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ppt/charts/chart2.xml" ContentType="application/vnd.openxmlformats-officedocument.drawingml.chart+xml"/>
  <Override PartName="/ppt/tags/tag3.xml" ContentType="application/vnd.openxmlformats-officedocument.presentationml.tags+xml"/>
  <Override PartName="/ppt/charts/chart3.xml" ContentType="application/vnd.openxmlformats-officedocument.drawingml.chart+xml"/>
  <Override PartName="/ppt/tags/tag4.xml" ContentType="application/vnd.openxmlformats-officedocument.presentationml.tags+xml"/>
  <Override PartName="/ppt/charts/chart4.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7.xml" ContentType="application/vnd.openxmlformats-officedocument.presentationml.tags+xml"/>
  <Override PartName="/ppt/charts/chart7.xml" ContentType="application/vnd.openxmlformats-officedocument.drawingml.chart+xml"/>
  <Override PartName="/ppt/tags/tag8.xml" ContentType="application/vnd.openxmlformats-officedocument.presentationml.tags+xml"/>
  <Override PartName="/ppt/charts/chart8.xml" ContentType="application/vnd.openxmlformats-officedocument.drawingml.chart+xml"/>
  <Override PartName="/ppt/tags/tag9.xml" ContentType="application/vnd.openxmlformats-officedocument.presentationml.tags+xml"/>
  <Override PartName="/ppt/charts/chart9.xml" ContentType="application/vnd.openxmlformats-officedocument.drawingml.chart+xml"/>
  <Override PartName="/ppt/tags/tag10.xml" ContentType="application/vnd.openxmlformats-officedocument.presentationml.tags+xml"/>
  <Override PartName="/ppt/charts/chart10.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13.xml" ContentType="application/vnd.openxmlformats-officedocument.presentationml.tags+xml"/>
  <Override PartName="/ppt/charts/chart13.xml" ContentType="application/vnd.openxmlformats-officedocument.drawingml.chart+xml"/>
  <Override PartName="/ppt/tags/tag14.xml" ContentType="application/vnd.openxmlformats-officedocument.presentationml.tags+xml"/>
  <Override PartName="/ppt/charts/chart14.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257" r:id="rId6"/>
    <p:sldId id="266" r:id="rId7"/>
    <p:sldId id="267" r:id="rId8"/>
    <p:sldId id="268" r:id="rId9"/>
    <p:sldId id="269" r:id="rId10"/>
    <p:sldId id="270" r:id="rId11"/>
    <p:sldId id="271" r:id="rId12"/>
    <p:sldId id="1597" r:id="rId13"/>
    <p:sldId id="272" r:id="rId14"/>
    <p:sldId id="273" r:id="rId15"/>
    <p:sldId id="283" r:id="rId16"/>
    <p:sldId id="1598" r:id="rId17"/>
    <p:sldId id="1599" r:id="rId18"/>
    <p:sldId id="282" r:id="rId19"/>
    <p:sldId id="280" r:id="rId20"/>
    <p:sldId id="284" r:id="rId21"/>
    <p:sldId id="281" r:id="rId22"/>
    <p:sldId id="285" r:id="rId23"/>
    <p:sldId id="286" r:id="rId24"/>
    <p:sldId id="287" r:id="rId25"/>
    <p:sldId id="288" r:id="rId26"/>
    <p:sldId id="289" r:id="rId27"/>
    <p:sldId id="290" r:id="rId28"/>
    <p:sldId id="291" r:id="rId29"/>
    <p:sldId id="292" r:id="rId30"/>
    <p:sldId id="294" r:id="rId31"/>
    <p:sldId id="295" r:id="rId32"/>
    <p:sldId id="1596" r:id="rId33"/>
    <p:sldId id="1600" r:id="rId34"/>
    <p:sldId id="293" r:id="rId35"/>
    <p:sldId id="296" r:id="rId36"/>
    <p:sldId id="298" r:id="rId37"/>
    <p:sldId id="1601" r:id="rId38"/>
    <p:sldId id="265" r:id="rId39"/>
    <p:sldId id="309" r:id="rId40"/>
    <p:sldId id="299" r:id="rId41"/>
    <p:sldId id="310" r:id="rId42"/>
    <p:sldId id="1602" r:id="rId43"/>
    <p:sldId id="1603" r:id="rId44"/>
    <p:sldId id="1604" r:id="rId45"/>
    <p:sldId id="1578" r:id="rId46"/>
    <p:sldId id="1579" r:id="rId47"/>
    <p:sldId id="260" r:id="rId4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193"/>
    <a:srgbClr val="78C9FF"/>
    <a:srgbClr val="CBEAFF"/>
    <a:srgbClr val="B6E2FF"/>
    <a:srgbClr val="55BBFF"/>
    <a:srgbClr val="2E3192"/>
    <a:srgbClr val="233264"/>
    <a:srgbClr val="7DB3E0"/>
    <a:srgbClr val="E6E7E8"/>
    <a:srgbClr val="A72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6CFE6-7DDD-4490-A3CC-AF7E9708CAB9}" v="44" dt="2024-05-29T09:38:43.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45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2020426193132265"/>
        </c:manualLayout>
      </c:layout>
      <c:barChart>
        <c:barDir val="bar"/>
        <c:grouping val="clustered"/>
        <c:varyColors val="0"/>
        <c:ser>
          <c:idx val="0"/>
          <c:order val="0"/>
          <c:tx>
            <c:strRef>
              <c:f>Taul1!$B$1</c:f>
              <c:strCache>
                <c:ptCount val="1"/>
                <c:pt idx="0">
                  <c:v>Alla respondenter,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Finska, n=177</c:v>
                </c:pt>
                <c:pt idx="1">
                  <c:v>Engelska, n=27</c:v>
                </c:pt>
                <c:pt idx="2">
                  <c:v>Svenska, n=89</c:v>
                </c:pt>
                <c:pt idx="3">
                  <c:v>Ryska, n=3</c:v>
                </c:pt>
                <c:pt idx="4">
                  <c:v>Andra språk, n=1</c:v>
                </c:pt>
              </c:strCache>
            </c:strRef>
          </c:cat>
          <c:val>
            <c:numRef>
              <c:f>Taul1!$B$2:$B$6</c:f>
              <c:numCache>
                <c:formatCode>General</c:formatCode>
                <c:ptCount val="5"/>
                <c:pt idx="0">
                  <c:v>59.595959999999998</c:v>
                </c:pt>
                <c:pt idx="1">
                  <c:v>9.0909099999999992</c:v>
                </c:pt>
                <c:pt idx="2">
                  <c:v>29.966329999999999</c:v>
                </c:pt>
                <c:pt idx="3">
                  <c:v>1.0101</c:v>
                </c:pt>
                <c:pt idx="4">
                  <c:v>0.3367</c:v>
                </c:pt>
              </c:numCache>
            </c:numRef>
          </c:val>
          <c:extLst>
            <c:ext xmlns:c16="http://schemas.microsoft.com/office/drawing/2014/chart" uri="{C3380CC4-5D6E-409C-BE32-E72D297353CC}">
              <c16:uniqueId val="{00000000-EFA3-4A39-8479-B474D4AAB7ED}"/>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Helt av 
samma åsikt</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Personalen bemöter mig som vårdnadshavare på ett respektfullt och vänligt sätt.</c:v>
                </c:pt>
                <c:pt idx="1">
                  <c:v>Jag får mångsidig och tillräcklig information om mitt barns dag och gruppens aktiviteter från personalen.</c:v>
                </c:pt>
                <c:pt idx="2">
                  <c:v>De saker och metoder som anges i barnets plan för småbarnspedagogik eller planen för barnets lärande i förskoleundervisning förverkligas i mitt barns småbarnspedagogik / förskoleundervisning.</c:v>
                </c:pt>
                <c:pt idx="3">
                  <c:v>Personalen lyssnar på mina önskemål och tar till sig min feedback</c:v>
                </c:pt>
                <c:pt idx="4">
                  <c:v>Min feedback, mina idéer och mina önskemål uppmärksammas i verksamheten.</c:v>
                </c:pt>
              </c:strCache>
            </c:strRef>
          </c:cat>
          <c:val>
            <c:numRef>
              <c:f>Taul1!$B$2:$B$6</c:f>
              <c:numCache>
                <c:formatCode>General</c:formatCode>
                <c:ptCount val="5"/>
                <c:pt idx="0">
                  <c:v>83.838380000000001</c:v>
                </c:pt>
                <c:pt idx="1">
                  <c:v>60.94276</c:v>
                </c:pt>
                <c:pt idx="2">
                  <c:v>60.606059999999999</c:v>
                </c:pt>
                <c:pt idx="3">
                  <c:v>74.074070000000006</c:v>
                </c:pt>
                <c:pt idx="4">
                  <c:v>55.55556</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Delvis av
samma åsikt</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Personalen bemöter mig som vårdnadshavare på ett respektfullt och vänligt sätt.</c:v>
                </c:pt>
                <c:pt idx="1">
                  <c:v>Jag får mångsidig och tillräcklig information om mitt barns dag och gruppens aktiviteter från personalen.</c:v>
                </c:pt>
                <c:pt idx="2">
                  <c:v>De saker och metoder som anges i barnets plan för småbarnspedagogik eller planen för barnets lärande i förskoleundervisning förverkligas i mitt barns småbarnspedagogik / förskoleundervisning.</c:v>
                </c:pt>
                <c:pt idx="3">
                  <c:v>Personalen lyssnar på mina önskemål och tar till sig min feedback</c:v>
                </c:pt>
                <c:pt idx="4">
                  <c:v>Min feedback, mina idéer och mina önskemål uppmärksammas i verksamheten.</c:v>
                </c:pt>
              </c:strCache>
            </c:strRef>
          </c:cat>
          <c:val>
            <c:numRef>
              <c:f>Taul1!$C$2:$C$6</c:f>
              <c:numCache>
                <c:formatCode>General</c:formatCode>
                <c:ptCount val="5"/>
                <c:pt idx="0">
                  <c:v>12.79461</c:v>
                </c:pt>
                <c:pt idx="1">
                  <c:v>32.996630000000003</c:v>
                </c:pt>
                <c:pt idx="2">
                  <c:v>25.925930000000001</c:v>
                </c:pt>
                <c:pt idx="3">
                  <c:v>18.855219999999999</c:v>
                </c:pt>
                <c:pt idx="4">
                  <c:v>27.94613</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Varken annan
eller samma åsikt</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Personalen bemöter mig som vårdnadshavare på ett respektfullt och vänligt sätt.</c:v>
                </c:pt>
                <c:pt idx="1">
                  <c:v>Jag får mångsidig och tillräcklig information om mitt barns dag och gruppens aktiviteter från personalen.</c:v>
                </c:pt>
                <c:pt idx="2">
                  <c:v>De saker och metoder som anges i barnets plan för småbarnspedagogik eller planen för barnets lärande i förskoleundervisning förverkligas i mitt barns småbarnspedagogik / förskoleundervisning.</c:v>
                </c:pt>
                <c:pt idx="3">
                  <c:v>Personalen lyssnar på mina önskemål och tar till sig min feedback</c:v>
                </c:pt>
                <c:pt idx="4">
                  <c:v>Min feedback, mina idéer och mina önskemål uppmärksammas i verksamheten.</c:v>
                </c:pt>
              </c:strCache>
            </c:strRef>
          </c:cat>
          <c:val>
            <c:numRef>
              <c:f>Taul1!$D$2:$D$6</c:f>
              <c:numCache>
                <c:formatCode>General</c:formatCode>
                <c:ptCount val="5"/>
                <c:pt idx="0">
                  <c:v>1.6835</c:v>
                </c:pt>
                <c:pt idx="1">
                  <c:v>1.6835</c:v>
                </c:pt>
                <c:pt idx="2">
                  <c:v>10.77441</c:v>
                </c:pt>
                <c:pt idx="3">
                  <c:v>4.7138</c:v>
                </c:pt>
                <c:pt idx="4">
                  <c:v>13.46801</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Delvis av
annan åsikt</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Personalen bemöter mig som vårdnadshavare på ett respektfullt och vänligt sätt.</c:v>
                </c:pt>
                <c:pt idx="1">
                  <c:v>Jag får mångsidig och tillräcklig information om mitt barns dag och gruppens aktiviteter från personalen.</c:v>
                </c:pt>
                <c:pt idx="2">
                  <c:v>De saker och metoder som anges i barnets plan för småbarnspedagogik eller planen för barnets lärande i förskoleundervisning förverkligas i mitt barns småbarnspedagogik / förskoleundervisning.</c:v>
                </c:pt>
                <c:pt idx="3">
                  <c:v>Personalen lyssnar på mina önskemål och tar till sig min feedback</c:v>
                </c:pt>
                <c:pt idx="4">
                  <c:v>Min feedback, mina idéer och mina önskemål uppmärksammas i verksamheten.</c:v>
                </c:pt>
              </c:strCache>
            </c:strRef>
          </c:cat>
          <c:val>
            <c:numRef>
              <c:f>Taul1!$E$2:$E$6</c:f>
              <c:numCache>
                <c:formatCode>General</c:formatCode>
                <c:ptCount val="5"/>
                <c:pt idx="0">
                  <c:v>1.6835</c:v>
                </c:pt>
                <c:pt idx="1">
                  <c:v>3.0303</c:v>
                </c:pt>
                <c:pt idx="2">
                  <c:v>1.6835</c:v>
                </c:pt>
                <c:pt idx="3">
                  <c:v>2.0202</c:v>
                </c:pt>
                <c:pt idx="4">
                  <c:v>2.6936</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Helt av
annan åsikt</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Personalen bemöter mig som vårdnadshavare på ett respektfullt och vänligt sätt.</c:v>
                </c:pt>
                <c:pt idx="1">
                  <c:v>Jag får mångsidig och tillräcklig information om mitt barns dag och gruppens aktiviteter från personalen.</c:v>
                </c:pt>
                <c:pt idx="2">
                  <c:v>De saker och metoder som anges i barnets plan för småbarnspedagogik eller planen för barnets lärande i förskoleundervisning förverkligas i mitt barns småbarnspedagogik / förskoleundervisning.</c:v>
                </c:pt>
                <c:pt idx="3">
                  <c:v>Personalen lyssnar på mina önskemål och tar till sig min feedback</c:v>
                </c:pt>
                <c:pt idx="4">
                  <c:v>Min feedback, mina idéer och mina önskemål uppmärksammas i verksamheten.</c:v>
                </c:pt>
              </c:strCache>
            </c:strRef>
          </c:cat>
          <c:val>
            <c:numRef>
              <c:f>Taul1!$F$2:$F$6</c:f>
              <c:numCache>
                <c:formatCode>General</c:formatCode>
                <c:ptCount val="5"/>
                <c:pt idx="1">
                  <c:v>1.3468</c:v>
                </c:pt>
                <c:pt idx="2">
                  <c:v>1.0101</c:v>
                </c:pt>
                <c:pt idx="3">
                  <c:v>0.3367</c:v>
                </c:pt>
                <c:pt idx="4">
                  <c:v>0.3367</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Genomsnitt</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Taul1!$A$2:$A$6</c:f>
              <c:strCache>
                <c:ptCount val="5"/>
                <c:pt idx="0">
                  <c:v>Personalen bemöter mig som vårdnadshavare på ett respektfullt och vänligt sätt.</c:v>
                </c:pt>
                <c:pt idx="1">
                  <c:v>Jag får mångsidig och tillräcklig information om mitt barns dag och gruppens aktiviteter från personalen.</c:v>
                </c:pt>
                <c:pt idx="2">
                  <c:v>De saker och metoder som anges i barnets plan för småbarnspedagogik eller planen för barnets lärande i förskoleundervisning förverkligas i mitt barns småbarnspedagogik / förskoleundervisning.</c:v>
                </c:pt>
                <c:pt idx="3">
                  <c:v>Personalen lyssnar på mina önskemål och tar till sig min feedback</c:v>
                </c:pt>
                <c:pt idx="4">
                  <c:v>Min feedback, mina idéer och mina önskemål uppmärksammas i verksamheten.</c:v>
                </c:pt>
              </c:strCache>
            </c:strRef>
          </c:cat>
          <c:val>
            <c:numRef>
              <c:f>Taul1!$G$2:$G$6</c:f>
              <c:numCache>
                <c:formatCode>General</c:formatCode>
                <c:ptCount val="5"/>
                <c:pt idx="0">
                  <c:v>4.79</c:v>
                </c:pt>
                <c:pt idx="1">
                  <c:v>4.49</c:v>
                </c:pt>
                <c:pt idx="2">
                  <c:v>4.43</c:v>
                </c:pt>
                <c:pt idx="3">
                  <c:v>4.6399999999999997</c:v>
                </c:pt>
                <c:pt idx="4">
                  <c:v>4.3600000000000003</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1522297940164E-2"/>
          <c:y val="0.1264984641769068"/>
          <c:w val="0.88386625794023566"/>
          <c:h val="0.58092176096394132"/>
        </c:manualLayout>
      </c:layout>
      <c:barChart>
        <c:barDir val="bar"/>
        <c:grouping val="stacked"/>
        <c:varyColors val="0"/>
        <c:ser>
          <c:idx val="0"/>
          <c:order val="0"/>
          <c:tx>
            <c:strRef>
              <c:f>Taul1!$B$1</c:f>
              <c:strCache>
                <c:ptCount val="1"/>
                <c:pt idx="0">
                  <c:v>10 Utmärkt</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Alla respondenter, n=297</c:v>
                </c:pt>
              </c:strCache>
            </c:strRef>
          </c:cat>
          <c:val>
            <c:numRef>
              <c:f>Taul1!$B$2:$B$2</c:f>
              <c:numCache>
                <c:formatCode>General</c:formatCode>
                <c:ptCount val="1"/>
                <c:pt idx="0">
                  <c:v>52.86195</c:v>
                </c:pt>
              </c:numCache>
            </c:numRef>
          </c:val>
          <c:extLst>
            <c:ext xmlns:c16="http://schemas.microsoft.com/office/drawing/2014/chart" uri="{C3380CC4-5D6E-409C-BE32-E72D297353CC}">
              <c16:uniqueId val="{00000000-AA8D-464F-8A91-9639EB75C655}"/>
            </c:ext>
          </c:extLst>
        </c:ser>
        <c:ser>
          <c:idx val="1"/>
          <c:order val="1"/>
          <c:tx>
            <c:strRef>
              <c:f>Taul1!$C$1</c:f>
              <c:strCache>
                <c:ptCount val="1"/>
                <c:pt idx="0">
                  <c:v>9</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Alla respondenter, n=297</c:v>
                </c:pt>
              </c:strCache>
            </c:strRef>
          </c:cat>
          <c:val>
            <c:numRef>
              <c:f>Taul1!$C$2:$C$2</c:f>
              <c:numCache>
                <c:formatCode>General</c:formatCode>
                <c:ptCount val="1"/>
                <c:pt idx="0">
                  <c:v>30.976430000000001</c:v>
                </c:pt>
              </c:numCache>
            </c:numRef>
          </c:val>
          <c:extLst>
            <c:ext xmlns:c16="http://schemas.microsoft.com/office/drawing/2014/chart" uri="{C3380CC4-5D6E-409C-BE32-E72D297353CC}">
              <c16:uniqueId val="{00000001-AA8D-464F-8A91-9639EB75C655}"/>
            </c:ext>
          </c:extLst>
        </c:ser>
        <c:ser>
          <c:idx val="2"/>
          <c:order val="2"/>
          <c:tx>
            <c:strRef>
              <c:f>Taul1!$D$1</c:f>
              <c:strCache>
                <c:ptCount val="1"/>
                <c:pt idx="0">
                  <c:v>8</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Alla respondenter, n=297</c:v>
                </c:pt>
              </c:strCache>
            </c:strRef>
          </c:cat>
          <c:val>
            <c:numRef>
              <c:f>Taul1!$D$2:$D$2</c:f>
              <c:numCache>
                <c:formatCode>General</c:formatCode>
                <c:ptCount val="1"/>
                <c:pt idx="0">
                  <c:v>9.0909099999999992</c:v>
                </c:pt>
              </c:numCache>
            </c:numRef>
          </c:val>
          <c:extLst>
            <c:ext xmlns:c16="http://schemas.microsoft.com/office/drawing/2014/chart" uri="{C3380CC4-5D6E-409C-BE32-E72D297353CC}">
              <c16:uniqueId val="{00000002-AA8D-464F-8A91-9639EB75C655}"/>
            </c:ext>
          </c:extLst>
        </c:ser>
        <c:ser>
          <c:idx val="3"/>
          <c:order val="3"/>
          <c:tx>
            <c:strRef>
              <c:f>Taul1!$E$1</c:f>
              <c:strCache>
                <c:ptCount val="1"/>
                <c:pt idx="0">
                  <c:v>7</c:v>
                </c:pt>
              </c:strCache>
            </c:strRef>
          </c:tx>
          <c:spPr>
            <a:solidFill>
              <a:srgbClr val="B9E6FD"/>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Alla respondenter, n=297</c:v>
                </c:pt>
              </c:strCache>
            </c:strRef>
          </c:cat>
          <c:val>
            <c:numRef>
              <c:f>Taul1!$E$2:$E$2</c:f>
              <c:numCache>
                <c:formatCode>General</c:formatCode>
                <c:ptCount val="1"/>
                <c:pt idx="0">
                  <c:v>4.0404</c:v>
                </c:pt>
              </c:numCache>
            </c:numRef>
          </c:val>
          <c:extLst>
            <c:ext xmlns:c16="http://schemas.microsoft.com/office/drawing/2014/chart" uri="{C3380CC4-5D6E-409C-BE32-E72D297353CC}">
              <c16:uniqueId val="{00000003-AA8D-464F-8A91-9639EB75C655}"/>
            </c:ext>
          </c:extLst>
        </c:ser>
        <c:ser>
          <c:idx val="4"/>
          <c:order val="4"/>
          <c:tx>
            <c:strRef>
              <c:f>Taul1!$F$1</c:f>
              <c:strCache>
                <c:ptCount val="1"/>
                <c:pt idx="0">
                  <c:v>6</c:v>
                </c:pt>
              </c:strCache>
            </c:strRef>
          </c:tx>
          <c:spPr>
            <a:solidFill>
              <a:srgbClr val="F39FC7"/>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c:f>
              <c:strCache>
                <c:ptCount val="1"/>
                <c:pt idx="0">
                  <c:v>Alla respondenter, n=297</c:v>
                </c:pt>
              </c:strCache>
            </c:strRef>
          </c:cat>
          <c:val>
            <c:numRef>
              <c:f>Taul1!$F$2:$F$2</c:f>
              <c:numCache>
                <c:formatCode>General</c:formatCode>
                <c:ptCount val="1"/>
                <c:pt idx="0">
                  <c:v>1.0101</c:v>
                </c:pt>
              </c:numCache>
            </c:numRef>
          </c:val>
          <c:extLst>
            <c:ext xmlns:c16="http://schemas.microsoft.com/office/drawing/2014/chart" uri="{C3380CC4-5D6E-409C-BE32-E72D297353CC}">
              <c16:uniqueId val="{00000004-AA8D-464F-8A91-9639EB75C655}"/>
            </c:ext>
          </c:extLst>
        </c:ser>
        <c:ser>
          <c:idx val="5"/>
          <c:order val="5"/>
          <c:tx>
            <c:strRef>
              <c:f>Taul1!$G$1</c:f>
              <c:strCache>
                <c:ptCount val="1"/>
                <c:pt idx="0">
                  <c:v>5</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c:f>
              <c:strCache>
                <c:ptCount val="1"/>
                <c:pt idx="0">
                  <c:v>Alla respondenter, n=297</c:v>
                </c:pt>
              </c:strCache>
            </c:strRef>
          </c:cat>
          <c:val>
            <c:numRef>
              <c:f>Taul1!$G$2:$G$2</c:f>
              <c:numCache>
                <c:formatCode>General</c:formatCode>
                <c:ptCount val="1"/>
                <c:pt idx="0">
                  <c:v>0.3367</c:v>
                </c:pt>
              </c:numCache>
            </c:numRef>
          </c:val>
          <c:extLst>
            <c:ext xmlns:c16="http://schemas.microsoft.com/office/drawing/2014/chart" uri="{C3380CC4-5D6E-409C-BE32-E72D297353CC}">
              <c16:uniqueId val="{00000005-AA8D-464F-8A91-9639EB75C655}"/>
            </c:ext>
          </c:extLst>
        </c:ser>
        <c:ser>
          <c:idx val="6"/>
          <c:order val="6"/>
          <c:tx>
            <c:strRef>
              <c:f>Taul1!$H$1</c:f>
              <c:strCache>
                <c:ptCount val="1"/>
                <c:pt idx="0">
                  <c:v>4 Dåligt</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c:f>
              <c:strCache>
                <c:ptCount val="1"/>
                <c:pt idx="0">
                  <c:v>Alla respondenter, n=297</c:v>
                </c:pt>
              </c:strCache>
            </c:strRef>
          </c:cat>
          <c:val>
            <c:numRef>
              <c:f>Taul1!$H$2:$H$2</c:f>
              <c:numCache>
                <c:formatCode>General</c:formatCode>
                <c:ptCount val="1"/>
                <c:pt idx="0">
                  <c:v>0.3367</c:v>
                </c:pt>
              </c:numCache>
            </c:numRef>
          </c:val>
          <c:extLst>
            <c:ext xmlns:c16="http://schemas.microsoft.com/office/drawing/2014/chart" uri="{C3380CC4-5D6E-409C-BE32-E72D297353CC}">
              <c16:uniqueId val="{00000006-AA8D-464F-8A91-9639EB75C655}"/>
            </c:ext>
          </c:extLst>
        </c:ser>
        <c:ser>
          <c:idx val="7"/>
          <c:order val="7"/>
          <c:tx>
            <c:strRef>
              <c:f>Taul1!$I$1</c:f>
              <c:strCache>
                <c:ptCount val="1"/>
                <c:pt idx="0">
                  <c:v>Vet ej</c:v>
                </c:pt>
              </c:strCache>
            </c:strRef>
          </c:tx>
          <c:spPr>
            <a:solidFill>
              <a:srgbClr val="E1E1E1"/>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Taul1!$A$2:$A$2</c:f>
              <c:strCache>
                <c:ptCount val="1"/>
                <c:pt idx="0">
                  <c:v>Alla respondenter, n=297</c:v>
                </c:pt>
              </c:strCache>
            </c:strRef>
          </c:cat>
          <c:val>
            <c:numRef>
              <c:f>Taul1!$I$2:$I$2</c:f>
              <c:numCache>
                <c:formatCode>General</c:formatCode>
                <c:ptCount val="1"/>
                <c:pt idx="0">
                  <c:v>1.3468</c:v>
                </c:pt>
              </c:numCache>
            </c:numRef>
          </c:val>
          <c:extLst>
            <c:ext xmlns:c16="http://schemas.microsoft.com/office/drawing/2014/chart" uri="{C3380CC4-5D6E-409C-BE32-E72D297353CC}">
              <c16:uniqueId val="{00000007-AA8D-464F-8A91-9639EB75C655}"/>
            </c:ext>
          </c:extLst>
        </c:ser>
        <c:dLbls>
          <c:showLegendKey val="0"/>
          <c:showVal val="0"/>
          <c:showCatName val="0"/>
          <c:showSerName val="0"/>
          <c:showPercent val="0"/>
          <c:showBubbleSize val="0"/>
        </c:dLbls>
        <c:gapWidth val="50"/>
        <c:overlap val="100"/>
        <c:axId val="508039280"/>
        <c:axId val="508039840"/>
        <c:extLst/>
      </c:barChart>
      <c:catAx>
        <c:axId val="508039280"/>
        <c:scaling>
          <c:orientation val="maxMin"/>
        </c:scaling>
        <c:delete val="1"/>
        <c:axPos val="l"/>
        <c:numFmt formatCode="General" sourceLinked="0"/>
        <c:majorTickMark val="none"/>
        <c:minorTickMark val="none"/>
        <c:tickLblPos val="low"/>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93456772779958"/>
              <c:y val="0.73132753078700097"/>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05"/>
          <c:y val="1.4904447236692011E-2"/>
          <c:w val="0.9418931333623668"/>
          <c:h val="0.10183888214252353"/>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99148779759352E-2"/>
          <c:y val="5.9269874099686794E-2"/>
          <c:w val="0.81087164537919287"/>
          <c:h val="0.81882148552777956"/>
        </c:manualLayout>
      </c:layout>
      <c:doughnutChart>
        <c:varyColors val="1"/>
        <c:ser>
          <c:idx val="0"/>
          <c:order val="0"/>
          <c:tx>
            <c:strRef>
              <c:f>Taul1!$B$1</c:f>
              <c:strCache>
                <c:ptCount val="1"/>
                <c:pt idx="0">
                  <c:v>Kaikki vastaajat, n=297</c:v>
                </c:pt>
              </c:strCache>
            </c:strRef>
          </c:tx>
          <c:spPr>
            <a:solidFill>
              <a:srgbClr val="70BC00"/>
            </a:solidFill>
            <a:ln>
              <a:solidFill>
                <a:srgbClr val="000000"/>
              </a:solidFill>
            </a:ln>
          </c:spPr>
          <c:dPt>
            <c:idx val="0"/>
            <c:bubble3D val="0"/>
            <c:spPr>
              <a:solidFill>
                <a:srgbClr val="3BB0FF"/>
              </a:solidFill>
              <a:ln>
                <a:solidFill>
                  <a:srgbClr val="000000"/>
                </a:solidFill>
              </a:ln>
            </c:spPr>
            <c:extLst>
              <c:ext xmlns:c16="http://schemas.microsoft.com/office/drawing/2014/chart" uri="{C3380CC4-5D6E-409C-BE32-E72D297353CC}">
                <c16:uniqueId val="{00000001-304F-49F3-A050-A5ABA4DBB050}"/>
              </c:ext>
            </c:extLst>
          </c:dPt>
          <c:dPt>
            <c:idx val="1"/>
            <c:bubble3D val="0"/>
            <c:spPr>
              <a:solidFill>
                <a:srgbClr val="E1E1E1"/>
              </a:solidFill>
              <a:ln>
                <a:solidFill>
                  <a:srgbClr val="000000"/>
                </a:solidFill>
              </a:ln>
            </c:spPr>
            <c:extLst>
              <c:ext xmlns:c16="http://schemas.microsoft.com/office/drawing/2014/chart" uri="{C3380CC4-5D6E-409C-BE32-E72D297353CC}">
                <c16:uniqueId val="{00000003-304F-49F3-A050-A5ABA4DBB050}"/>
              </c:ext>
            </c:extLst>
          </c:dPt>
          <c:cat>
            <c:strRef>
              <c:f>Taul1!$A$2:$A$3</c:f>
              <c:strCache>
                <c:ptCount val="2"/>
                <c:pt idx="0">
                  <c:v>Keskiarvo</c:v>
                </c:pt>
                <c:pt idx="1">
                  <c:v>10 miinus keskiarvo</c:v>
                </c:pt>
              </c:strCache>
            </c:strRef>
          </c:cat>
          <c:val>
            <c:numRef>
              <c:f>Taul1!$B$2:$B$3</c:f>
              <c:numCache>
                <c:formatCode>General</c:formatCode>
                <c:ptCount val="2"/>
                <c:pt idx="0">
                  <c:v>9.3000000000000007</c:v>
                </c:pt>
                <c:pt idx="1">
                  <c:v>0.69999999999999929</c:v>
                </c:pt>
              </c:numCache>
            </c:numRef>
          </c:val>
          <c:extLst>
            <c:ext xmlns:c16="http://schemas.microsoft.com/office/drawing/2014/chart" uri="{C3380CC4-5D6E-409C-BE32-E72D297353CC}">
              <c16:uniqueId val="{00000004-304F-49F3-A050-A5ABA4DBB050}"/>
            </c:ext>
          </c:extLst>
        </c:ser>
        <c:dLbls>
          <c:showLegendKey val="0"/>
          <c:showVal val="0"/>
          <c:showCatName val="0"/>
          <c:showSerName val="0"/>
          <c:showPercent val="0"/>
          <c:showBubbleSize val="0"/>
          <c:showLeaderLines val="0"/>
        </c:dLbls>
        <c:firstSliceAng val="0"/>
        <c:holeSize val="65"/>
      </c:doughnutChart>
      <c:spPr>
        <a:ln w="6350">
          <a:noFill/>
        </a:ln>
      </c:spPr>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Helt av 
samma åsikt</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bemöter mig som vårdnadshavare på ett respektfullt och vänligt sätt.</c:v>
                </c:pt>
                <c:pt idx="1">
                  <c:v>Personalen i gruppen är positiv och uppmuntrande mot mitt barn.</c:v>
                </c:pt>
                <c:pt idx="2">
                  <c:v>Mitt barns behov beaktades väl när småbarnspedagogiken / förskoleundervisningen började**</c:v>
                </c:pt>
                <c:pt idx="3">
                  <c:v>Mitt barn är entusiastiskt över att lära sig inomsmåbarnspedagogiken/förskoleundervisningen.</c:v>
                </c:pt>
                <c:pt idx="4">
                  <c:v>Att bekanta sig med platsen för småbarnspedagogiken/förskoleundervisningen löpte väl**</c:v>
                </c:pt>
                <c:pt idx="5">
                  <c:v>Mitt barn har vänner i småbarnspedagogiken/förskolan</c:v>
                </c:pt>
                <c:pt idx="6">
                  <c:v>Personalen lyssnar på mina önskemål och tar till sig min feedback</c:v>
                </c:pt>
                <c:pt idx="7">
                  <c:v>Mitt barn får det stöd hen behöver i sin egen grupp.</c:v>
                </c:pt>
              </c:strCache>
            </c:strRef>
          </c:cat>
          <c:val>
            <c:numRef>
              <c:f>Taul1!$B$2:$B$9</c:f>
              <c:numCache>
                <c:formatCode>General</c:formatCode>
                <c:ptCount val="8"/>
                <c:pt idx="0">
                  <c:v>83.838380000000001</c:v>
                </c:pt>
                <c:pt idx="1">
                  <c:v>81.144779999999997</c:v>
                </c:pt>
                <c:pt idx="2">
                  <c:v>79.2</c:v>
                </c:pt>
                <c:pt idx="3">
                  <c:v>75.420879999999997</c:v>
                </c:pt>
                <c:pt idx="4">
                  <c:v>77.599999999999994</c:v>
                </c:pt>
                <c:pt idx="5">
                  <c:v>73.737369999999999</c:v>
                </c:pt>
                <c:pt idx="6">
                  <c:v>74.074070000000006</c:v>
                </c:pt>
                <c:pt idx="7">
                  <c:v>71.043769999999995</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Delvis av
samma åsikt</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bemöter mig som vårdnadshavare på ett respektfullt och vänligt sätt.</c:v>
                </c:pt>
                <c:pt idx="1">
                  <c:v>Personalen i gruppen är positiv och uppmuntrande mot mitt barn.</c:v>
                </c:pt>
                <c:pt idx="2">
                  <c:v>Mitt barns behov beaktades väl när småbarnspedagogiken / förskoleundervisningen började**</c:v>
                </c:pt>
                <c:pt idx="3">
                  <c:v>Mitt barn är entusiastiskt över att lära sig inomsmåbarnspedagogiken/förskoleundervisningen.</c:v>
                </c:pt>
                <c:pt idx="4">
                  <c:v>Att bekanta sig med platsen för småbarnspedagogiken/förskoleundervisningen löpte väl**</c:v>
                </c:pt>
                <c:pt idx="5">
                  <c:v>Mitt barn har vänner i småbarnspedagogiken/förskolan</c:v>
                </c:pt>
                <c:pt idx="6">
                  <c:v>Personalen lyssnar på mina önskemål och tar till sig min feedback</c:v>
                </c:pt>
                <c:pt idx="7">
                  <c:v>Mitt barn får det stöd hen behöver i sin egen grupp.</c:v>
                </c:pt>
              </c:strCache>
            </c:strRef>
          </c:cat>
          <c:val>
            <c:numRef>
              <c:f>Taul1!$C$2:$C$9</c:f>
              <c:numCache>
                <c:formatCode>General</c:formatCode>
                <c:ptCount val="8"/>
                <c:pt idx="0">
                  <c:v>12.79461</c:v>
                </c:pt>
                <c:pt idx="1">
                  <c:v>14.81481</c:v>
                </c:pt>
                <c:pt idx="2">
                  <c:v>14.4</c:v>
                </c:pt>
                <c:pt idx="3">
                  <c:v>18.855219999999999</c:v>
                </c:pt>
                <c:pt idx="4">
                  <c:v>16</c:v>
                </c:pt>
                <c:pt idx="5">
                  <c:v>20.875419999999998</c:v>
                </c:pt>
                <c:pt idx="6">
                  <c:v>18.855219999999999</c:v>
                </c:pt>
                <c:pt idx="7">
                  <c:v>21.88552</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Varken annan
eller samma åsikt</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bemöter mig som vårdnadshavare på ett respektfullt och vänligt sätt.</c:v>
                </c:pt>
                <c:pt idx="1">
                  <c:v>Personalen i gruppen är positiv och uppmuntrande mot mitt barn.</c:v>
                </c:pt>
                <c:pt idx="2">
                  <c:v>Mitt barns behov beaktades väl när småbarnspedagogiken / förskoleundervisningen började**</c:v>
                </c:pt>
                <c:pt idx="3">
                  <c:v>Mitt barn är entusiastiskt över att lära sig inomsmåbarnspedagogiken/förskoleundervisningen.</c:v>
                </c:pt>
                <c:pt idx="4">
                  <c:v>Att bekanta sig med platsen för småbarnspedagogiken/förskoleundervisningen löpte väl**</c:v>
                </c:pt>
                <c:pt idx="5">
                  <c:v>Mitt barn har vänner i småbarnspedagogiken/förskolan</c:v>
                </c:pt>
                <c:pt idx="6">
                  <c:v>Personalen lyssnar på mina önskemål och tar till sig min feedback</c:v>
                </c:pt>
                <c:pt idx="7">
                  <c:v>Mitt barn får det stöd hen behöver i sin egen grupp.</c:v>
                </c:pt>
              </c:strCache>
            </c:strRef>
          </c:cat>
          <c:val>
            <c:numRef>
              <c:f>Taul1!$D$2:$D$9</c:f>
              <c:numCache>
                <c:formatCode>General</c:formatCode>
                <c:ptCount val="8"/>
                <c:pt idx="0">
                  <c:v>1.6835</c:v>
                </c:pt>
                <c:pt idx="1">
                  <c:v>2.0202</c:v>
                </c:pt>
                <c:pt idx="2">
                  <c:v>4</c:v>
                </c:pt>
                <c:pt idx="3">
                  <c:v>4.3771000000000004</c:v>
                </c:pt>
                <c:pt idx="4">
                  <c:v>3.2</c:v>
                </c:pt>
                <c:pt idx="5">
                  <c:v>4.3771000000000004</c:v>
                </c:pt>
                <c:pt idx="6">
                  <c:v>4.7138</c:v>
                </c:pt>
                <c:pt idx="7">
                  <c:v>4.3771000000000004</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Delvis av
annan åsikt</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bemöter mig som vårdnadshavare på ett respektfullt och vänligt sätt.</c:v>
                </c:pt>
                <c:pt idx="1">
                  <c:v>Personalen i gruppen är positiv och uppmuntrande mot mitt barn.</c:v>
                </c:pt>
                <c:pt idx="2">
                  <c:v>Mitt barns behov beaktades väl när småbarnspedagogiken / förskoleundervisningen började**</c:v>
                </c:pt>
                <c:pt idx="3">
                  <c:v>Mitt barn är entusiastiskt över att lära sig inomsmåbarnspedagogiken/förskoleundervisningen.</c:v>
                </c:pt>
                <c:pt idx="4">
                  <c:v>Att bekanta sig med platsen för småbarnspedagogiken/förskoleundervisningen löpte väl**</c:v>
                </c:pt>
                <c:pt idx="5">
                  <c:v>Mitt barn har vänner i småbarnspedagogiken/förskolan</c:v>
                </c:pt>
                <c:pt idx="6">
                  <c:v>Personalen lyssnar på mina önskemål och tar till sig min feedback</c:v>
                </c:pt>
                <c:pt idx="7">
                  <c:v>Mitt barn får det stöd hen behöver i sin egen grupp.</c:v>
                </c:pt>
              </c:strCache>
            </c:strRef>
          </c:cat>
          <c:val>
            <c:numRef>
              <c:f>Taul1!$E$2:$E$9</c:f>
              <c:numCache>
                <c:formatCode>General</c:formatCode>
                <c:ptCount val="8"/>
                <c:pt idx="0">
                  <c:v>1.6835</c:v>
                </c:pt>
                <c:pt idx="1">
                  <c:v>1.3468</c:v>
                </c:pt>
                <c:pt idx="2">
                  <c:v>1.6</c:v>
                </c:pt>
                <c:pt idx="3">
                  <c:v>0.6734</c:v>
                </c:pt>
                <c:pt idx="4">
                  <c:v>2.4</c:v>
                </c:pt>
                <c:pt idx="5">
                  <c:v>0.3367</c:v>
                </c:pt>
                <c:pt idx="6">
                  <c:v>2.0202</c:v>
                </c:pt>
                <c:pt idx="7">
                  <c:v>2.0202</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Helt av
annan åsikt</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bemöter mig som vårdnadshavare på ett respektfullt och vänligt sätt.</c:v>
                </c:pt>
                <c:pt idx="1">
                  <c:v>Personalen i gruppen är positiv och uppmuntrande mot mitt barn.</c:v>
                </c:pt>
                <c:pt idx="2">
                  <c:v>Mitt barns behov beaktades väl när småbarnspedagogiken / förskoleundervisningen började**</c:v>
                </c:pt>
                <c:pt idx="3">
                  <c:v>Mitt barn är entusiastiskt över att lära sig inomsmåbarnspedagogiken/förskoleundervisningen.</c:v>
                </c:pt>
                <c:pt idx="4">
                  <c:v>Att bekanta sig med platsen för småbarnspedagogiken/förskoleundervisningen löpte väl**</c:v>
                </c:pt>
                <c:pt idx="5">
                  <c:v>Mitt barn har vänner i småbarnspedagogiken/förskolan</c:v>
                </c:pt>
                <c:pt idx="6">
                  <c:v>Personalen lyssnar på mina önskemål och tar till sig min feedback</c:v>
                </c:pt>
                <c:pt idx="7">
                  <c:v>Mitt barn får det stöd hen behöver i sin egen grupp.</c:v>
                </c:pt>
              </c:strCache>
            </c:strRef>
          </c:cat>
          <c:val>
            <c:numRef>
              <c:f>Taul1!$F$2:$F$9</c:f>
              <c:numCache>
                <c:formatCode>General</c:formatCode>
                <c:ptCount val="8"/>
                <c:pt idx="1">
                  <c:v>0.6734</c:v>
                </c:pt>
                <c:pt idx="2">
                  <c:v>0.8</c:v>
                </c:pt>
                <c:pt idx="3">
                  <c:v>0.6734</c:v>
                </c:pt>
                <c:pt idx="4">
                  <c:v>0.8</c:v>
                </c:pt>
                <c:pt idx="5">
                  <c:v>0.6734</c:v>
                </c:pt>
                <c:pt idx="6">
                  <c:v>0.3367</c:v>
                </c:pt>
                <c:pt idx="7">
                  <c:v>0.6734</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Genomsnitt</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Personalen bemöter mig som vårdnadshavare på ett respektfullt och vänligt sätt.</c:v>
                </c:pt>
                <c:pt idx="1">
                  <c:v>Personalen i gruppen är positiv och uppmuntrande mot mitt barn.</c:v>
                </c:pt>
                <c:pt idx="2">
                  <c:v>Mitt barns behov beaktades väl när småbarnspedagogiken / förskoleundervisningen började**</c:v>
                </c:pt>
                <c:pt idx="3">
                  <c:v>Mitt barn är entusiastiskt över att lära sig inomsmåbarnspedagogiken/förskoleundervisningen.</c:v>
                </c:pt>
                <c:pt idx="4">
                  <c:v>Att bekanta sig med platsen för småbarnspedagogiken/förskoleundervisningen löpte väl**</c:v>
                </c:pt>
                <c:pt idx="5">
                  <c:v>Mitt barn har vänner i småbarnspedagogiken/förskolan</c:v>
                </c:pt>
                <c:pt idx="6">
                  <c:v>Personalen lyssnar på mina önskemål och tar till sig min feedback</c:v>
                </c:pt>
                <c:pt idx="7">
                  <c:v>Mitt barn får det stöd hen behöver i sin egen grupp.</c:v>
                </c:pt>
              </c:strCache>
            </c:strRef>
          </c:cat>
          <c:val>
            <c:numRef>
              <c:f>Taul1!$G$2:$G$9</c:f>
              <c:numCache>
                <c:formatCode>General</c:formatCode>
                <c:ptCount val="8"/>
                <c:pt idx="0">
                  <c:v>4.79</c:v>
                </c:pt>
                <c:pt idx="1">
                  <c:v>4.74</c:v>
                </c:pt>
                <c:pt idx="2">
                  <c:v>4.7</c:v>
                </c:pt>
                <c:pt idx="3">
                  <c:v>4.68</c:v>
                </c:pt>
                <c:pt idx="4">
                  <c:v>4.67</c:v>
                </c:pt>
                <c:pt idx="5">
                  <c:v>4.67</c:v>
                </c:pt>
                <c:pt idx="6">
                  <c:v>4.6399999999999997</c:v>
                </c:pt>
                <c:pt idx="7">
                  <c:v>4.6100000000000003</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Helt av 
samma åsikt</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Mitt barn har tillräckliga möjligheter till mångsidiga aktiviteter och lek i gruppen</c:v>
                </c:pt>
                <c:pt idx="1">
                  <c:v>Mitt barns styrkor, intressen och behov beaktas i gruppens verksamhet och lek.</c:v>
                </c:pt>
                <c:pt idx="2">
                  <c:v>Jag får mångsidig och tillräcklig information om mitt barns dag och gruppens aktiviteter från personalen.</c:v>
                </c:pt>
                <c:pt idx="3">
                  <c:v>De saker och metoder som anges i barnets plan för småbarnspedagogik eller planen för barnets lärande i förskoleundervisning förverkligas i mitt barns småbarnspedagogik / förskoleundervisning.</c:v>
                </c:pt>
                <c:pt idx="4">
                  <c:v>Utrymmena och lärmiljöerna uppmuntrar mitt barn att leka, röra på sig och utforska*</c:v>
                </c:pt>
                <c:pt idx="5">
                  <c:v>Min feedback, mina idéer och mina önskemål uppmärksammas i verksamheten.</c:v>
                </c:pt>
                <c:pt idx="6">
                  <c:v>Jag fick tydlig information, handledning och råd när jag sökte till småbarnspedagogiken/förskoleundervisningen**</c:v>
                </c:pt>
                <c:pt idx="7">
                  <c:v>Gruppens aktiviteter speglar en uppskattning av olika språk, kulturer, religioner och åskådningar.</c:v>
                </c:pt>
              </c:strCache>
            </c:strRef>
          </c:cat>
          <c:val>
            <c:numRef>
              <c:f>Taul1!$B$2:$B$9</c:f>
              <c:numCache>
                <c:formatCode>General</c:formatCode>
                <c:ptCount val="8"/>
                <c:pt idx="0">
                  <c:v>69.023570000000007</c:v>
                </c:pt>
                <c:pt idx="1">
                  <c:v>60.606059999999999</c:v>
                </c:pt>
                <c:pt idx="2">
                  <c:v>60.94276</c:v>
                </c:pt>
                <c:pt idx="3">
                  <c:v>60.606059999999999</c:v>
                </c:pt>
                <c:pt idx="4">
                  <c:v>59.595959999999998</c:v>
                </c:pt>
                <c:pt idx="5">
                  <c:v>55.55556</c:v>
                </c:pt>
                <c:pt idx="6">
                  <c:v>52</c:v>
                </c:pt>
                <c:pt idx="7">
                  <c:v>44.44444</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Delvis av
samma åsikt</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Mitt barn har tillräckliga möjligheter till mångsidiga aktiviteter och lek i gruppen</c:v>
                </c:pt>
                <c:pt idx="1">
                  <c:v>Mitt barns styrkor, intressen och behov beaktas i gruppens verksamhet och lek.</c:v>
                </c:pt>
                <c:pt idx="2">
                  <c:v>Jag får mångsidig och tillräcklig information om mitt barns dag och gruppens aktiviteter från personalen.</c:v>
                </c:pt>
                <c:pt idx="3">
                  <c:v>De saker och metoder som anges i barnets plan för småbarnspedagogik eller planen för barnets lärande i förskoleundervisning förverkligas i mitt barns småbarnspedagogik / förskoleundervisning.</c:v>
                </c:pt>
                <c:pt idx="4">
                  <c:v>Utrymmena och lärmiljöerna uppmuntrar mitt barn att leka, röra på sig och utforska*</c:v>
                </c:pt>
                <c:pt idx="5">
                  <c:v>Min feedback, mina idéer och mina önskemål uppmärksammas i verksamheten.</c:v>
                </c:pt>
                <c:pt idx="6">
                  <c:v>Jag fick tydlig information, handledning och råd när jag sökte till småbarnspedagogiken/förskoleundervisningen**</c:v>
                </c:pt>
                <c:pt idx="7">
                  <c:v>Gruppens aktiviteter speglar en uppskattning av olika språk, kulturer, religioner och åskådningar.</c:v>
                </c:pt>
              </c:strCache>
            </c:strRef>
          </c:cat>
          <c:val>
            <c:numRef>
              <c:f>Taul1!$C$2:$C$9</c:f>
              <c:numCache>
                <c:formatCode>General</c:formatCode>
                <c:ptCount val="8"/>
                <c:pt idx="0">
                  <c:v>22.895620000000001</c:v>
                </c:pt>
                <c:pt idx="1">
                  <c:v>32.659930000000003</c:v>
                </c:pt>
                <c:pt idx="2">
                  <c:v>32.996630000000003</c:v>
                </c:pt>
                <c:pt idx="3">
                  <c:v>25.925930000000001</c:v>
                </c:pt>
                <c:pt idx="4">
                  <c:v>27.94613</c:v>
                </c:pt>
                <c:pt idx="5">
                  <c:v>27.94613</c:v>
                </c:pt>
                <c:pt idx="6">
                  <c:v>31.2</c:v>
                </c:pt>
                <c:pt idx="7">
                  <c:v>29.966329999999999</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Varken annan
eller samma åsikt</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Mitt barn har tillräckliga möjligheter till mångsidiga aktiviteter och lek i gruppen</c:v>
                </c:pt>
                <c:pt idx="1">
                  <c:v>Mitt barns styrkor, intressen och behov beaktas i gruppens verksamhet och lek.</c:v>
                </c:pt>
                <c:pt idx="2">
                  <c:v>Jag får mångsidig och tillräcklig information om mitt barns dag och gruppens aktiviteter från personalen.</c:v>
                </c:pt>
                <c:pt idx="3">
                  <c:v>De saker och metoder som anges i barnets plan för småbarnspedagogik eller planen för barnets lärande i förskoleundervisning förverkligas i mitt barns småbarnspedagogik / förskoleundervisning.</c:v>
                </c:pt>
                <c:pt idx="4">
                  <c:v>Utrymmena och lärmiljöerna uppmuntrar mitt barn att leka, röra på sig och utforska*</c:v>
                </c:pt>
                <c:pt idx="5">
                  <c:v>Min feedback, mina idéer och mina önskemål uppmärksammas i verksamheten.</c:v>
                </c:pt>
                <c:pt idx="6">
                  <c:v>Jag fick tydlig information, handledning och råd när jag sökte till småbarnspedagogiken/förskoleundervisningen**</c:v>
                </c:pt>
                <c:pt idx="7">
                  <c:v>Gruppens aktiviteter speglar en uppskattning av olika språk, kulturer, religioner och åskådningar.</c:v>
                </c:pt>
              </c:strCache>
            </c:strRef>
          </c:cat>
          <c:val>
            <c:numRef>
              <c:f>Taul1!$D$2:$D$9</c:f>
              <c:numCache>
                <c:formatCode>General</c:formatCode>
                <c:ptCount val="8"/>
                <c:pt idx="0">
                  <c:v>2.0202</c:v>
                </c:pt>
                <c:pt idx="1">
                  <c:v>4.3771000000000004</c:v>
                </c:pt>
                <c:pt idx="2">
                  <c:v>1.6835</c:v>
                </c:pt>
                <c:pt idx="3">
                  <c:v>10.77441</c:v>
                </c:pt>
                <c:pt idx="4">
                  <c:v>6.7340099999999996</c:v>
                </c:pt>
                <c:pt idx="5">
                  <c:v>13.46801</c:v>
                </c:pt>
                <c:pt idx="6">
                  <c:v>9.6</c:v>
                </c:pt>
                <c:pt idx="7">
                  <c:v>20.538720000000001</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Delvis av
annan åsikt</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Mitt barn har tillräckliga möjligheter till mångsidiga aktiviteter och lek i gruppen</c:v>
                </c:pt>
                <c:pt idx="1">
                  <c:v>Mitt barns styrkor, intressen och behov beaktas i gruppens verksamhet och lek.</c:v>
                </c:pt>
                <c:pt idx="2">
                  <c:v>Jag får mångsidig och tillräcklig information om mitt barns dag och gruppens aktiviteter från personalen.</c:v>
                </c:pt>
                <c:pt idx="3">
                  <c:v>De saker och metoder som anges i barnets plan för småbarnspedagogik eller planen för barnets lärande i förskoleundervisning förverkligas i mitt barns småbarnspedagogik / förskoleundervisning.</c:v>
                </c:pt>
                <c:pt idx="4">
                  <c:v>Utrymmena och lärmiljöerna uppmuntrar mitt barn att leka, röra på sig och utforska*</c:v>
                </c:pt>
                <c:pt idx="5">
                  <c:v>Min feedback, mina idéer och mina önskemål uppmärksammas i verksamheten.</c:v>
                </c:pt>
                <c:pt idx="6">
                  <c:v>Jag fick tydlig information, handledning och råd när jag sökte till småbarnspedagogiken/förskoleundervisningen**</c:v>
                </c:pt>
                <c:pt idx="7">
                  <c:v>Gruppens aktiviteter speglar en uppskattning av olika språk, kulturer, religioner och åskådningar.</c:v>
                </c:pt>
              </c:strCache>
            </c:strRef>
          </c:cat>
          <c:val>
            <c:numRef>
              <c:f>Taul1!$E$2:$E$9</c:f>
              <c:numCache>
                <c:formatCode>General</c:formatCode>
                <c:ptCount val="8"/>
                <c:pt idx="0">
                  <c:v>5.3872099999999996</c:v>
                </c:pt>
                <c:pt idx="1">
                  <c:v>1.6835</c:v>
                </c:pt>
                <c:pt idx="2">
                  <c:v>3.0303</c:v>
                </c:pt>
                <c:pt idx="3">
                  <c:v>1.6835</c:v>
                </c:pt>
                <c:pt idx="4">
                  <c:v>4.0404</c:v>
                </c:pt>
                <c:pt idx="5">
                  <c:v>2.6936</c:v>
                </c:pt>
                <c:pt idx="6">
                  <c:v>4.8</c:v>
                </c:pt>
                <c:pt idx="7">
                  <c:v>4.0404</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Helt av
annan åsikt</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Mitt barn har tillräckliga möjligheter till mångsidiga aktiviteter och lek i gruppen</c:v>
                </c:pt>
                <c:pt idx="1">
                  <c:v>Mitt barns styrkor, intressen och behov beaktas i gruppens verksamhet och lek.</c:v>
                </c:pt>
                <c:pt idx="2">
                  <c:v>Jag får mångsidig och tillräcklig information om mitt barns dag och gruppens aktiviteter från personalen.</c:v>
                </c:pt>
                <c:pt idx="3">
                  <c:v>De saker och metoder som anges i barnets plan för småbarnspedagogik eller planen för barnets lärande i förskoleundervisning förverkligas i mitt barns småbarnspedagogik / förskoleundervisning.</c:v>
                </c:pt>
                <c:pt idx="4">
                  <c:v>Utrymmena och lärmiljöerna uppmuntrar mitt barn att leka, röra på sig och utforska*</c:v>
                </c:pt>
                <c:pt idx="5">
                  <c:v>Min feedback, mina idéer och mina önskemål uppmärksammas i verksamheten.</c:v>
                </c:pt>
                <c:pt idx="6">
                  <c:v>Jag fick tydlig information, handledning och råd när jag sökte till småbarnspedagogiken/förskoleundervisningen**</c:v>
                </c:pt>
                <c:pt idx="7">
                  <c:v>Gruppens aktiviteter speglar en uppskattning av olika språk, kulturer, religioner och åskådningar.</c:v>
                </c:pt>
              </c:strCache>
            </c:strRef>
          </c:cat>
          <c:val>
            <c:numRef>
              <c:f>Taul1!$F$2:$F$9</c:f>
              <c:numCache>
                <c:formatCode>General</c:formatCode>
                <c:ptCount val="8"/>
                <c:pt idx="0">
                  <c:v>0.6734</c:v>
                </c:pt>
                <c:pt idx="1">
                  <c:v>0.6734</c:v>
                </c:pt>
                <c:pt idx="2">
                  <c:v>1.3468</c:v>
                </c:pt>
                <c:pt idx="3">
                  <c:v>1.0101</c:v>
                </c:pt>
                <c:pt idx="4">
                  <c:v>1.6835</c:v>
                </c:pt>
                <c:pt idx="5">
                  <c:v>0.3367</c:v>
                </c:pt>
                <c:pt idx="6">
                  <c:v>2.4</c:v>
                </c:pt>
                <c:pt idx="7">
                  <c:v>1.0101</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Genomsnitt</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Mitt barn har tillräckliga möjligheter till mångsidiga aktiviteter och lek i gruppen</c:v>
                </c:pt>
                <c:pt idx="1">
                  <c:v>Mitt barns styrkor, intressen och behov beaktas i gruppens verksamhet och lek.</c:v>
                </c:pt>
                <c:pt idx="2">
                  <c:v>Jag får mångsidig och tillräcklig information om mitt barns dag och gruppens aktiviteter från personalen.</c:v>
                </c:pt>
                <c:pt idx="3">
                  <c:v>De saker och metoder som anges i barnets plan för småbarnspedagogik eller planen för barnets lärande i förskoleundervisning förverkligas i mitt barns småbarnspedagogik / förskoleundervisning.</c:v>
                </c:pt>
                <c:pt idx="4">
                  <c:v>Utrymmena och lärmiljöerna uppmuntrar mitt barn att leka, röra på sig och utforska*</c:v>
                </c:pt>
                <c:pt idx="5">
                  <c:v>Min feedback, mina idéer och mina önskemål uppmärksammas i verksamheten.</c:v>
                </c:pt>
                <c:pt idx="6">
                  <c:v>Jag fick tydlig information, handledning och råd när jag sökte till småbarnspedagogiken/förskoleundervisningen**</c:v>
                </c:pt>
                <c:pt idx="7">
                  <c:v>Gruppens aktiviteter speglar en uppskattning av olika språk, kulturer, religioner och åskådningar.</c:v>
                </c:pt>
              </c:strCache>
            </c:strRef>
          </c:cat>
          <c:val>
            <c:numRef>
              <c:f>Taul1!$G$2:$G$9</c:f>
              <c:numCache>
                <c:formatCode>General</c:formatCode>
                <c:ptCount val="8"/>
                <c:pt idx="0">
                  <c:v>4.54</c:v>
                </c:pt>
                <c:pt idx="1">
                  <c:v>4.51</c:v>
                </c:pt>
                <c:pt idx="2">
                  <c:v>4.49</c:v>
                </c:pt>
                <c:pt idx="3">
                  <c:v>4.43</c:v>
                </c:pt>
                <c:pt idx="4">
                  <c:v>4.4000000000000004</c:v>
                </c:pt>
                <c:pt idx="5">
                  <c:v>4.3600000000000003</c:v>
                </c:pt>
                <c:pt idx="6">
                  <c:v>4.26</c:v>
                </c:pt>
                <c:pt idx="7">
                  <c:v>4.13</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1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7075024919278"/>
          <c:y val="1.2420372697243342E-2"/>
          <c:w val="0.63873367131349645"/>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Allmän tacksamhet och uppskattning</c:v>
                </c:pt>
                <c:pt idx="1">
                  <c:v>Allmän nöjdhet</c:v>
                </c:pt>
                <c:pt idx="2">
                  <c:v>Föräldrars deltagande och kommunikation</c:v>
                </c:pt>
                <c:pt idx="3">
                  <c:v>Lokaler och miljö</c:v>
                </c:pt>
                <c:pt idx="4">
                  <c:v>Personal- och medarbetarfrågor</c:v>
                </c:pt>
              </c:strCache>
            </c:strRef>
          </c:cat>
          <c:val>
            <c:numRef>
              <c:f>Taul1!$B$2:$B$6</c:f>
              <c:numCache>
                <c:formatCode>General</c:formatCode>
                <c:ptCount val="5"/>
                <c:pt idx="0">
                  <c:v>15</c:v>
                </c:pt>
                <c:pt idx="1">
                  <c:v>10</c:v>
                </c:pt>
                <c:pt idx="2">
                  <c:v>9</c:v>
                </c:pt>
                <c:pt idx="3">
                  <c:v>7.0000000000000009</c:v>
                </c:pt>
                <c:pt idx="4">
                  <c:v>6</c:v>
                </c:pt>
              </c:numCache>
            </c:numRef>
          </c:val>
          <c:extLst>
            <c:ext xmlns:c16="http://schemas.microsoft.com/office/drawing/2014/chart" uri="{C3380CC4-5D6E-409C-BE32-E72D297353CC}">
              <c16:uniqueId val="{00000000-9309-428A-A6AF-98C1B8DCEDF4}"/>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7075024919278"/>
          <c:y val="1.2420372697243342E-2"/>
          <c:w val="0.63873367131349645"/>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Kulturell och språklig mångfald</c:v>
                </c:pt>
                <c:pt idx="1">
                  <c:v>Förslag till verksamhets- och läroplan</c:v>
                </c:pt>
                <c:pt idx="2">
                  <c:v>Utevistelse och fysiska aktiviteter</c:v>
                </c:pt>
                <c:pt idx="3">
                  <c:v>Gruppstorlek och sammansättning</c:v>
                </c:pt>
                <c:pt idx="4">
                  <c:v>Hämtning och lämning, tillgänglighet</c:v>
                </c:pt>
              </c:strCache>
            </c:strRef>
          </c:cat>
          <c:val>
            <c:numRef>
              <c:f>Taul1!$B$2:$B$6</c:f>
              <c:numCache>
                <c:formatCode>General</c:formatCode>
                <c:ptCount val="5"/>
                <c:pt idx="0">
                  <c:v>6</c:v>
                </c:pt>
                <c:pt idx="1">
                  <c:v>4</c:v>
                </c:pt>
                <c:pt idx="2">
                  <c:v>4</c:v>
                </c:pt>
                <c:pt idx="3">
                  <c:v>3</c:v>
                </c:pt>
                <c:pt idx="4">
                  <c:v>3</c:v>
                </c:pt>
              </c:numCache>
            </c:numRef>
          </c:val>
          <c:extLst>
            <c:ext xmlns:c16="http://schemas.microsoft.com/office/drawing/2014/chart" uri="{C3380CC4-5D6E-409C-BE32-E72D297353CC}">
              <c16:uniqueId val="{00000000-09F6-4774-8E92-BCFA63027708}"/>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901977803955606"/>
          <c:y val="2.9074045927566929E-2"/>
          <c:w val="0.48125335635286653"/>
          <c:h val="0.90091380571596014"/>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Feedback om specifika personalmedlemmar</c:v>
                </c:pt>
                <c:pt idx="1">
                  <c:v>Feedback om specifika förskolor</c:v>
                </c:pt>
                <c:pt idx="2">
                  <c:v>Säkerhet</c:v>
                </c:pt>
                <c:pt idx="3">
                  <c:v>Digital kommunikation och verktyg</c:v>
                </c:pt>
                <c:pt idx="4">
                  <c:v>Kulturell medvetenhet och inkludering</c:v>
                </c:pt>
                <c:pt idx="5">
                  <c:v>Mat- och näringsfrågor</c:v>
                </c:pt>
              </c:strCache>
            </c:strRef>
          </c:cat>
          <c:val>
            <c:numRef>
              <c:f>Taul1!$B$2:$B$7</c:f>
              <c:numCache>
                <c:formatCode>General</c:formatCode>
                <c:ptCount val="6"/>
                <c:pt idx="0">
                  <c:v>2</c:v>
                </c:pt>
                <c:pt idx="1">
                  <c:v>2</c:v>
                </c:pt>
                <c:pt idx="2">
                  <c:v>2</c:v>
                </c:pt>
                <c:pt idx="3">
                  <c:v>1</c:v>
                </c:pt>
                <c:pt idx="4">
                  <c:v>1</c:v>
                </c:pt>
                <c:pt idx="5">
                  <c:v>1</c:v>
                </c:pt>
              </c:numCache>
            </c:numRef>
          </c:val>
          <c:extLst>
            <c:ext xmlns:c16="http://schemas.microsoft.com/office/drawing/2014/chart" uri="{C3380CC4-5D6E-409C-BE32-E72D297353CC}">
              <c16:uniqueId val="{00000000-B012-41D8-8D02-B1B40F64CEDF}"/>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4241792852816475"/>
              <c:y val="0.9504262885907806"/>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901977803955606"/>
          <c:y val="1.2420372697243342E-2"/>
          <c:w val="0.48125335635286653"/>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Stöd för särskilda behov</c:v>
                </c:pt>
                <c:pt idx="1">
                  <c:v>Språkbarriärer och kommunikationsproblem</c:v>
                </c:pt>
                <c:pt idx="2">
                  <c:v>Rutiner för vila och sovstund</c:v>
                </c:pt>
                <c:pt idx="3">
                  <c:v>Läromaterial och resurser</c:v>
                </c:pt>
                <c:pt idx="4">
                  <c:v>Annat</c:v>
                </c:pt>
                <c:pt idx="5">
                  <c:v>Kan inte säga/svarar inte</c:v>
                </c:pt>
              </c:strCache>
            </c:strRef>
          </c:cat>
          <c:val>
            <c:numRef>
              <c:f>Taul1!$B$2:$B$7</c:f>
              <c:numCache>
                <c:formatCode>General</c:formatCode>
                <c:ptCount val="6"/>
                <c:pt idx="0">
                  <c:v>0</c:v>
                </c:pt>
                <c:pt idx="1">
                  <c:v>0</c:v>
                </c:pt>
                <c:pt idx="2">
                  <c:v>0</c:v>
                </c:pt>
                <c:pt idx="3">
                  <c:v>0</c:v>
                </c:pt>
                <c:pt idx="4">
                  <c:v>3</c:v>
                </c:pt>
                <c:pt idx="5">
                  <c:v>46</c:v>
                </c:pt>
              </c:numCache>
            </c:numRef>
          </c:val>
          <c:extLst>
            <c:ext xmlns:c16="http://schemas.microsoft.com/office/drawing/2014/chart" uri="{C3380CC4-5D6E-409C-BE32-E72D297353CC}">
              <c16:uniqueId val="{00000000-ABB2-472A-BAA4-5E2E019C17FA}"/>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4241792852816475"/>
              <c:y val="0.9504262885907806"/>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2020426193132265"/>
        </c:manualLayout>
      </c:layout>
      <c:barChart>
        <c:barDir val="bar"/>
        <c:grouping val="clustered"/>
        <c:varyColors val="0"/>
        <c:ser>
          <c:idx val="0"/>
          <c:order val="0"/>
          <c:tx>
            <c:strRef>
              <c:f>Taul1!$B$1</c:f>
              <c:strCache>
                <c:ptCount val="1"/>
                <c:pt idx="0">
                  <c:v>Alla respondenter, n=297</c:v>
                </c:pt>
              </c:strCache>
            </c:strRef>
          </c:tx>
          <c:spPr>
            <a:solidFill>
              <a:srgbClr val="3BB0FF"/>
            </a:solidFill>
            <a:ln w="12700">
              <a:solidFill>
                <a:srgbClr val="000000"/>
              </a:solidFill>
            </a:ln>
          </c:spPr>
          <c:invertIfNegative val="0"/>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2018 eller tidigare, n=64</c:v>
                </c:pt>
                <c:pt idx="1">
                  <c:v>2019, n=48</c:v>
                </c:pt>
                <c:pt idx="2">
                  <c:v>2020, n=54</c:v>
                </c:pt>
                <c:pt idx="3">
                  <c:v>2021, n=57</c:v>
                </c:pt>
                <c:pt idx="4">
                  <c:v>2022, n=45</c:v>
                </c:pt>
                <c:pt idx="5">
                  <c:v>2023 eller 2024, n=29</c:v>
                </c:pt>
              </c:strCache>
            </c:strRef>
          </c:cat>
          <c:val>
            <c:numRef>
              <c:f>Taul1!$B$2:$B$7</c:f>
              <c:numCache>
                <c:formatCode>General</c:formatCode>
                <c:ptCount val="6"/>
                <c:pt idx="0">
                  <c:v>21.548819999999999</c:v>
                </c:pt>
                <c:pt idx="1">
                  <c:v>16.161619999999999</c:v>
                </c:pt>
                <c:pt idx="2">
                  <c:v>18.181819999999998</c:v>
                </c:pt>
                <c:pt idx="3">
                  <c:v>19.19192</c:v>
                </c:pt>
                <c:pt idx="4">
                  <c:v>15.15152</c:v>
                </c:pt>
                <c:pt idx="5">
                  <c:v>9.76431</c:v>
                </c:pt>
              </c:numCache>
            </c:numRef>
          </c:val>
          <c:extLst>
            <c:ext xmlns:c16="http://schemas.microsoft.com/office/drawing/2014/chart" uri="{C3380CC4-5D6E-409C-BE32-E72D297353CC}">
              <c16:uniqueId val="{00000000-EFA3-4A39-8479-B474D4AAB7ED}"/>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9337270341209"/>
          <c:y val="5.3492724552675272E-2"/>
          <c:w val="0.60698807961504808"/>
          <c:h val="0.92020426193132265"/>
        </c:manualLayout>
      </c:layout>
      <c:pieChart>
        <c:varyColors val="1"/>
        <c:ser>
          <c:idx val="0"/>
          <c:order val="0"/>
          <c:tx>
            <c:strRef>
              <c:f>Taul1!$B$1</c:f>
              <c:strCache>
                <c:ptCount val="1"/>
                <c:pt idx="0">
                  <c:v>Alla respondenter, n=297</c:v>
                </c:pt>
              </c:strCache>
            </c:strRef>
          </c:tx>
          <c:spPr>
            <a:solidFill>
              <a:srgbClr val="70AD47"/>
            </a:solidFill>
            <a:ln>
              <a:solidFill>
                <a:srgbClr val="000000"/>
              </a:solidFill>
            </a:ln>
          </c:spPr>
          <c:dPt>
            <c:idx val="0"/>
            <c:bubble3D val="0"/>
            <c:spPr>
              <a:solidFill>
                <a:srgbClr val="B3D79D"/>
              </a:solidFill>
              <a:ln>
                <a:solidFill>
                  <a:srgbClr val="000000"/>
                </a:solidFill>
              </a:ln>
            </c:spPr>
            <c:extLst>
              <c:ext xmlns:c16="http://schemas.microsoft.com/office/drawing/2014/chart" uri="{C3380CC4-5D6E-409C-BE32-E72D297353CC}">
                <c16:uniqueId val="{00000001-206B-46BC-87ED-BE6F89E7E2D9}"/>
              </c:ext>
            </c:extLst>
          </c:dPt>
          <c:dPt>
            <c:idx val="1"/>
            <c:bubble3D val="0"/>
            <c:extLst>
              <c:ext xmlns:c16="http://schemas.microsoft.com/office/drawing/2014/chart" uri="{C3380CC4-5D6E-409C-BE32-E72D297353CC}">
                <c16:uniqueId val="{00000002-206B-46BC-87ED-BE6F89E7E2D9}"/>
              </c:ext>
            </c:extLst>
          </c:dPt>
          <c:dPt>
            <c:idx val="2"/>
            <c:bubble3D val="0"/>
            <c:spPr>
              <a:solidFill>
                <a:srgbClr val="E1E1E1"/>
              </a:solidFill>
              <a:ln>
                <a:solidFill>
                  <a:srgbClr val="000000"/>
                </a:solidFill>
              </a:ln>
            </c:spPr>
            <c:extLst>
              <c:ext xmlns:c16="http://schemas.microsoft.com/office/drawing/2014/chart" uri="{C3380CC4-5D6E-409C-BE32-E72D297353CC}">
                <c16:uniqueId val="{00000004-206B-46BC-87ED-BE6F89E7E2D9}"/>
              </c:ext>
            </c:extLst>
          </c:dPt>
          <c:dLbls>
            <c:dLbl>
              <c:idx val="2"/>
              <c:layout>
                <c:manualLayout>
                  <c:x val="1.0867286349957315E-2"/>
                  <c:y val="5.92359017299192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6B-46BC-87ED-BE6F89E7E2D9}"/>
                </c:ext>
              </c:extLst>
            </c:dLbl>
            <c:numFmt formatCode="#,##0\ [$%]" sourceLinked="0"/>
            <c:spPr>
              <a:noFill/>
              <a:ln>
                <a:noFill/>
              </a:ln>
              <a:effectLst/>
            </c:spPr>
            <c:txPr>
              <a:bodyPr wrap="square" lIns="38100" tIns="19050" rIns="38100" bIns="19050" anchor="ctr">
                <a:spAutoFit/>
              </a:bodyPr>
              <a:lstStyle/>
              <a:p>
                <a:pPr>
                  <a:defRPr sz="20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Taul1!$A$2:$A$4</c:f>
              <c:strCache>
                <c:ptCount val="3"/>
                <c:pt idx="0">
                  <c:v>Flicka, n=135</c:v>
                </c:pt>
                <c:pt idx="1">
                  <c:v>Pojke, n=151</c:v>
                </c:pt>
                <c:pt idx="2">
                  <c:v>Annat/vill ej uppge, n=11</c:v>
                </c:pt>
              </c:strCache>
            </c:strRef>
          </c:cat>
          <c:val>
            <c:numRef>
              <c:f>Taul1!$B$2:$B$4</c:f>
              <c:numCache>
                <c:formatCode>General</c:formatCode>
                <c:ptCount val="3"/>
                <c:pt idx="0">
                  <c:v>45.454549999999998</c:v>
                </c:pt>
                <c:pt idx="1">
                  <c:v>50.841749999999998</c:v>
                </c:pt>
                <c:pt idx="2">
                  <c:v>3.7037</c:v>
                </c:pt>
              </c:numCache>
            </c:numRef>
          </c:val>
          <c:extLst>
            <c:ext xmlns:c16="http://schemas.microsoft.com/office/drawing/2014/chart" uri="{C3380CC4-5D6E-409C-BE32-E72D297353CC}">
              <c16:uniqueId val="{00000005-206B-46BC-87ED-BE6F89E7E2D9}"/>
            </c:ext>
          </c:extLst>
        </c:ser>
        <c:dLbls>
          <c:showLegendKey val="0"/>
          <c:showVal val="0"/>
          <c:showCatName val="0"/>
          <c:showSerName val="0"/>
          <c:showPercent val="0"/>
          <c:showBubbleSize val="0"/>
          <c:showLeaderLines val="0"/>
        </c:dLbls>
        <c:firstSliceAng val="0"/>
      </c:pieChart>
      <c:spPr>
        <a:ln w="6350">
          <a:noFill/>
        </a:ln>
      </c:spPr>
    </c:plotArea>
    <c:legend>
      <c:legendPos val="r"/>
      <c:layout>
        <c:manualLayout>
          <c:xMode val="edge"/>
          <c:yMode val="edge"/>
          <c:x val="0.73829680890131011"/>
          <c:y val="2.9467616231377645E-2"/>
          <c:w val="0.22933397559102811"/>
          <c:h val="0.24353181979573513"/>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39337270341209"/>
          <c:y val="5.3492724552675272E-2"/>
          <c:w val="0.60698807961504808"/>
          <c:h val="0.92020426193132265"/>
        </c:manualLayout>
      </c:layout>
      <c:pieChart>
        <c:varyColors val="1"/>
        <c:ser>
          <c:idx val="0"/>
          <c:order val="0"/>
          <c:tx>
            <c:strRef>
              <c:f>Taul1!$B$1</c:f>
              <c:strCache>
                <c:ptCount val="1"/>
                <c:pt idx="0">
                  <c:v>Alla respondenter, n=297</c:v>
                </c:pt>
              </c:strCache>
            </c:strRef>
          </c:tx>
          <c:spPr>
            <a:solidFill>
              <a:srgbClr val="70AD47"/>
            </a:solidFill>
            <a:ln>
              <a:solidFill>
                <a:srgbClr val="000000"/>
              </a:solidFill>
            </a:ln>
          </c:spPr>
          <c:dPt>
            <c:idx val="0"/>
            <c:bubble3D val="0"/>
            <c:spPr>
              <a:solidFill>
                <a:srgbClr val="B3D79D"/>
              </a:solidFill>
              <a:ln>
                <a:solidFill>
                  <a:srgbClr val="000000"/>
                </a:solidFill>
              </a:ln>
            </c:spPr>
            <c:extLst>
              <c:ext xmlns:c16="http://schemas.microsoft.com/office/drawing/2014/chart" uri="{C3380CC4-5D6E-409C-BE32-E72D297353CC}">
                <c16:uniqueId val="{00000001-206B-46BC-87ED-BE6F89E7E2D9}"/>
              </c:ext>
            </c:extLst>
          </c:dPt>
          <c:dPt>
            <c:idx val="1"/>
            <c:bubble3D val="0"/>
            <c:extLst>
              <c:ext xmlns:c16="http://schemas.microsoft.com/office/drawing/2014/chart" uri="{C3380CC4-5D6E-409C-BE32-E72D297353CC}">
                <c16:uniqueId val="{00000002-206B-46BC-87ED-BE6F89E7E2D9}"/>
              </c:ext>
            </c:extLst>
          </c:dPt>
          <c:dLbls>
            <c:numFmt formatCode="#,##0\ [$%]" sourceLinked="0"/>
            <c:spPr>
              <a:noFill/>
              <a:ln>
                <a:noFill/>
              </a:ln>
              <a:effectLst/>
            </c:spPr>
            <c:txPr>
              <a:bodyPr wrap="square" lIns="38100" tIns="19050" rIns="38100" bIns="19050" anchor="ctr">
                <a:spAutoFit/>
              </a:bodyPr>
              <a:lstStyle/>
              <a:p>
                <a:pPr>
                  <a:defRPr sz="20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Taul1!$A$2:$A$3</c:f>
              <c:strCache>
                <c:ptCount val="2"/>
                <c:pt idx="0">
                  <c:v>I augusti 2024 eller senare, n=125</c:v>
                </c:pt>
                <c:pt idx="1">
                  <c:v>Tidigare än hösten 2024, n=172</c:v>
                </c:pt>
              </c:strCache>
            </c:strRef>
          </c:cat>
          <c:val>
            <c:numRef>
              <c:f>Taul1!$B$2:$B$3</c:f>
              <c:numCache>
                <c:formatCode>General</c:formatCode>
                <c:ptCount val="2"/>
                <c:pt idx="0">
                  <c:v>42.087539999999997</c:v>
                </c:pt>
                <c:pt idx="1">
                  <c:v>57.912460000000003</c:v>
                </c:pt>
              </c:numCache>
            </c:numRef>
          </c:val>
          <c:extLst>
            <c:ext xmlns:c16="http://schemas.microsoft.com/office/drawing/2014/chart" uri="{C3380CC4-5D6E-409C-BE32-E72D297353CC}">
              <c16:uniqueId val="{00000005-206B-46BC-87ED-BE6F89E7E2D9}"/>
            </c:ext>
          </c:extLst>
        </c:ser>
        <c:dLbls>
          <c:showLegendKey val="0"/>
          <c:showVal val="0"/>
          <c:showCatName val="0"/>
          <c:showSerName val="0"/>
          <c:showPercent val="0"/>
          <c:showBubbleSize val="0"/>
          <c:showLeaderLines val="0"/>
        </c:dLbls>
        <c:firstSliceAng val="0"/>
      </c:pieChart>
      <c:spPr>
        <a:ln w="6350">
          <a:noFill/>
        </a:ln>
      </c:spPr>
    </c:plotArea>
    <c:legend>
      <c:legendPos val="r"/>
      <c:layout>
        <c:manualLayout>
          <c:xMode val="edge"/>
          <c:yMode val="edge"/>
          <c:x val="0.73829680890131011"/>
          <c:y val="2.9467616231377645E-2"/>
          <c:w val="0.22933397559102811"/>
          <c:h val="0.24353181979573513"/>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7075024919278"/>
          <c:y val="1.2420372697243342E-2"/>
          <c:w val="0.63873367131349645"/>
          <c:h val="0.92020426193132265"/>
        </c:manualLayout>
      </c:layout>
      <c:barChart>
        <c:barDir val="bar"/>
        <c:grouping val="clustered"/>
        <c:varyColors val="0"/>
        <c:ser>
          <c:idx val="0"/>
          <c:order val="0"/>
          <c:tx>
            <c:strRef>
              <c:f>Taul1!$B$1</c:f>
              <c:strCache>
                <c:ptCount val="1"/>
                <c:pt idx="0">
                  <c:v>Alla respondenter, n=297</c:v>
                </c:pt>
              </c:strCache>
            </c:strRef>
          </c:tx>
          <c:spPr>
            <a:solidFill>
              <a:srgbClr val="3BB0FF"/>
            </a:solidFill>
            <a:ln>
              <a:solidFill>
                <a:schemeClr val="accent6">
                  <a:lumMod val="10000"/>
                </a:schemeClr>
              </a:solidFill>
            </a:ln>
          </c:spPr>
          <c:invertIfNegative val="0"/>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Taul1!$A$9:$A$16</c:f>
              <c:strCache>
                <c:ptCount val="8"/>
                <c:pt idx="0">
                  <c:v>Att leka och vänner</c:v>
                </c:pt>
                <c:pt idx="1">
                  <c:v>Vänlig och omtänksam personal</c:v>
                </c:pt>
                <c:pt idx="2">
                  <c:v>Att röra sig ute och inne</c:v>
                </c:pt>
                <c:pt idx="3">
                  <c:v>Konst och pyssel</c:v>
                </c:pt>
                <c:pt idx="4">
                  <c:v>Leksaker och spel</c:v>
                </c:pt>
                <c:pt idx="5">
                  <c:v>Barnets lycka och glädje</c:v>
                </c:pt>
                <c:pt idx="6">
                  <c:v>Lärorika aktiviteter</c:v>
                </c:pt>
                <c:pt idx="7">
                  <c:v>Mat</c:v>
                </c:pt>
              </c:strCache>
            </c:strRef>
          </c:cat>
          <c:val>
            <c:numRef>
              <c:f>Taul1!$B$9:$B$16</c:f>
              <c:numCache>
                <c:formatCode>General</c:formatCode>
                <c:ptCount val="8"/>
                <c:pt idx="0">
                  <c:v>49</c:v>
                </c:pt>
                <c:pt idx="1">
                  <c:v>30</c:v>
                </c:pt>
                <c:pt idx="2">
                  <c:v>20</c:v>
                </c:pt>
                <c:pt idx="3">
                  <c:v>14</c:v>
                </c:pt>
                <c:pt idx="4">
                  <c:v>13</c:v>
                </c:pt>
                <c:pt idx="5">
                  <c:v>12</c:v>
                </c:pt>
                <c:pt idx="6">
                  <c:v>10</c:v>
                </c:pt>
                <c:pt idx="7">
                  <c:v>8</c:v>
                </c:pt>
              </c:numCache>
            </c:numRef>
          </c:val>
          <c:extLst>
            <c:ext xmlns:c16="http://schemas.microsoft.com/office/drawing/2014/chart" uri="{C3380CC4-5D6E-409C-BE32-E72D297353CC}">
              <c16:uniqueId val="{00000000-CA2E-49BD-A95A-71642368A238}"/>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08462063077968"/>
          <c:y val="1.2420372697243342E-2"/>
          <c:w val="0.62661980093190961"/>
          <c:h val="0.92020426193132265"/>
        </c:manualLayout>
      </c:layout>
      <c:barChart>
        <c:barDir val="bar"/>
        <c:grouping val="clustered"/>
        <c:varyColors val="0"/>
        <c:ser>
          <c:idx val="0"/>
          <c:order val="0"/>
          <c:tx>
            <c:strRef>
              <c:f>Taul1!$B$1</c:f>
              <c:strCache>
                <c:ptCount val="1"/>
                <c:pt idx="0">
                  <c:v>Alla respondenter, n=297</c:v>
                </c:pt>
              </c:strCache>
            </c:strRef>
          </c:tx>
          <c:spPr>
            <a:solidFill>
              <a:srgbClr val="3BB0FF"/>
            </a:solidFill>
            <a:ln>
              <a:solidFill>
                <a:schemeClr val="accent6">
                  <a:lumMod val="10000"/>
                </a:schemeClr>
              </a:solidFill>
            </a:ln>
          </c:spPr>
          <c:invertIfNegative val="0"/>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Taul1!$A$17:$A$23</c:f>
              <c:strCache>
                <c:ptCount val="7"/>
                <c:pt idx="0">
                  <c:v>Utflykter</c:v>
                </c:pt>
                <c:pt idx="1">
                  <c:v>Musik och sång</c:v>
                </c:pt>
                <c:pt idx="2">
                  <c:v>En trygg miljö</c:v>
                </c:pt>
                <c:pt idx="3">
                  <c:v>Läsa och böcker</c:v>
                </c:pt>
                <c:pt idx="4">
                  <c:v>Vila och avkoppling</c:v>
                </c:pt>
                <c:pt idx="5">
                  <c:v>Annat</c:v>
                </c:pt>
                <c:pt idx="6">
                  <c:v>Kan inte säga/svarar inte</c:v>
                </c:pt>
              </c:strCache>
            </c:strRef>
          </c:cat>
          <c:val>
            <c:numRef>
              <c:f>Taul1!$B$17:$B$23</c:f>
              <c:numCache>
                <c:formatCode>General</c:formatCode>
                <c:ptCount val="7"/>
                <c:pt idx="0">
                  <c:v>6</c:v>
                </c:pt>
                <c:pt idx="1">
                  <c:v>3</c:v>
                </c:pt>
                <c:pt idx="2">
                  <c:v>3</c:v>
                </c:pt>
                <c:pt idx="3">
                  <c:v>2</c:v>
                </c:pt>
                <c:pt idx="4">
                  <c:v>0</c:v>
                </c:pt>
                <c:pt idx="5">
                  <c:v>8</c:v>
                </c:pt>
                <c:pt idx="6">
                  <c:v>11</c:v>
                </c:pt>
              </c:numCache>
            </c:numRef>
          </c:val>
          <c:extLst>
            <c:ext xmlns:c16="http://schemas.microsoft.com/office/drawing/2014/chart" uri="{C3380CC4-5D6E-409C-BE32-E72D297353CC}">
              <c16:uniqueId val="{00000000-EB2F-4D19-87A2-D0F309AFFA5B}"/>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7075024919278"/>
          <c:y val="1.2420372697243342E-2"/>
          <c:w val="0.63873367131349645"/>
          <c:h val="0.92020426193132265"/>
        </c:manualLayout>
      </c:layout>
      <c:barChart>
        <c:barDir val="bar"/>
        <c:grouping val="clustered"/>
        <c:varyColors val="0"/>
        <c:ser>
          <c:idx val="0"/>
          <c:order val="0"/>
          <c:tx>
            <c:strRef>
              <c:f>Taul1!$B$1</c:f>
              <c:strCache>
                <c:ptCount val="1"/>
                <c:pt idx="0">
                  <c:v>Kaikki vastaajat, n=297</c:v>
                </c:pt>
              </c:strCache>
            </c:strRef>
          </c:tx>
          <c:spPr>
            <a:solidFill>
              <a:srgbClr val="3BB0FF"/>
            </a:solidFill>
            <a:ln>
              <a:solidFill>
                <a:schemeClr val="accent6">
                  <a:lumMod val="10000"/>
                </a:schemeClr>
              </a:solidFill>
            </a:ln>
          </c:spPr>
          <c:invertIfNegative val="0"/>
          <c:dLbls>
            <c:numFmt formatCode="#,##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Taul1!$A$9:$A$20</c:f>
              <c:strCache>
                <c:ptCount val="12"/>
                <c:pt idx="0">
                  <c:v>Inga bekymmer eller problem</c:v>
                </c:pt>
                <c:pt idx="1">
                  <c:v>Mobbning, trakasserier och social uteslutning</c:v>
                </c:pt>
                <c:pt idx="2">
                  <c:v>Fysisk aggression</c:v>
                </c:pt>
                <c:pt idx="3">
                  <c:v>Känsla av otrygghet och obehag</c:v>
                </c:pt>
                <c:pt idx="4">
                  <c:v>Lokaler och verksamhetsmiljö</c:v>
                </c:pt>
                <c:pt idx="5">
                  <c:v>Konflikter mellan barn</c:v>
                </c:pt>
                <c:pt idx="6">
                  <c:v>Hemlängtan</c:v>
                </c:pt>
                <c:pt idx="7">
                  <c:v>Matens kvalitet</c:v>
                </c:pt>
                <c:pt idx="8">
                  <c:v>Rutiner för vilotid</c:v>
                </c:pt>
                <c:pt idx="9">
                  <c:v>Brist på utflykter och lärandeupplevelser</c:v>
                </c:pt>
                <c:pt idx="10">
                  <c:v>Annat</c:v>
                </c:pt>
                <c:pt idx="11">
                  <c:v>Kan inte säga/svarar inte</c:v>
                </c:pt>
              </c:strCache>
            </c:strRef>
          </c:cat>
          <c:val>
            <c:numRef>
              <c:f>Taul1!$B$9:$B$20</c:f>
              <c:numCache>
                <c:formatCode>General</c:formatCode>
                <c:ptCount val="12"/>
                <c:pt idx="0">
                  <c:v>17</c:v>
                </c:pt>
                <c:pt idx="1">
                  <c:v>14</c:v>
                </c:pt>
                <c:pt idx="2">
                  <c:v>14</c:v>
                </c:pt>
                <c:pt idx="3">
                  <c:v>9</c:v>
                </c:pt>
                <c:pt idx="4">
                  <c:v>6</c:v>
                </c:pt>
                <c:pt idx="5">
                  <c:v>5</c:v>
                </c:pt>
                <c:pt idx="6">
                  <c:v>4</c:v>
                </c:pt>
                <c:pt idx="7">
                  <c:v>3</c:v>
                </c:pt>
                <c:pt idx="8">
                  <c:v>4</c:v>
                </c:pt>
                <c:pt idx="9">
                  <c:v>2</c:v>
                </c:pt>
                <c:pt idx="10">
                  <c:v>15</c:v>
                </c:pt>
                <c:pt idx="11">
                  <c:v>23</c:v>
                </c:pt>
              </c:numCache>
            </c:numRef>
          </c:val>
          <c:extLst>
            <c:ext xmlns:c16="http://schemas.microsoft.com/office/drawing/2014/chart" uri="{C3380CC4-5D6E-409C-BE32-E72D297353CC}">
              <c16:uniqueId val="{00000000-64A9-4AB8-84FB-75B0391EE801}"/>
            </c:ext>
          </c:extLst>
        </c:ser>
        <c:dLbls>
          <c:showLegendKey val="0"/>
          <c:showVal val="0"/>
          <c:showCatName val="0"/>
          <c:showSerName val="0"/>
          <c:showPercent val="0"/>
          <c:showBubbleSize val="0"/>
        </c:dLbls>
        <c:gapWidth val="5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200"/>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lang="fi-FI" sz="1400" noProof="0">
          <a:solidFill>
            <a:srgbClr val="262626"/>
          </a:solidFill>
          <a:latin typeface="Arial" panose="020B0604020202020204" pitchFamily="34" charset="0"/>
          <a:cs typeface="Arial" panose="020B060402020202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31096656396209"/>
          <c:y val="0.1264984641769068"/>
          <c:w val="0.66146677317509228"/>
          <c:h val="0.80794874643558123"/>
        </c:manualLayout>
      </c:layout>
      <c:barChart>
        <c:barDir val="bar"/>
        <c:grouping val="stacked"/>
        <c:varyColors val="0"/>
        <c:ser>
          <c:idx val="0"/>
          <c:order val="0"/>
          <c:tx>
            <c:strRef>
              <c:f>Taul1!$B$1</c:f>
              <c:strCache>
                <c:ptCount val="1"/>
                <c:pt idx="0">
                  <c:v>5 Helt av 
samma åsikt</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Jag fick tydlig information, handledning och råd när jag sökte till småbarnspedagogiken/förskoleundervisningen</c:v>
                </c:pt>
                <c:pt idx="1">
                  <c:v>Att bekanta sig med platsen för småbarnspedagogiken / förskoleundervisningen löpte väl</c:v>
                </c:pt>
                <c:pt idx="2">
                  <c:v>Mitt barns behov beaktades väl när småbarnspedagogiken / förskoleundervisningen började</c:v>
                </c:pt>
              </c:strCache>
            </c:strRef>
          </c:cat>
          <c:val>
            <c:numRef>
              <c:f>Taul1!$B$2:$B$4</c:f>
              <c:numCache>
                <c:formatCode>General</c:formatCode>
                <c:ptCount val="3"/>
                <c:pt idx="0">
                  <c:v>52</c:v>
                </c:pt>
                <c:pt idx="1">
                  <c:v>77.599999999999994</c:v>
                </c:pt>
                <c:pt idx="2">
                  <c:v>79.2</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Delvis av
samma åsikt</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Jag fick tydlig information, handledning och råd när jag sökte till småbarnspedagogiken/förskoleundervisningen</c:v>
                </c:pt>
                <c:pt idx="1">
                  <c:v>Att bekanta sig med platsen för småbarnspedagogiken / förskoleundervisningen löpte väl</c:v>
                </c:pt>
                <c:pt idx="2">
                  <c:v>Mitt barns behov beaktades väl när småbarnspedagogiken / förskoleundervisningen började</c:v>
                </c:pt>
              </c:strCache>
            </c:strRef>
          </c:cat>
          <c:val>
            <c:numRef>
              <c:f>Taul1!$C$2:$C$4</c:f>
              <c:numCache>
                <c:formatCode>General</c:formatCode>
                <c:ptCount val="3"/>
                <c:pt idx="0">
                  <c:v>31.2</c:v>
                </c:pt>
                <c:pt idx="1">
                  <c:v>16</c:v>
                </c:pt>
                <c:pt idx="2">
                  <c:v>14.4</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Varken annan
eller samma åsikt</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Jag fick tydlig information, handledning och råd när jag sökte till småbarnspedagogiken/förskoleundervisningen</c:v>
                </c:pt>
                <c:pt idx="1">
                  <c:v>Att bekanta sig med platsen för småbarnspedagogiken / förskoleundervisningen löpte väl</c:v>
                </c:pt>
                <c:pt idx="2">
                  <c:v>Mitt barns behov beaktades väl när småbarnspedagogiken / förskoleundervisningen började</c:v>
                </c:pt>
              </c:strCache>
            </c:strRef>
          </c:cat>
          <c:val>
            <c:numRef>
              <c:f>Taul1!$D$2:$D$4</c:f>
              <c:numCache>
                <c:formatCode>General</c:formatCode>
                <c:ptCount val="3"/>
                <c:pt idx="0">
                  <c:v>9.6</c:v>
                </c:pt>
                <c:pt idx="1">
                  <c:v>3.2</c:v>
                </c:pt>
                <c:pt idx="2">
                  <c:v>4</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Delvis av
annan åsikt</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Jag fick tydlig information, handledning och råd när jag sökte till småbarnspedagogiken/förskoleundervisningen</c:v>
                </c:pt>
                <c:pt idx="1">
                  <c:v>Att bekanta sig med platsen för småbarnspedagogiken / förskoleundervisningen löpte väl</c:v>
                </c:pt>
                <c:pt idx="2">
                  <c:v>Mitt barns behov beaktades väl när småbarnspedagogiken / förskoleundervisningen började</c:v>
                </c:pt>
              </c:strCache>
            </c:strRef>
          </c:cat>
          <c:val>
            <c:numRef>
              <c:f>Taul1!$E$2:$E$4</c:f>
              <c:numCache>
                <c:formatCode>General</c:formatCode>
                <c:ptCount val="3"/>
                <c:pt idx="0">
                  <c:v>4.8</c:v>
                </c:pt>
                <c:pt idx="1">
                  <c:v>2.4</c:v>
                </c:pt>
                <c:pt idx="2">
                  <c:v>1.6</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Helt av
annan åsikt</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Jag fick tydlig information, handledning och råd när jag sökte till småbarnspedagogiken/förskoleundervisningen</c:v>
                </c:pt>
                <c:pt idx="1">
                  <c:v>Att bekanta sig med platsen för småbarnspedagogiken / förskoleundervisningen löpte väl</c:v>
                </c:pt>
                <c:pt idx="2">
                  <c:v>Mitt barns behov beaktades väl när småbarnspedagogiken / förskoleundervisningen började</c:v>
                </c:pt>
              </c:strCache>
            </c:strRef>
          </c:cat>
          <c:val>
            <c:numRef>
              <c:f>Taul1!$F$2:$F$4</c:f>
              <c:numCache>
                <c:formatCode>General</c:formatCode>
                <c:ptCount val="3"/>
                <c:pt idx="0">
                  <c:v>2.4</c:v>
                </c:pt>
                <c:pt idx="1">
                  <c:v>0.8</c:v>
                </c:pt>
                <c:pt idx="2">
                  <c:v>0.8</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Genomsnitt</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Jag fick tydlig information, handledning och råd när jag sökte till småbarnspedagogiken/förskoleundervisningen</c:v>
                </c:pt>
                <c:pt idx="1">
                  <c:v>Att bekanta sig med platsen för småbarnspedagogiken / förskoleundervisningen löpte väl</c:v>
                </c:pt>
                <c:pt idx="2">
                  <c:v>Mitt barns behov beaktades väl när småbarnspedagogiken / förskoleundervisningen började</c:v>
                </c:pt>
              </c:strCache>
            </c:strRef>
          </c:cat>
          <c:val>
            <c:numRef>
              <c:f>Taul1!$G$2:$G$4</c:f>
              <c:numCache>
                <c:formatCode>General</c:formatCode>
                <c:ptCount val="3"/>
                <c:pt idx="0">
                  <c:v>4.26</c:v>
                </c:pt>
                <c:pt idx="1">
                  <c:v>4.67</c:v>
                </c:pt>
                <c:pt idx="2">
                  <c:v>4.7</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4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64429989729546"/>
          <c:y val="0.1264984641769068"/>
          <c:w val="0.57813343984175891"/>
          <c:h val="0.80794874643558123"/>
        </c:manualLayout>
      </c:layout>
      <c:barChart>
        <c:barDir val="bar"/>
        <c:grouping val="stacked"/>
        <c:varyColors val="0"/>
        <c:ser>
          <c:idx val="0"/>
          <c:order val="0"/>
          <c:tx>
            <c:strRef>
              <c:f>Taul1!$B$1</c:f>
              <c:strCache>
                <c:ptCount val="1"/>
                <c:pt idx="0">
                  <c:v>5 Helt av 
samma åsikt</c:v>
                </c:pt>
              </c:strCache>
            </c:strRef>
          </c:tx>
          <c:spPr>
            <a:solidFill>
              <a:srgbClr val="007ED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i gruppen är positiv och uppmuntrande mot mitt barn.</c:v>
                </c:pt>
                <c:pt idx="1">
                  <c:v>Gruppens aktiviteter speglar en uppskattning av olika språk, kulturer, religioner och åskådningar.</c:v>
                </c:pt>
                <c:pt idx="2">
                  <c:v>Mitt barn har vänner i småbarnspedagogiken/förskolan</c:v>
                </c:pt>
                <c:pt idx="3">
                  <c:v>Mitt barns styrkor, intressen och behov beaktas i gruppens verksamhet och lek.</c:v>
                </c:pt>
                <c:pt idx="4">
                  <c:v>Mitt barn får det stöd hen behöver i sin egen grupp.</c:v>
                </c:pt>
                <c:pt idx="5">
                  <c:v>Mitt barn har tillräckliga möjligheter till mångsidiga aktiviteter och lek i gruppen</c:v>
                </c:pt>
                <c:pt idx="6">
                  <c:v>Mitt barn är entusiastiskt över att lära sig inomsmåbarnspedagogiken/förskoleundervisningen.</c:v>
                </c:pt>
                <c:pt idx="7">
                  <c:v>Utrymmena och lärmiljöerna uppmuntrar mitt barn att leka, röra på sig och utforska *</c:v>
                </c:pt>
              </c:strCache>
            </c:strRef>
          </c:cat>
          <c:val>
            <c:numRef>
              <c:f>Taul1!$B$2:$B$9</c:f>
              <c:numCache>
                <c:formatCode>General</c:formatCode>
                <c:ptCount val="8"/>
                <c:pt idx="0">
                  <c:v>81.144779999999997</c:v>
                </c:pt>
                <c:pt idx="1">
                  <c:v>44.44444</c:v>
                </c:pt>
                <c:pt idx="2">
                  <c:v>73.737369999999999</c:v>
                </c:pt>
                <c:pt idx="3">
                  <c:v>60.606059999999999</c:v>
                </c:pt>
                <c:pt idx="4">
                  <c:v>71.043769999999995</c:v>
                </c:pt>
                <c:pt idx="5">
                  <c:v>69.023570000000007</c:v>
                </c:pt>
                <c:pt idx="6">
                  <c:v>75.420879999999997</c:v>
                </c:pt>
                <c:pt idx="7">
                  <c:v>59.595959999999998</c:v>
                </c:pt>
              </c:numCache>
            </c:numRef>
          </c:val>
          <c:extLst>
            <c:ext xmlns:c16="http://schemas.microsoft.com/office/drawing/2014/chart" uri="{C3380CC4-5D6E-409C-BE32-E72D297353CC}">
              <c16:uniqueId val="{00000000-6F8C-46EA-B42C-B4C8A3676814}"/>
            </c:ext>
          </c:extLst>
        </c:ser>
        <c:ser>
          <c:idx val="1"/>
          <c:order val="1"/>
          <c:tx>
            <c:strRef>
              <c:f>Taul1!$C$1</c:f>
              <c:strCache>
                <c:ptCount val="1"/>
                <c:pt idx="0">
                  <c:v>4 Delvis av
samma åsikt</c:v>
                </c:pt>
              </c:strCache>
            </c:strRef>
          </c:tx>
          <c:spPr>
            <a:solidFill>
              <a:srgbClr val="3BB0FF"/>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i gruppen är positiv och uppmuntrande mot mitt barn.</c:v>
                </c:pt>
                <c:pt idx="1">
                  <c:v>Gruppens aktiviteter speglar en uppskattning av olika språk, kulturer, religioner och åskådningar.</c:v>
                </c:pt>
                <c:pt idx="2">
                  <c:v>Mitt barn har vänner i småbarnspedagogiken/förskolan</c:v>
                </c:pt>
                <c:pt idx="3">
                  <c:v>Mitt barns styrkor, intressen och behov beaktas i gruppens verksamhet och lek.</c:v>
                </c:pt>
                <c:pt idx="4">
                  <c:v>Mitt barn får det stöd hen behöver i sin egen grupp.</c:v>
                </c:pt>
                <c:pt idx="5">
                  <c:v>Mitt barn har tillräckliga möjligheter till mångsidiga aktiviteter och lek i gruppen</c:v>
                </c:pt>
                <c:pt idx="6">
                  <c:v>Mitt barn är entusiastiskt över att lära sig inomsmåbarnspedagogiken/förskoleundervisningen.</c:v>
                </c:pt>
                <c:pt idx="7">
                  <c:v>Utrymmena och lärmiljöerna uppmuntrar mitt barn att leka, röra på sig och utforska *</c:v>
                </c:pt>
              </c:strCache>
            </c:strRef>
          </c:cat>
          <c:val>
            <c:numRef>
              <c:f>Taul1!$C$2:$C$9</c:f>
              <c:numCache>
                <c:formatCode>General</c:formatCode>
                <c:ptCount val="8"/>
                <c:pt idx="0">
                  <c:v>14.81481</c:v>
                </c:pt>
                <c:pt idx="1">
                  <c:v>29.966329999999999</c:v>
                </c:pt>
                <c:pt idx="2">
                  <c:v>20.875419999999998</c:v>
                </c:pt>
                <c:pt idx="3">
                  <c:v>32.659930000000003</c:v>
                </c:pt>
                <c:pt idx="4">
                  <c:v>21.88552</c:v>
                </c:pt>
                <c:pt idx="5">
                  <c:v>22.895620000000001</c:v>
                </c:pt>
                <c:pt idx="6">
                  <c:v>18.855219999999999</c:v>
                </c:pt>
                <c:pt idx="7">
                  <c:v>27.94613</c:v>
                </c:pt>
              </c:numCache>
            </c:numRef>
          </c:val>
          <c:extLst>
            <c:ext xmlns:c16="http://schemas.microsoft.com/office/drawing/2014/chart" uri="{C3380CC4-5D6E-409C-BE32-E72D297353CC}">
              <c16:uniqueId val="{00000001-6F8C-46EA-B42C-B4C8A3676814}"/>
            </c:ext>
          </c:extLst>
        </c:ser>
        <c:ser>
          <c:idx val="2"/>
          <c:order val="2"/>
          <c:tx>
            <c:strRef>
              <c:f>Taul1!$D$1</c:f>
              <c:strCache>
                <c:ptCount val="1"/>
                <c:pt idx="0">
                  <c:v>3 Varken annan
eller samma åsikt</c:v>
                </c:pt>
              </c:strCache>
            </c:strRef>
          </c:tx>
          <c:spPr>
            <a:solidFill>
              <a:srgbClr val="9CCFFA"/>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i gruppen är positiv och uppmuntrande mot mitt barn.</c:v>
                </c:pt>
                <c:pt idx="1">
                  <c:v>Gruppens aktiviteter speglar en uppskattning av olika språk, kulturer, religioner och åskådningar.</c:v>
                </c:pt>
                <c:pt idx="2">
                  <c:v>Mitt barn har vänner i småbarnspedagogiken/förskolan</c:v>
                </c:pt>
                <c:pt idx="3">
                  <c:v>Mitt barns styrkor, intressen och behov beaktas i gruppens verksamhet och lek.</c:v>
                </c:pt>
                <c:pt idx="4">
                  <c:v>Mitt barn får det stöd hen behöver i sin egen grupp.</c:v>
                </c:pt>
                <c:pt idx="5">
                  <c:v>Mitt barn har tillräckliga möjligheter till mångsidiga aktiviteter och lek i gruppen</c:v>
                </c:pt>
                <c:pt idx="6">
                  <c:v>Mitt barn är entusiastiskt över att lära sig inomsmåbarnspedagogiken/förskoleundervisningen.</c:v>
                </c:pt>
                <c:pt idx="7">
                  <c:v>Utrymmena och lärmiljöerna uppmuntrar mitt barn att leka, röra på sig och utforska *</c:v>
                </c:pt>
              </c:strCache>
            </c:strRef>
          </c:cat>
          <c:val>
            <c:numRef>
              <c:f>Taul1!$D$2:$D$9</c:f>
              <c:numCache>
                <c:formatCode>General</c:formatCode>
                <c:ptCount val="8"/>
                <c:pt idx="0">
                  <c:v>2.0202</c:v>
                </c:pt>
                <c:pt idx="1">
                  <c:v>20.538720000000001</c:v>
                </c:pt>
                <c:pt idx="2">
                  <c:v>4.3771000000000004</c:v>
                </c:pt>
                <c:pt idx="3">
                  <c:v>4.3771000000000004</c:v>
                </c:pt>
                <c:pt idx="4">
                  <c:v>4.3771000000000004</c:v>
                </c:pt>
                <c:pt idx="5">
                  <c:v>2.0202</c:v>
                </c:pt>
                <c:pt idx="6">
                  <c:v>4.3771000000000004</c:v>
                </c:pt>
                <c:pt idx="7">
                  <c:v>6.7340099999999996</c:v>
                </c:pt>
              </c:numCache>
            </c:numRef>
          </c:val>
          <c:extLst>
            <c:ext xmlns:c16="http://schemas.microsoft.com/office/drawing/2014/chart" uri="{C3380CC4-5D6E-409C-BE32-E72D297353CC}">
              <c16:uniqueId val="{00000002-6F8C-46EA-B42C-B4C8A3676814}"/>
            </c:ext>
          </c:extLst>
        </c:ser>
        <c:ser>
          <c:idx val="3"/>
          <c:order val="3"/>
          <c:tx>
            <c:strRef>
              <c:f>Taul1!$E$1</c:f>
              <c:strCache>
                <c:ptCount val="1"/>
                <c:pt idx="0">
                  <c:v>2 Delvis av
annan åsikt</c:v>
                </c:pt>
              </c:strCache>
            </c:strRef>
          </c:tx>
          <c:spPr>
            <a:solidFill>
              <a:srgbClr val="EB599E"/>
            </a:solidFill>
            <a:ln>
              <a:solidFill>
                <a:srgbClr val="000000"/>
              </a:solid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i gruppen är positiv och uppmuntrande mot mitt barn.</c:v>
                </c:pt>
                <c:pt idx="1">
                  <c:v>Gruppens aktiviteter speglar en uppskattning av olika språk, kulturer, religioner och åskådningar.</c:v>
                </c:pt>
                <c:pt idx="2">
                  <c:v>Mitt barn har vänner i småbarnspedagogiken/förskolan</c:v>
                </c:pt>
                <c:pt idx="3">
                  <c:v>Mitt barns styrkor, intressen och behov beaktas i gruppens verksamhet och lek.</c:v>
                </c:pt>
                <c:pt idx="4">
                  <c:v>Mitt barn får det stöd hen behöver i sin egen grupp.</c:v>
                </c:pt>
                <c:pt idx="5">
                  <c:v>Mitt barn har tillräckliga möjligheter till mångsidiga aktiviteter och lek i gruppen</c:v>
                </c:pt>
                <c:pt idx="6">
                  <c:v>Mitt barn är entusiastiskt över att lära sig inomsmåbarnspedagogiken/förskoleundervisningen.</c:v>
                </c:pt>
                <c:pt idx="7">
                  <c:v>Utrymmena och lärmiljöerna uppmuntrar mitt barn att leka, röra på sig och utforska *</c:v>
                </c:pt>
              </c:strCache>
            </c:strRef>
          </c:cat>
          <c:val>
            <c:numRef>
              <c:f>Taul1!$E$2:$E$9</c:f>
              <c:numCache>
                <c:formatCode>General</c:formatCode>
                <c:ptCount val="8"/>
                <c:pt idx="0">
                  <c:v>1.3468</c:v>
                </c:pt>
                <c:pt idx="1">
                  <c:v>4.0404</c:v>
                </c:pt>
                <c:pt idx="2">
                  <c:v>0.3367</c:v>
                </c:pt>
                <c:pt idx="3">
                  <c:v>1.6835</c:v>
                </c:pt>
                <c:pt idx="4">
                  <c:v>2.0202</c:v>
                </c:pt>
                <c:pt idx="5">
                  <c:v>5.3872099999999996</c:v>
                </c:pt>
                <c:pt idx="6">
                  <c:v>0.6734</c:v>
                </c:pt>
                <c:pt idx="7">
                  <c:v>4.0404</c:v>
                </c:pt>
              </c:numCache>
            </c:numRef>
          </c:val>
          <c:extLst>
            <c:ext xmlns:c16="http://schemas.microsoft.com/office/drawing/2014/chart" uri="{C3380CC4-5D6E-409C-BE32-E72D297353CC}">
              <c16:uniqueId val="{00000003-6F8C-46EA-B42C-B4C8A3676814}"/>
            </c:ext>
          </c:extLst>
        </c:ser>
        <c:ser>
          <c:idx val="4"/>
          <c:order val="4"/>
          <c:tx>
            <c:strRef>
              <c:f>Taul1!$F$1</c:f>
              <c:strCache>
                <c:ptCount val="1"/>
                <c:pt idx="0">
                  <c:v>1 Helt av
annan åsikt</c:v>
                </c:pt>
              </c:strCache>
            </c:strRef>
          </c:tx>
          <c:spPr>
            <a:solidFill>
              <a:srgbClr val="C10F70"/>
            </a:solidFill>
            <a:ln>
              <a:solidFill>
                <a:srgbClr val="000000"/>
              </a:solidFill>
            </a:ln>
          </c:spPr>
          <c:invertIfNegative val="0"/>
          <c:dLbls>
            <c:numFmt formatCode="#,##0" sourceLinked="0"/>
            <c:spPr>
              <a:noFill/>
              <a:ln>
                <a:noFill/>
              </a:ln>
              <a:effectLst/>
            </c:spPr>
            <c:txPr>
              <a:bodyPr/>
              <a:lstStyle/>
              <a:p>
                <a:pPr>
                  <a:defRPr>
                    <a:solidFill>
                      <a:srgbClr val="FFFFFF"/>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Personalen i gruppen är positiv och uppmuntrande mot mitt barn.</c:v>
                </c:pt>
                <c:pt idx="1">
                  <c:v>Gruppens aktiviteter speglar en uppskattning av olika språk, kulturer, religioner och åskådningar.</c:v>
                </c:pt>
                <c:pt idx="2">
                  <c:v>Mitt barn har vänner i småbarnspedagogiken/förskolan</c:v>
                </c:pt>
                <c:pt idx="3">
                  <c:v>Mitt barns styrkor, intressen och behov beaktas i gruppens verksamhet och lek.</c:v>
                </c:pt>
                <c:pt idx="4">
                  <c:v>Mitt barn får det stöd hen behöver i sin egen grupp.</c:v>
                </c:pt>
                <c:pt idx="5">
                  <c:v>Mitt barn har tillräckliga möjligheter till mångsidiga aktiviteter och lek i gruppen</c:v>
                </c:pt>
                <c:pt idx="6">
                  <c:v>Mitt barn är entusiastiskt över att lära sig inomsmåbarnspedagogiken/förskoleundervisningen.</c:v>
                </c:pt>
                <c:pt idx="7">
                  <c:v>Utrymmena och lärmiljöerna uppmuntrar mitt barn att leka, röra på sig och utforska *</c:v>
                </c:pt>
              </c:strCache>
            </c:strRef>
          </c:cat>
          <c:val>
            <c:numRef>
              <c:f>Taul1!$F$2:$F$9</c:f>
              <c:numCache>
                <c:formatCode>General</c:formatCode>
                <c:ptCount val="8"/>
                <c:pt idx="0">
                  <c:v>0.6734</c:v>
                </c:pt>
                <c:pt idx="1">
                  <c:v>1.0101</c:v>
                </c:pt>
                <c:pt idx="2">
                  <c:v>0.6734</c:v>
                </c:pt>
                <c:pt idx="3">
                  <c:v>0.6734</c:v>
                </c:pt>
                <c:pt idx="4">
                  <c:v>0.6734</c:v>
                </c:pt>
                <c:pt idx="5">
                  <c:v>0.6734</c:v>
                </c:pt>
                <c:pt idx="6">
                  <c:v>0.6734</c:v>
                </c:pt>
                <c:pt idx="7">
                  <c:v>1.6835</c:v>
                </c:pt>
              </c:numCache>
            </c:numRef>
          </c:val>
          <c:extLst>
            <c:ext xmlns:c16="http://schemas.microsoft.com/office/drawing/2014/chart" uri="{C3380CC4-5D6E-409C-BE32-E72D297353CC}">
              <c16:uniqueId val="{00000004-6F8C-46EA-B42C-B4C8A3676814}"/>
            </c:ext>
          </c:extLst>
        </c:ser>
        <c:ser>
          <c:idx val="5"/>
          <c:order val="5"/>
          <c:tx>
            <c:strRef>
              <c:f>Taul1!$G$1</c:f>
              <c:strCache>
                <c:ptCount val="1"/>
                <c:pt idx="0">
                  <c:v>Genomsnitt</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sz="18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Taul1!$A$2:$A$9</c:f>
              <c:strCache>
                <c:ptCount val="8"/>
                <c:pt idx="0">
                  <c:v>Personalen i gruppen är positiv och uppmuntrande mot mitt barn.</c:v>
                </c:pt>
                <c:pt idx="1">
                  <c:v>Gruppens aktiviteter speglar en uppskattning av olika språk, kulturer, religioner och åskådningar.</c:v>
                </c:pt>
                <c:pt idx="2">
                  <c:v>Mitt barn har vänner i småbarnspedagogiken/förskolan</c:v>
                </c:pt>
                <c:pt idx="3">
                  <c:v>Mitt barns styrkor, intressen och behov beaktas i gruppens verksamhet och lek.</c:v>
                </c:pt>
                <c:pt idx="4">
                  <c:v>Mitt barn får det stöd hen behöver i sin egen grupp.</c:v>
                </c:pt>
                <c:pt idx="5">
                  <c:v>Mitt barn har tillräckliga möjligheter till mångsidiga aktiviteter och lek i gruppen</c:v>
                </c:pt>
                <c:pt idx="6">
                  <c:v>Mitt barn är entusiastiskt över att lära sig inomsmåbarnspedagogiken/förskoleundervisningen.</c:v>
                </c:pt>
                <c:pt idx="7">
                  <c:v>Utrymmena och lärmiljöerna uppmuntrar mitt barn att leka, röra på sig och utforska *</c:v>
                </c:pt>
              </c:strCache>
            </c:strRef>
          </c:cat>
          <c:val>
            <c:numRef>
              <c:f>Taul1!$G$2:$G$9</c:f>
              <c:numCache>
                <c:formatCode>General</c:formatCode>
                <c:ptCount val="8"/>
                <c:pt idx="0">
                  <c:v>4.74</c:v>
                </c:pt>
                <c:pt idx="1">
                  <c:v>4.13</c:v>
                </c:pt>
                <c:pt idx="2">
                  <c:v>4.67</c:v>
                </c:pt>
                <c:pt idx="3">
                  <c:v>4.51</c:v>
                </c:pt>
                <c:pt idx="4">
                  <c:v>4.6100000000000003</c:v>
                </c:pt>
                <c:pt idx="5">
                  <c:v>4.54</c:v>
                </c:pt>
                <c:pt idx="6">
                  <c:v>4.68</c:v>
                </c:pt>
                <c:pt idx="7">
                  <c:v>4.4000000000000004</c:v>
                </c:pt>
              </c:numCache>
            </c:numRef>
          </c:val>
          <c:extLst>
            <c:ext xmlns:c16="http://schemas.microsoft.com/office/drawing/2014/chart" uri="{C3380CC4-5D6E-409C-BE32-E72D297353CC}">
              <c16:uniqueId val="{00000005-6F8C-46EA-B42C-B4C8A3676814}"/>
            </c:ext>
          </c:extLst>
        </c:ser>
        <c:dLbls>
          <c:showLegendKey val="0"/>
          <c:showVal val="0"/>
          <c:showCatName val="0"/>
          <c:showSerName val="0"/>
          <c:showPercent val="0"/>
          <c:showBubbleSize val="0"/>
        </c:dLbls>
        <c:gapWidth val="50"/>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noFill/>
              <a:prstDash val="dash"/>
            </a:ln>
          </c:spPr>
        </c:majorGridlines>
        <c:title>
          <c:tx>
            <c:rich>
              <a:bodyPr/>
              <a:lstStyle/>
              <a:p>
                <a:pPr>
                  <a:defRPr sz="1200" b="0"/>
                </a:pPr>
                <a:r>
                  <a:rPr lang="fi-FI" sz="1200" b="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200"/>
            </a:pPr>
            <a:endParaRPr lang="fi-FI"/>
          </a:p>
        </c:txPr>
        <c:crossAx val="508039280"/>
        <c:crosses val="autoZero"/>
        <c:crossBetween val="between"/>
        <c:majorUnit val="10"/>
        <c:minorUnit val="1"/>
      </c:valAx>
      <c:spPr>
        <a:ln>
          <a:noFill/>
        </a:ln>
      </c:spPr>
    </c:plotArea>
    <c:legend>
      <c:legendPos val="t"/>
      <c:layout>
        <c:manualLayout>
          <c:xMode val="edge"/>
          <c:yMode val="edge"/>
          <c:x val="0.2095054774724934"/>
          <c:y val="1.4904447236692011E-2"/>
          <c:w val="0.78238767246765262"/>
          <c:h val="0.12611714328421014"/>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F01DF-03D3-4A1D-B975-A50B2440E80D}" type="datetimeFigureOut">
              <a:rPr lang="fi-FI" smtClean="0"/>
              <a:t>24.1.2025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7489B-8E87-4A1F-B358-5E6643DE8DC8}" type="slidenum">
              <a:rPr lang="fi-FI" smtClean="0"/>
              <a:t>‹#›</a:t>
            </a:fld>
            <a:endParaRPr lang="fi-FI"/>
          </a:p>
        </p:txBody>
      </p:sp>
    </p:spTree>
    <p:extLst>
      <p:ext uri="{BB962C8B-B14F-4D97-AF65-F5344CB8AC3E}">
        <p14:creationId xmlns:p14="http://schemas.microsoft.com/office/powerpoint/2010/main" val="378745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430F7-262F-739D-654C-42BF6C18F3CA}"/>
              </a:ext>
            </a:extLst>
          </p:cNvPr>
          <p:cNvSpPr/>
          <p:nvPr userDrawn="1"/>
        </p:nvSpPr>
        <p:spPr>
          <a:xfrm>
            <a:off x="0" y="0"/>
            <a:ext cx="1219200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74796F36-2678-F3FE-397B-D7AD695978BE}"/>
              </a:ext>
            </a:extLst>
          </p:cNvPr>
          <p:cNvSpPr>
            <a:spLocks noGrp="1"/>
          </p:cNvSpPr>
          <p:nvPr>
            <p:ph type="ctrTitle"/>
          </p:nvPr>
        </p:nvSpPr>
        <p:spPr>
          <a:xfrm>
            <a:off x="6692153" y="4112227"/>
            <a:ext cx="5228501" cy="1554046"/>
          </a:xfrm>
        </p:spPr>
        <p:txBody>
          <a:bodyPr anchor="b">
            <a:normAutofit/>
          </a:bodyPr>
          <a:lstStyle>
            <a:lvl1pPr algn="l">
              <a:defRPr sz="4800">
                <a:solidFill>
                  <a:srgbClr val="2E3192"/>
                </a:solidFill>
              </a:defRPr>
            </a:lvl1pPr>
          </a:lstStyle>
          <a:p>
            <a:r>
              <a:rPr lang="en-GB"/>
              <a:t>Click to edit Master title style</a:t>
            </a:r>
            <a:endParaRPr lang="en-FI"/>
          </a:p>
        </p:txBody>
      </p:sp>
      <p:sp>
        <p:nvSpPr>
          <p:cNvPr id="3" name="Subtitle 2">
            <a:extLst>
              <a:ext uri="{FF2B5EF4-FFF2-40B4-BE49-F238E27FC236}">
                <a16:creationId xmlns:a16="http://schemas.microsoft.com/office/drawing/2014/main" id="{A3B1F2A7-34B2-9710-1E27-926F87420536}"/>
              </a:ext>
            </a:extLst>
          </p:cNvPr>
          <p:cNvSpPr>
            <a:spLocks noGrp="1"/>
          </p:cNvSpPr>
          <p:nvPr>
            <p:ph type="subTitle" idx="1"/>
          </p:nvPr>
        </p:nvSpPr>
        <p:spPr>
          <a:xfrm>
            <a:off x="6692154" y="5758348"/>
            <a:ext cx="5228500" cy="90750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pic>
        <p:nvPicPr>
          <p:cNvPr id="8" name="Picture 7" descr="A picture containing map&#10;&#10;Description automatically generated">
            <a:extLst>
              <a:ext uri="{FF2B5EF4-FFF2-40B4-BE49-F238E27FC236}">
                <a16:creationId xmlns:a16="http://schemas.microsoft.com/office/drawing/2014/main" id="{A9136160-1FE4-1B02-5AF8-4F526DAA2DAC}"/>
              </a:ext>
            </a:extLst>
          </p:cNvPr>
          <p:cNvPicPr>
            <a:picLocks noChangeAspect="1"/>
          </p:cNvPicPr>
          <p:nvPr userDrawn="1"/>
        </p:nvPicPr>
        <p:blipFill>
          <a:blip r:embed="rId2"/>
          <a:stretch>
            <a:fillRect/>
          </a:stretch>
        </p:blipFill>
        <p:spPr>
          <a:xfrm>
            <a:off x="0" y="0"/>
            <a:ext cx="7772400" cy="6842810"/>
          </a:xfrm>
          <a:prstGeom prst="rect">
            <a:avLst/>
          </a:prstGeom>
        </p:spPr>
      </p:pic>
      <p:sp>
        <p:nvSpPr>
          <p:cNvPr id="4" name="Subtitle 2">
            <a:extLst>
              <a:ext uri="{FF2B5EF4-FFF2-40B4-BE49-F238E27FC236}">
                <a16:creationId xmlns:a16="http://schemas.microsoft.com/office/drawing/2014/main" id="{06AE3412-BC40-9F70-DE10-29A6A8721018}"/>
              </a:ext>
            </a:extLst>
          </p:cNvPr>
          <p:cNvSpPr txBox="1">
            <a:spLocks/>
          </p:cNvSpPr>
          <p:nvPr userDrawn="1"/>
        </p:nvSpPr>
        <p:spPr>
          <a:xfrm>
            <a:off x="2272554" y="6452221"/>
            <a:ext cx="2679384"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rgbClr val="2E3192"/>
                </a:solidFill>
              </a:rPr>
              <a:t>Kauniaisten kaupunki - Grankulla stad</a:t>
            </a:r>
          </a:p>
        </p:txBody>
      </p:sp>
    </p:spTree>
    <p:extLst>
      <p:ext uri="{BB962C8B-B14F-4D97-AF65-F5344CB8AC3E}">
        <p14:creationId xmlns:p14="http://schemas.microsoft.com/office/powerpoint/2010/main" val="419235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72B20C-91FA-646E-B6EE-ADD9473D1537}"/>
              </a:ext>
            </a:extLst>
          </p:cNvPr>
          <p:cNvSpPr/>
          <p:nvPr userDrawn="1"/>
        </p:nvSpPr>
        <p:spPr>
          <a:xfrm>
            <a:off x="1116219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9" name="Picture 8" descr="Logo&#10;&#10;Description automatically generated">
            <a:extLst>
              <a:ext uri="{FF2B5EF4-FFF2-40B4-BE49-F238E27FC236}">
                <a16:creationId xmlns:a16="http://schemas.microsoft.com/office/drawing/2014/main" id="{E6276B19-D91B-E18F-A83B-EC88E290C6A8}"/>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0" name="Rectangle 9">
            <a:extLst>
              <a:ext uri="{FF2B5EF4-FFF2-40B4-BE49-F238E27FC236}">
                <a16:creationId xmlns:a16="http://schemas.microsoft.com/office/drawing/2014/main" id="{F87788B0-C72A-E85C-5B27-6D5EB4031D22}"/>
              </a:ext>
            </a:extLst>
          </p:cNvPr>
          <p:cNvSpPr/>
          <p:nvPr userDrawn="1"/>
        </p:nvSpPr>
        <p:spPr>
          <a:xfrm>
            <a:off x="0"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11" name="Picture 10">
            <a:extLst>
              <a:ext uri="{FF2B5EF4-FFF2-40B4-BE49-F238E27FC236}">
                <a16:creationId xmlns:a16="http://schemas.microsoft.com/office/drawing/2014/main" id="{8E9A3586-1546-AA22-5C52-3C5296A433C8}"/>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2" name="Subtitle 2">
            <a:extLst>
              <a:ext uri="{FF2B5EF4-FFF2-40B4-BE49-F238E27FC236}">
                <a16:creationId xmlns:a16="http://schemas.microsoft.com/office/drawing/2014/main" id="{29D1F8F3-AF1B-3A4F-7420-B3C479FD4075}"/>
              </a:ext>
            </a:extLst>
          </p:cNvPr>
          <p:cNvSpPr txBox="1">
            <a:spLocks/>
          </p:cNvSpPr>
          <p:nvPr userDrawn="1"/>
        </p:nvSpPr>
        <p:spPr>
          <a:xfrm>
            <a:off x="1680955" y="6538443"/>
            <a:ext cx="2426342"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3" name="Title 1">
            <a:extLst>
              <a:ext uri="{FF2B5EF4-FFF2-40B4-BE49-F238E27FC236}">
                <a16:creationId xmlns:a16="http://schemas.microsoft.com/office/drawing/2014/main" id="{A789AB73-8826-5AAE-0F37-EAEAA8AF624E}"/>
              </a:ext>
            </a:extLst>
          </p:cNvPr>
          <p:cNvSpPr>
            <a:spLocks noGrp="1"/>
          </p:cNvSpPr>
          <p:nvPr>
            <p:ph type="title"/>
          </p:nvPr>
        </p:nvSpPr>
        <p:spPr>
          <a:xfrm>
            <a:off x="6096000" y="477031"/>
            <a:ext cx="4746357" cy="1325563"/>
          </a:xfrm>
        </p:spPr>
        <p:txBody>
          <a:bodyPr/>
          <a:lstStyle>
            <a:lvl1pPr>
              <a:defRPr>
                <a:solidFill>
                  <a:srgbClr val="2E3192"/>
                </a:solidFill>
              </a:defRPr>
            </a:lvl1pPr>
          </a:lstStyle>
          <a:p>
            <a:r>
              <a:rPr lang="en-GB"/>
              <a:t>Click to edit Master title style</a:t>
            </a:r>
            <a:endParaRPr lang="en-FI"/>
          </a:p>
        </p:txBody>
      </p:sp>
      <p:sp>
        <p:nvSpPr>
          <p:cNvPr id="4" name="Content Placeholder 2">
            <a:extLst>
              <a:ext uri="{FF2B5EF4-FFF2-40B4-BE49-F238E27FC236}">
                <a16:creationId xmlns:a16="http://schemas.microsoft.com/office/drawing/2014/main" id="{AB92FC53-5F81-84E1-0514-9C245EF5F877}"/>
              </a:ext>
            </a:extLst>
          </p:cNvPr>
          <p:cNvSpPr>
            <a:spLocks noGrp="1"/>
          </p:cNvSpPr>
          <p:nvPr>
            <p:ph sz="half" idx="1"/>
          </p:nvPr>
        </p:nvSpPr>
        <p:spPr>
          <a:xfrm>
            <a:off x="6096000"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ian numeron paikkamerkki 6">
            <a:extLst>
              <a:ext uri="{FF2B5EF4-FFF2-40B4-BE49-F238E27FC236}">
                <a16:creationId xmlns:a16="http://schemas.microsoft.com/office/drawing/2014/main" id="{CC3C6AC2-ADBC-2193-4C37-7EC600E54986}"/>
              </a:ext>
            </a:extLst>
          </p:cNvPr>
          <p:cNvSpPr>
            <a:spLocks noGrp="1"/>
          </p:cNvSpPr>
          <p:nvPr>
            <p:ph type="sldNum" sz="quarter" idx="12"/>
          </p:nvPr>
        </p:nvSpPr>
        <p:spPr>
          <a:xfrm>
            <a:off x="4924339" y="6511047"/>
            <a:ext cx="785984" cy="325205"/>
          </a:xfrm>
        </p:spPr>
        <p:txBody>
          <a:bodyPr/>
          <a:lstStyle>
            <a:lvl1pPr>
              <a:defRPr>
                <a:solidFill>
                  <a:schemeClr val="bg1"/>
                </a:solidFill>
              </a:defRPr>
            </a:lvl1pPr>
          </a:lstStyle>
          <a:p>
            <a:fld id="{59F0C5CC-526B-6E46-A120-C22331FE38F1}" type="slidenum">
              <a:rPr lang="en-FI" smtClean="0"/>
              <a:pPr/>
              <a:t>‹#›</a:t>
            </a:fld>
            <a:endParaRPr lang="en-FI"/>
          </a:p>
        </p:txBody>
      </p:sp>
      <p:sp>
        <p:nvSpPr>
          <p:cNvPr id="5" name="Subtitle 2">
            <a:extLst>
              <a:ext uri="{FF2B5EF4-FFF2-40B4-BE49-F238E27FC236}">
                <a16:creationId xmlns:a16="http://schemas.microsoft.com/office/drawing/2014/main" id="{36322D24-EA74-6C6F-CE07-B464F6EE483D}"/>
              </a:ext>
            </a:extLst>
          </p:cNvPr>
          <p:cNvSpPr txBox="1">
            <a:spLocks/>
          </p:cNvSpPr>
          <p:nvPr userDrawn="1"/>
        </p:nvSpPr>
        <p:spPr>
          <a:xfrm>
            <a:off x="1575457" y="6554031"/>
            <a:ext cx="2637337" cy="2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26567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72B20C-91FA-646E-B6EE-ADD9473D1537}"/>
              </a:ext>
            </a:extLst>
          </p:cNvPr>
          <p:cNvSpPr/>
          <p:nvPr userDrawn="1"/>
        </p:nvSpPr>
        <p:spPr>
          <a:xfrm>
            <a:off x="1116219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9" name="Picture 8" descr="Logo&#10;&#10;Description automatically generated">
            <a:extLst>
              <a:ext uri="{FF2B5EF4-FFF2-40B4-BE49-F238E27FC236}">
                <a16:creationId xmlns:a16="http://schemas.microsoft.com/office/drawing/2014/main" id="{E6276B19-D91B-E18F-A83B-EC88E290C6A8}"/>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0" name="Rectangle 9">
            <a:extLst>
              <a:ext uri="{FF2B5EF4-FFF2-40B4-BE49-F238E27FC236}">
                <a16:creationId xmlns:a16="http://schemas.microsoft.com/office/drawing/2014/main" id="{F87788B0-C72A-E85C-5B27-6D5EB4031D22}"/>
              </a:ext>
            </a:extLst>
          </p:cNvPr>
          <p:cNvSpPr/>
          <p:nvPr userDrawn="1"/>
        </p:nvSpPr>
        <p:spPr>
          <a:xfrm>
            <a:off x="0"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11" name="Picture 10">
            <a:extLst>
              <a:ext uri="{FF2B5EF4-FFF2-40B4-BE49-F238E27FC236}">
                <a16:creationId xmlns:a16="http://schemas.microsoft.com/office/drawing/2014/main" id="{8E9A3586-1546-AA22-5C52-3C5296A433C8}"/>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3" name="Title 1">
            <a:extLst>
              <a:ext uri="{FF2B5EF4-FFF2-40B4-BE49-F238E27FC236}">
                <a16:creationId xmlns:a16="http://schemas.microsoft.com/office/drawing/2014/main" id="{3958AA4C-5029-6ED6-011D-11BD9D6461D4}"/>
              </a:ext>
            </a:extLst>
          </p:cNvPr>
          <p:cNvSpPr>
            <a:spLocks noGrp="1"/>
          </p:cNvSpPr>
          <p:nvPr>
            <p:ph type="title"/>
          </p:nvPr>
        </p:nvSpPr>
        <p:spPr>
          <a:xfrm>
            <a:off x="6096000" y="477031"/>
            <a:ext cx="4746357" cy="1325563"/>
          </a:xfrm>
        </p:spPr>
        <p:txBody>
          <a:bodyPr/>
          <a:lstStyle>
            <a:lvl1pPr>
              <a:defRPr>
                <a:solidFill>
                  <a:srgbClr val="2E3192"/>
                </a:solidFill>
              </a:defRPr>
            </a:lvl1pPr>
          </a:lstStyle>
          <a:p>
            <a:r>
              <a:rPr lang="en-GB"/>
              <a:t>Click to edit Master title style</a:t>
            </a:r>
            <a:endParaRPr lang="en-FI"/>
          </a:p>
        </p:txBody>
      </p:sp>
      <p:sp>
        <p:nvSpPr>
          <p:cNvPr id="4" name="Content Placeholder 2">
            <a:extLst>
              <a:ext uri="{FF2B5EF4-FFF2-40B4-BE49-F238E27FC236}">
                <a16:creationId xmlns:a16="http://schemas.microsoft.com/office/drawing/2014/main" id="{6167E8A5-8696-0C09-5471-2FED24B87362}"/>
              </a:ext>
            </a:extLst>
          </p:cNvPr>
          <p:cNvSpPr>
            <a:spLocks noGrp="1"/>
          </p:cNvSpPr>
          <p:nvPr>
            <p:ph sz="half" idx="1"/>
          </p:nvPr>
        </p:nvSpPr>
        <p:spPr>
          <a:xfrm>
            <a:off x="6096000"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Subtitle 2">
            <a:extLst>
              <a:ext uri="{FF2B5EF4-FFF2-40B4-BE49-F238E27FC236}">
                <a16:creationId xmlns:a16="http://schemas.microsoft.com/office/drawing/2014/main" id="{5BB57482-2A2B-1924-E0B7-C321D9CFEB98}"/>
              </a:ext>
            </a:extLst>
          </p:cNvPr>
          <p:cNvSpPr txBox="1">
            <a:spLocks/>
          </p:cNvSpPr>
          <p:nvPr userDrawn="1"/>
        </p:nvSpPr>
        <p:spPr>
          <a:xfrm>
            <a:off x="1680955" y="6538443"/>
            <a:ext cx="2426342"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7" name="Dian numeron paikkamerkki 6">
            <a:extLst>
              <a:ext uri="{FF2B5EF4-FFF2-40B4-BE49-F238E27FC236}">
                <a16:creationId xmlns:a16="http://schemas.microsoft.com/office/drawing/2014/main" id="{90133395-7FBD-FE27-B33D-3E11A70CFEEA}"/>
              </a:ext>
            </a:extLst>
          </p:cNvPr>
          <p:cNvSpPr>
            <a:spLocks noGrp="1"/>
          </p:cNvSpPr>
          <p:nvPr>
            <p:ph type="sldNum" sz="quarter" idx="12"/>
          </p:nvPr>
        </p:nvSpPr>
        <p:spPr>
          <a:xfrm>
            <a:off x="4908375" y="6538443"/>
            <a:ext cx="796139" cy="319557"/>
          </a:xfrm>
        </p:spPr>
        <p:txBody>
          <a:bodyPr/>
          <a:lstStyle>
            <a:lvl1pPr>
              <a:defRPr>
                <a:solidFill>
                  <a:schemeClr val="bg1"/>
                </a:solidFill>
              </a:defRPr>
            </a:lvl1pPr>
          </a:lstStyle>
          <a:p>
            <a:fld id="{59F0C5CC-526B-6E46-A120-C22331FE38F1}" type="slidenum">
              <a:rPr lang="en-FI" smtClean="0"/>
              <a:pPr/>
              <a:t>‹#›</a:t>
            </a:fld>
            <a:endParaRPr lang="en-FI"/>
          </a:p>
        </p:txBody>
      </p:sp>
      <p:sp>
        <p:nvSpPr>
          <p:cNvPr id="2" name="Subtitle 2">
            <a:extLst>
              <a:ext uri="{FF2B5EF4-FFF2-40B4-BE49-F238E27FC236}">
                <a16:creationId xmlns:a16="http://schemas.microsoft.com/office/drawing/2014/main" id="{3777948F-7317-AA2C-4CDC-C9EC1F942CC2}"/>
              </a:ext>
            </a:extLst>
          </p:cNvPr>
          <p:cNvSpPr txBox="1">
            <a:spLocks/>
          </p:cNvSpPr>
          <p:nvPr userDrawn="1"/>
        </p:nvSpPr>
        <p:spPr>
          <a:xfrm>
            <a:off x="1575457" y="6554031"/>
            <a:ext cx="2637337" cy="2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202643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430F7-262F-739D-654C-42BF6C18F3CA}"/>
              </a:ext>
            </a:extLst>
          </p:cNvPr>
          <p:cNvSpPr/>
          <p:nvPr userDrawn="1"/>
        </p:nvSpPr>
        <p:spPr>
          <a:xfrm>
            <a:off x="0" y="0"/>
            <a:ext cx="1219200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74796F36-2678-F3FE-397B-D7AD695978BE}"/>
              </a:ext>
            </a:extLst>
          </p:cNvPr>
          <p:cNvSpPr>
            <a:spLocks noGrp="1"/>
          </p:cNvSpPr>
          <p:nvPr>
            <p:ph type="ctrTitle"/>
          </p:nvPr>
        </p:nvSpPr>
        <p:spPr>
          <a:xfrm>
            <a:off x="6692153" y="4112227"/>
            <a:ext cx="5228501" cy="1554046"/>
          </a:xfrm>
        </p:spPr>
        <p:txBody>
          <a:bodyPr anchor="b">
            <a:normAutofit/>
          </a:bodyPr>
          <a:lstStyle>
            <a:lvl1pPr algn="l">
              <a:defRPr sz="4800">
                <a:solidFill>
                  <a:srgbClr val="2E3192"/>
                </a:solidFill>
              </a:defRPr>
            </a:lvl1pPr>
          </a:lstStyle>
          <a:p>
            <a:r>
              <a:rPr lang="en-GB"/>
              <a:t>Click to edit Master title style</a:t>
            </a:r>
            <a:endParaRPr lang="en-FI"/>
          </a:p>
        </p:txBody>
      </p:sp>
      <p:sp>
        <p:nvSpPr>
          <p:cNvPr id="3" name="Subtitle 2">
            <a:extLst>
              <a:ext uri="{FF2B5EF4-FFF2-40B4-BE49-F238E27FC236}">
                <a16:creationId xmlns:a16="http://schemas.microsoft.com/office/drawing/2014/main" id="{A3B1F2A7-34B2-9710-1E27-926F87420536}"/>
              </a:ext>
            </a:extLst>
          </p:cNvPr>
          <p:cNvSpPr>
            <a:spLocks noGrp="1"/>
          </p:cNvSpPr>
          <p:nvPr>
            <p:ph type="subTitle" idx="1"/>
          </p:nvPr>
        </p:nvSpPr>
        <p:spPr>
          <a:xfrm>
            <a:off x="6692154" y="5758348"/>
            <a:ext cx="5228500" cy="90750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pic>
        <p:nvPicPr>
          <p:cNvPr id="8" name="Picture 7" descr="A picture containing map&#10;&#10;Description automatically generated">
            <a:extLst>
              <a:ext uri="{FF2B5EF4-FFF2-40B4-BE49-F238E27FC236}">
                <a16:creationId xmlns:a16="http://schemas.microsoft.com/office/drawing/2014/main" id="{A9136160-1FE4-1B02-5AF8-4F526DAA2DAC}"/>
              </a:ext>
            </a:extLst>
          </p:cNvPr>
          <p:cNvPicPr>
            <a:picLocks noChangeAspect="1"/>
          </p:cNvPicPr>
          <p:nvPr userDrawn="1"/>
        </p:nvPicPr>
        <p:blipFill>
          <a:blip r:embed="rId2"/>
          <a:stretch>
            <a:fillRect/>
          </a:stretch>
        </p:blipFill>
        <p:spPr>
          <a:xfrm>
            <a:off x="0" y="0"/>
            <a:ext cx="7772400" cy="6842810"/>
          </a:xfrm>
          <a:prstGeom prst="rect">
            <a:avLst/>
          </a:prstGeom>
        </p:spPr>
      </p:pic>
      <p:sp>
        <p:nvSpPr>
          <p:cNvPr id="4" name="Subtitle 2">
            <a:extLst>
              <a:ext uri="{FF2B5EF4-FFF2-40B4-BE49-F238E27FC236}">
                <a16:creationId xmlns:a16="http://schemas.microsoft.com/office/drawing/2014/main" id="{06AE3412-BC40-9F70-DE10-29A6A8721018}"/>
              </a:ext>
            </a:extLst>
          </p:cNvPr>
          <p:cNvSpPr txBox="1">
            <a:spLocks/>
          </p:cNvSpPr>
          <p:nvPr userDrawn="1"/>
        </p:nvSpPr>
        <p:spPr>
          <a:xfrm>
            <a:off x="2259423" y="6468168"/>
            <a:ext cx="270238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err="1">
                <a:solidFill>
                  <a:srgbClr val="2E3192"/>
                </a:solidFill>
              </a:rPr>
              <a:t>Kauniaisten</a:t>
            </a:r>
            <a:r>
              <a:rPr lang="en-GB" sz="1200">
                <a:solidFill>
                  <a:srgbClr val="2E3192"/>
                </a:solidFill>
              </a:rPr>
              <a:t> </a:t>
            </a:r>
            <a:r>
              <a:rPr lang="en-GB" sz="1200" err="1">
                <a:solidFill>
                  <a:srgbClr val="2E3192"/>
                </a:solidFill>
              </a:rPr>
              <a:t>kaupunki</a:t>
            </a:r>
            <a:r>
              <a:rPr lang="en-GB" sz="1200">
                <a:solidFill>
                  <a:srgbClr val="2E3192"/>
                </a:solidFill>
              </a:rPr>
              <a:t> - </a:t>
            </a:r>
            <a:r>
              <a:rPr lang="en-GB" sz="1200" err="1">
                <a:solidFill>
                  <a:srgbClr val="2E3192"/>
                </a:solidFill>
              </a:rPr>
              <a:t>Grankulla</a:t>
            </a:r>
            <a:r>
              <a:rPr lang="en-GB" sz="1200">
                <a:solidFill>
                  <a:srgbClr val="2E3192"/>
                </a:solidFill>
              </a:rPr>
              <a:t> </a:t>
            </a:r>
            <a:r>
              <a:rPr lang="en-GB" sz="1200" err="1">
                <a:solidFill>
                  <a:srgbClr val="2E3192"/>
                </a:solidFill>
              </a:rPr>
              <a:t>stad</a:t>
            </a:r>
            <a:endParaRPr lang="en-FI" sz="1200">
              <a:solidFill>
                <a:srgbClr val="2E3192"/>
              </a:solidFill>
            </a:endParaRPr>
          </a:p>
        </p:txBody>
      </p:sp>
    </p:spTree>
    <p:extLst>
      <p:ext uri="{BB962C8B-B14F-4D97-AF65-F5344CB8AC3E}">
        <p14:creationId xmlns:p14="http://schemas.microsoft.com/office/powerpoint/2010/main" val="28061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yhjä vaale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72CBBD7-0A1D-4357-026D-F555E5719C6A}"/>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sp>
        <p:nvSpPr>
          <p:cNvPr id="3" name="Dian numeron paikkamerkki 4">
            <a:extLst>
              <a:ext uri="{FF2B5EF4-FFF2-40B4-BE49-F238E27FC236}">
                <a16:creationId xmlns:a16="http://schemas.microsoft.com/office/drawing/2014/main" id="{B0E12365-9E7B-21AF-1E1F-3AD707AF1254}"/>
              </a:ext>
            </a:extLst>
          </p:cNvPr>
          <p:cNvSpPr txBox="1">
            <a:spLocks/>
          </p:cNvSpPr>
          <p:nvPr userDrawn="1"/>
        </p:nvSpPr>
        <p:spPr>
          <a:xfrm>
            <a:off x="11241248" y="6582791"/>
            <a:ext cx="675544" cy="270111"/>
          </a:xfrm>
          <a:prstGeom prst="rect">
            <a:avLst/>
          </a:prstGeom>
        </p:spPr>
        <p:txBody>
          <a:bodyPr vert="horz" lIns="91440" tIns="45720" rIns="91440" bIns="45720" rtlCol="0" anchor="ctr"/>
          <a:lstStyle>
            <a:defPPr>
              <a:defRPr lang="en-FI"/>
            </a:defPPr>
            <a:lvl1pPr marL="0" algn="r" defTabSz="914400" rtl="0" eaLnBrk="1" latinLnBrk="0" hangingPunct="1">
              <a:defRPr sz="1200" kern="1200">
                <a:solidFill>
                  <a:srgbClr val="2E31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F0C5CC-526B-6E46-A120-C22331FE38F1}" type="slidenum">
              <a:rPr lang="en-FI" smtClean="0"/>
              <a:pPr/>
              <a:t>‹#›</a:t>
            </a:fld>
            <a:endParaRPr lang="en-FI"/>
          </a:p>
        </p:txBody>
      </p:sp>
      <p:sp>
        <p:nvSpPr>
          <p:cNvPr id="4" name="Subtitle 2">
            <a:extLst>
              <a:ext uri="{FF2B5EF4-FFF2-40B4-BE49-F238E27FC236}">
                <a16:creationId xmlns:a16="http://schemas.microsoft.com/office/drawing/2014/main" id="{3DE7D3B9-17CD-725D-DF7C-58D8EF1F422B}"/>
              </a:ext>
            </a:extLst>
          </p:cNvPr>
          <p:cNvSpPr txBox="1">
            <a:spLocks/>
          </p:cNvSpPr>
          <p:nvPr userDrawn="1"/>
        </p:nvSpPr>
        <p:spPr>
          <a:xfrm>
            <a:off x="1235993" y="6609761"/>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rgbClr val="2E3192"/>
                </a:solidFill>
              </a:rPr>
              <a:t>Kauniaisten kaupunki - Grankulla stad</a:t>
            </a:r>
          </a:p>
        </p:txBody>
      </p:sp>
      <p:pic>
        <p:nvPicPr>
          <p:cNvPr id="5" name="Picture 7" descr="Logo&#10;&#10;Description automatically generated">
            <a:extLst>
              <a:ext uri="{FF2B5EF4-FFF2-40B4-BE49-F238E27FC236}">
                <a16:creationId xmlns:a16="http://schemas.microsoft.com/office/drawing/2014/main" id="{95B3286E-1099-3D69-F042-32F5E54CDEF4}"/>
              </a:ext>
            </a:extLst>
          </p:cNvPr>
          <p:cNvPicPr>
            <a:picLocks noChangeAspect="1"/>
          </p:cNvPicPr>
          <p:nvPr userDrawn="1"/>
        </p:nvPicPr>
        <p:blipFill>
          <a:blip r:embed="rId2"/>
          <a:stretch>
            <a:fillRect/>
          </a:stretch>
        </p:blipFill>
        <p:spPr>
          <a:xfrm>
            <a:off x="67230" y="5843134"/>
            <a:ext cx="895350" cy="877262"/>
          </a:xfrm>
          <a:prstGeom prst="rect">
            <a:avLst/>
          </a:prstGeom>
        </p:spPr>
      </p:pic>
    </p:spTree>
    <p:extLst>
      <p:ext uri="{BB962C8B-B14F-4D97-AF65-F5344CB8AC3E}">
        <p14:creationId xmlns:p14="http://schemas.microsoft.com/office/powerpoint/2010/main" val="314328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22808E-6BF1-A917-A6C6-5F010A26D49A}"/>
              </a:ext>
            </a:extLst>
          </p:cNvPr>
          <p:cNvSpPr/>
          <p:nvPr userDrawn="1"/>
        </p:nvSpPr>
        <p:spPr>
          <a:xfrm>
            <a:off x="275208" y="275208"/>
            <a:ext cx="11641584" cy="63075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E6E7E8"/>
              </a:solidFill>
            </a:endParaRPr>
          </a:p>
        </p:txBody>
      </p:sp>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10515600"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5181600" cy="4351338"/>
          </a:xfrm>
        </p:spPr>
        <p:txBody>
          <a:bodyPr/>
          <a:lstStyle>
            <a:lvl1pPr>
              <a:defRPr sz="24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4" name="Content Placeholder 3">
            <a:extLst>
              <a:ext uri="{FF2B5EF4-FFF2-40B4-BE49-F238E27FC236}">
                <a16:creationId xmlns:a16="http://schemas.microsoft.com/office/drawing/2014/main" id="{48106663-2961-EC12-6132-F8D7DA7F1C1E}"/>
              </a:ext>
            </a:extLst>
          </p:cNvPr>
          <p:cNvSpPr>
            <a:spLocks noGrp="1"/>
          </p:cNvSpPr>
          <p:nvPr>
            <p:ph sz="half" idx="2"/>
          </p:nvPr>
        </p:nvSpPr>
        <p:spPr>
          <a:xfrm>
            <a:off x="6683643" y="2112344"/>
            <a:ext cx="5181600" cy="4351338"/>
          </a:xfrm>
        </p:spPr>
        <p:txBody>
          <a:bodyPr/>
          <a:lstStyle>
            <a:lvl1pPr>
              <a:defRPr sz="24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ian numeron paikkamerkki 4">
            <a:extLst>
              <a:ext uri="{FF2B5EF4-FFF2-40B4-BE49-F238E27FC236}">
                <a16:creationId xmlns:a16="http://schemas.microsoft.com/office/drawing/2014/main" id="{E457AFC7-51AF-3F20-901A-E4CFCB1B7536}"/>
              </a:ext>
            </a:extLst>
          </p:cNvPr>
          <p:cNvSpPr>
            <a:spLocks noGrp="1"/>
          </p:cNvSpPr>
          <p:nvPr>
            <p:ph type="sldNum" sz="quarter" idx="12"/>
          </p:nvPr>
        </p:nvSpPr>
        <p:spPr>
          <a:xfrm>
            <a:off x="11241248" y="6582791"/>
            <a:ext cx="675544" cy="270111"/>
          </a:xfrm>
        </p:spPr>
        <p:txBody>
          <a:bodyPr/>
          <a:lstStyle>
            <a:lvl1pPr>
              <a:defRPr>
                <a:solidFill>
                  <a:srgbClr val="2E3192"/>
                </a:solidFill>
              </a:defRPr>
            </a:lvl1pPr>
          </a:lstStyle>
          <a:p>
            <a:fld id="{59F0C5CC-526B-6E46-A120-C22331FE38F1}" type="slidenum">
              <a:rPr lang="en-FI" smtClean="0"/>
              <a:pPr/>
              <a:t>‹#›</a:t>
            </a:fld>
            <a:endParaRPr lang="en-FI"/>
          </a:p>
        </p:txBody>
      </p:sp>
      <p:sp>
        <p:nvSpPr>
          <p:cNvPr id="10" name="Subtitle 2">
            <a:extLst>
              <a:ext uri="{FF2B5EF4-FFF2-40B4-BE49-F238E27FC236}">
                <a16:creationId xmlns:a16="http://schemas.microsoft.com/office/drawing/2014/main" id="{8BF4F53D-5792-19BB-0046-BA3FBEB22CD6}"/>
              </a:ext>
            </a:extLst>
          </p:cNvPr>
          <p:cNvSpPr txBox="1">
            <a:spLocks/>
          </p:cNvSpPr>
          <p:nvPr userDrawn="1"/>
        </p:nvSpPr>
        <p:spPr>
          <a:xfrm>
            <a:off x="9500558" y="6598077"/>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FI" sz="1200">
              <a:solidFill>
                <a:srgbClr val="2E3192"/>
              </a:solidFill>
            </a:endParaRPr>
          </a:p>
        </p:txBody>
      </p:sp>
      <p:sp>
        <p:nvSpPr>
          <p:cNvPr id="2" name="Subtitle 2">
            <a:extLst>
              <a:ext uri="{FF2B5EF4-FFF2-40B4-BE49-F238E27FC236}">
                <a16:creationId xmlns:a16="http://schemas.microsoft.com/office/drawing/2014/main" id="{F6389BA9-B839-AA15-F70E-7BBF979610CD}"/>
              </a:ext>
            </a:extLst>
          </p:cNvPr>
          <p:cNvSpPr txBox="1">
            <a:spLocks/>
          </p:cNvSpPr>
          <p:nvPr userDrawn="1"/>
        </p:nvSpPr>
        <p:spPr>
          <a:xfrm>
            <a:off x="1235993" y="6609761"/>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rgbClr val="2E3192"/>
                </a:solidFill>
              </a:rPr>
              <a:t>Kauniaisten kaupunki - Grankulla stad</a:t>
            </a:r>
          </a:p>
        </p:txBody>
      </p:sp>
    </p:spTree>
    <p:extLst>
      <p:ext uri="{BB962C8B-B14F-4D97-AF65-F5344CB8AC3E}">
        <p14:creationId xmlns:p14="http://schemas.microsoft.com/office/powerpoint/2010/main" val="21038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960AC0-6986-461D-BAF8-D51ED4B50C13}"/>
              </a:ext>
            </a:extLst>
          </p:cNvPr>
          <p:cNvSpPr/>
          <p:nvPr userDrawn="1"/>
        </p:nvSpPr>
        <p:spPr>
          <a:xfrm>
            <a:off x="275208" y="275208"/>
            <a:ext cx="11641584" cy="63075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E6E7E8"/>
              </a:solidFill>
            </a:endParaRPr>
          </a:p>
        </p:txBody>
      </p:sp>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10515600"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10515600"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Dian numeron paikkamerkki 4">
            <a:extLst>
              <a:ext uri="{FF2B5EF4-FFF2-40B4-BE49-F238E27FC236}">
                <a16:creationId xmlns:a16="http://schemas.microsoft.com/office/drawing/2014/main" id="{BF29401B-0AE2-2028-4A7E-C0D09DA2415D}"/>
              </a:ext>
            </a:extLst>
          </p:cNvPr>
          <p:cNvSpPr>
            <a:spLocks noGrp="1"/>
          </p:cNvSpPr>
          <p:nvPr>
            <p:ph type="sldNum" sz="quarter" idx="12"/>
          </p:nvPr>
        </p:nvSpPr>
        <p:spPr>
          <a:xfrm>
            <a:off x="11241248" y="6582791"/>
            <a:ext cx="675544" cy="270111"/>
          </a:xfrm>
        </p:spPr>
        <p:txBody>
          <a:bodyPr/>
          <a:lstStyle>
            <a:lvl1pPr>
              <a:defRPr>
                <a:solidFill>
                  <a:srgbClr val="2E3192"/>
                </a:solidFill>
              </a:defRPr>
            </a:lvl1pPr>
          </a:lstStyle>
          <a:p>
            <a:fld id="{59F0C5CC-526B-6E46-A120-C22331FE38F1}" type="slidenum">
              <a:rPr lang="en-FI" smtClean="0"/>
              <a:pPr/>
              <a:t>‹#›</a:t>
            </a:fld>
            <a:endParaRPr lang="en-FI"/>
          </a:p>
        </p:txBody>
      </p:sp>
      <p:sp>
        <p:nvSpPr>
          <p:cNvPr id="3" name="Subtitle 2">
            <a:extLst>
              <a:ext uri="{FF2B5EF4-FFF2-40B4-BE49-F238E27FC236}">
                <a16:creationId xmlns:a16="http://schemas.microsoft.com/office/drawing/2014/main" id="{9EC5C82F-E761-78EB-65EE-5C409D25C1D2}"/>
              </a:ext>
            </a:extLst>
          </p:cNvPr>
          <p:cNvSpPr txBox="1">
            <a:spLocks/>
          </p:cNvSpPr>
          <p:nvPr userDrawn="1"/>
        </p:nvSpPr>
        <p:spPr>
          <a:xfrm>
            <a:off x="1235993" y="6609761"/>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rgbClr val="2E3192"/>
                </a:solidFill>
              </a:rPr>
              <a:t>Kauniaisten kaupunki - Grankulla stad</a:t>
            </a:r>
          </a:p>
        </p:txBody>
      </p:sp>
      <p:sp>
        <p:nvSpPr>
          <p:cNvPr id="4" name="Subtitle 2">
            <a:extLst>
              <a:ext uri="{FF2B5EF4-FFF2-40B4-BE49-F238E27FC236}">
                <a16:creationId xmlns:a16="http://schemas.microsoft.com/office/drawing/2014/main" id="{140ABEF9-7A24-8CB6-2CD6-2CF4885DADF5}"/>
              </a:ext>
            </a:extLst>
          </p:cNvPr>
          <p:cNvSpPr txBox="1">
            <a:spLocks/>
          </p:cNvSpPr>
          <p:nvPr userDrawn="1"/>
        </p:nvSpPr>
        <p:spPr>
          <a:xfrm>
            <a:off x="4308232" y="6603175"/>
            <a:ext cx="6443614" cy="254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100" noProof="1">
                <a:solidFill>
                  <a:srgbClr val="2E3192"/>
                </a:solidFill>
              </a:rPr>
              <a:t>Huvudstadsregionens enkät inom småbarnspedagogiken 2024 – GRANKULLA / Taloustutkimus Oy / SO9071</a:t>
            </a:r>
          </a:p>
        </p:txBody>
      </p:sp>
    </p:spTree>
    <p:extLst>
      <p:ext uri="{BB962C8B-B14F-4D97-AF65-F5344CB8AC3E}">
        <p14:creationId xmlns:p14="http://schemas.microsoft.com/office/powerpoint/2010/main" val="47127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15833"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3" name="Picture 2" descr="A picture containing text, vector graphics, room&#10;&#10;Description automatically generated">
            <a:extLst>
              <a:ext uri="{FF2B5EF4-FFF2-40B4-BE49-F238E27FC236}">
                <a16:creationId xmlns:a16="http://schemas.microsoft.com/office/drawing/2014/main" id="{6C51656F-E220-3127-F9AC-14DFBA56A24D}"/>
              </a:ext>
            </a:extLst>
          </p:cNvPr>
          <p:cNvPicPr>
            <a:picLocks noChangeAspect="1"/>
          </p:cNvPicPr>
          <p:nvPr userDrawn="1"/>
        </p:nvPicPr>
        <p:blipFill>
          <a:blip r:embed="rId3"/>
          <a:stretch>
            <a:fillRect/>
          </a:stretch>
        </p:blipFill>
        <p:spPr>
          <a:xfrm>
            <a:off x="6627643" y="800810"/>
            <a:ext cx="5364634" cy="5256379"/>
          </a:xfrm>
          <a:prstGeom prst="rect">
            <a:avLst/>
          </a:prstGeom>
        </p:spPr>
      </p:pic>
      <p:sp>
        <p:nvSpPr>
          <p:cNvPr id="4" name="Subtitle 2">
            <a:extLst>
              <a:ext uri="{FF2B5EF4-FFF2-40B4-BE49-F238E27FC236}">
                <a16:creationId xmlns:a16="http://schemas.microsoft.com/office/drawing/2014/main" id="{FD66BD6D-3DD4-FCCF-F829-31669B98EFC5}"/>
              </a:ext>
            </a:extLst>
          </p:cNvPr>
          <p:cNvSpPr txBox="1">
            <a:spLocks/>
          </p:cNvSpPr>
          <p:nvPr userDrawn="1"/>
        </p:nvSpPr>
        <p:spPr>
          <a:xfrm>
            <a:off x="7990326" y="6538443"/>
            <a:ext cx="2639268"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14" name="Dian numeron paikkamerkki 13">
            <a:extLst>
              <a:ext uri="{FF2B5EF4-FFF2-40B4-BE49-F238E27FC236}">
                <a16:creationId xmlns:a16="http://schemas.microsoft.com/office/drawing/2014/main" id="{F968D28A-EC5A-C6BF-47E6-0578E4A0D32D}"/>
              </a:ext>
            </a:extLst>
          </p:cNvPr>
          <p:cNvSpPr>
            <a:spLocks noGrp="1"/>
          </p:cNvSpPr>
          <p:nvPr>
            <p:ph type="sldNum" sz="quarter" idx="12"/>
          </p:nvPr>
        </p:nvSpPr>
        <p:spPr>
          <a:xfrm>
            <a:off x="11115413" y="6538442"/>
            <a:ext cx="1009357" cy="254825"/>
          </a:xfrm>
        </p:spPr>
        <p:txBody>
          <a:bodyPr/>
          <a:lstStyle>
            <a:lvl1pPr>
              <a:defRPr>
                <a:solidFill>
                  <a:schemeClr val="bg1"/>
                </a:solidFill>
              </a:defRPr>
            </a:lvl1pPr>
          </a:lstStyle>
          <a:p>
            <a:fld id="{59F0C5CC-526B-6E46-A120-C22331FE38F1}" type="slidenum">
              <a:rPr lang="en-FI" smtClean="0"/>
              <a:pPr/>
              <a:t>‹#›</a:t>
            </a:fld>
            <a:endParaRPr lang="en-FI"/>
          </a:p>
        </p:txBody>
      </p:sp>
      <p:sp>
        <p:nvSpPr>
          <p:cNvPr id="9" name="Subtitle 2">
            <a:extLst>
              <a:ext uri="{FF2B5EF4-FFF2-40B4-BE49-F238E27FC236}">
                <a16:creationId xmlns:a16="http://schemas.microsoft.com/office/drawing/2014/main" id="{21BC69E3-7402-0331-1460-A45B9691D80D}"/>
              </a:ext>
            </a:extLst>
          </p:cNvPr>
          <p:cNvSpPr txBox="1">
            <a:spLocks/>
          </p:cNvSpPr>
          <p:nvPr userDrawn="1"/>
        </p:nvSpPr>
        <p:spPr>
          <a:xfrm>
            <a:off x="8208424" y="659298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337119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03745"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3" name="Picture 2" descr="A picture containing text, vector graphics, room&#10;&#10;Description automatically generated">
            <a:extLst>
              <a:ext uri="{FF2B5EF4-FFF2-40B4-BE49-F238E27FC236}">
                <a16:creationId xmlns:a16="http://schemas.microsoft.com/office/drawing/2014/main" id="{6C51656F-E220-3127-F9AC-14DFBA56A24D}"/>
              </a:ext>
            </a:extLst>
          </p:cNvPr>
          <p:cNvPicPr>
            <a:picLocks noChangeAspect="1"/>
          </p:cNvPicPr>
          <p:nvPr userDrawn="1"/>
        </p:nvPicPr>
        <p:blipFill>
          <a:blip r:embed="rId3"/>
          <a:stretch>
            <a:fillRect/>
          </a:stretch>
        </p:blipFill>
        <p:spPr>
          <a:xfrm>
            <a:off x="6627643" y="800810"/>
            <a:ext cx="5364634" cy="5256379"/>
          </a:xfrm>
          <a:prstGeom prst="rect">
            <a:avLst/>
          </a:prstGeom>
        </p:spPr>
      </p:pic>
      <p:sp>
        <p:nvSpPr>
          <p:cNvPr id="5" name="Subtitle 2">
            <a:extLst>
              <a:ext uri="{FF2B5EF4-FFF2-40B4-BE49-F238E27FC236}">
                <a16:creationId xmlns:a16="http://schemas.microsoft.com/office/drawing/2014/main" id="{6AE0C8C7-1D28-A243-24E4-A617A5E21696}"/>
              </a:ext>
            </a:extLst>
          </p:cNvPr>
          <p:cNvSpPr txBox="1">
            <a:spLocks/>
          </p:cNvSpPr>
          <p:nvPr userDrawn="1"/>
        </p:nvSpPr>
        <p:spPr>
          <a:xfrm>
            <a:off x="7990326" y="6538443"/>
            <a:ext cx="2639268"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26C40454-AD32-D588-E955-287604EAB123}"/>
              </a:ext>
            </a:extLst>
          </p:cNvPr>
          <p:cNvSpPr>
            <a:spLocks noGrp="1"/>
          </p:cNvSpPr>
          <p:nvPr>
            <p:ph type="sldNum" sz="quarter" idx="12"/>
          </p:nvPr>
        </p:nvSpPr>
        <p:spPr>
          <a:xfrm>
            <a:off x="10937339" y="6538442"/>
            <a:ext cx="1187431" cy="254825"/>
          </a:xfrm>
        </p:spPr>
        <p:txBody>
          <a:bodyPr/>
          <a:lstStyle>
            <a:lvl1pPr>
              <a:defRPr>
                <a:solidFill>
                  <a:schemeClr val="bg1"/>
                </a:solidFill>
              </a:defRPr>
            </a:lvl1pPr>
          </a:lstStyle>
          <a:p>
            <a:fld id="{59F0C5CC-526B-6E46-A120-C22331FE38F1}" type="slidenum">
              <a:rPr lang="en-FI" smtClean="0"/>
              <a:pPr/>
              <a:t>‹#›</a:t>
            </a:fld>
            <a:endParaRPr lang="en-FI"/>
          </a:p>
        </p:txBody>
      </p:sp>
      <p:sp>
        <p:nvSpPr>
          <p:cNvPr id="4" name="Subtitle 2">
            <a:extLst>
              <a:ext uri="{FF2B5EF4-FFF2-40B4-BE49-F238E27FC236}">
                <a16:creationId xmlns:a16="http://schemas.microsoft.com/office/drawing/2014/main" id="{EB0FC3C8-75A9-E2DF-7C03-B9DB9FD2D8CF}"/>
              </a:ext>
            </a:extLst>
          </p:cNvPr>
          <p:cNvSpPr txBox="1">
            <a:spLocks/>
          </p:cNvSpPr>
          <p:nvPr userDrawn="1"/>
        </p:nvSpPr>
        <p:spPr>
          <a:xfrm>
            <a:off x="8208424" y="659298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37115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1116219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5788254" y="172995"/>
            <a:ext cx="5373936" cy="6547402"/>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0"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88985B81-F8AF-551A-5328-4F5130AAC8FF}"/>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3" name="Subtitle 2">
            <a:extLst>
              <a:ext uri="{FF2B5EF4-FFF2-40B4-BE49-F238E27FC236}">
                <a16:creationId xmlns:a16="http://schemas.microsoft.com/office/drawing/2014/main" id="{23110304-961F-F241-447E-032FCD8F5456}"/>
              </a:ext>
            </a:extLst>
          </p:cNvPr>
          <p:cNvSpPr txBox="1">
            <a:spLocks/>
          </p:cNvSpPr>
          <p:nvPr userDrawn="1"/>
        </p:nvSpPr>
        <p:spPr>
          <a:xfrm>
            <a:off x="1574562" y="6538443"/>
            <a:ext cx="263912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1FC45319-69DA-9B6A-292A-D8866A3FE533}"/>
              </a:ext>
            </a:extLst>
          </p:cNvPr>
          <p:cNvSpPr>
            <a:spLocks noGrp="1"/>
          </p:cNvSpPr>
          <p:nvPr>
            <p:ph type="sldNum" sz="quarter" idx="12"/>
          </p:nvPr>
        </p:nvSpPr>
        <p:spPr>
          <a:xfrm>
            <a:off x="4823517" y="6538442"/>
            <a:ext cx="862899" cy="319557"/>
          </a:xfrm>
        </p:spPr>
        <p:txBody>
          <a:bodyPr/>
          <a:lstStyle>
            <a:lvl1pPr>
              <a:defRPr>
                <a:solidFill>
                  <a:schemeClr val="bg1"/>
                </a:solidFill>
              </a:defRPr>
            </a:lvl1pPr>
          </a:lstStyle>
          <a:p>
            <a:fld id="{59F0C5CC-526B-6E46-A120-C22331FE38F1}" type="slidenum">
              <a:rPr lang="en-FI" smtClean="0"/>
              <a:pPr/>
              <a:t>‹#›</a:t>
            </a:fld>
            <a:endParaRPr lang="en-FI"/>
          </a:p>
        </p:txBody>
      </p:sp>
      <p:sp>
        <p:nvSpPr>
          <p:cNvPr id="10" name="Subtitle 2">
            <a:extLst>
              <a:ext uri="{FF2B5EF4-FFF2-40B4-BE49-F238E27FC236}">
                <a16:creationId xmlns:a16="http://schemas.microsoft.com/office/drawing/2014/main" id="{8421F870-EA46-73C5-EBBD-BA864335542E}"/>
              </a:ext>
            </a:extLst>
          </p:cNvPr>
          <p:cNvSpPr txBox="1">
            <a:spLocks/>
          </p:cNvSpPr>
          <p:nvPr userDrawn="1"/>
        </p:nvSpPr>
        <p:spPr>
          <a:xfrm>
            <a:off x="1627271" y="653844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178999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1116219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11229420" y="5843134"/>
            <a:ext cx="895350" cy="877262"/>
          </a:xfrm>
          <a:prstGeom prst="rect">
            <a:avLst/>
          </a:prstGeom>
        </p:spPr>
      </p:pic>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5788254" y="164757"/>
            <a:ext cx="5373936" cy="6555639"/>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0"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88985B81-F8AF-551A-5328-4F5130AAC8FF}"/>
              </a:ext>
            </a:extLst>
          </p:cNvPr>
          <p:cNvPicPr>
            <a:picLocks noChangeAspect="1"/>
          </p:cNvPicPr>
          <p:nvPr userDrawn="1"/>
        </p:nvPicPr>
        <p:blipFill>
          <a:blip r:embed="rId3"/>
          <a:srcRect/>
          <a:stretch/>
        </p:blipFill>
        <p:spPr>
          <a:xfrm>
            <a:off x="211810" y="800810"/>
            <a:ext cx="5364633" cy="5256379"/>
          </a:xfrm>
          <a:prstGeom prst="rect">
            <a:avLst/>
          </a:prstGeom>
        </p:spPr>
      </p:pic>
      <p:sp>
        <p:nvSpPr>
          <p:cNvPr id="9" name="Subtitle 2">
            <a:extLst>
              <a:ext uri="{FF2B5EF4-FFF2-40B4-BE49-F238E27FC236}">
                <a16:creationId xmlns:a16="http://schemas.microsoft.com/office/drawing/2014/main" id="{BE287C20-3B15-4FE5-9989-B76CEDAA627A}"/>
              </a:ext>
            </a:extLst>
          </p:cNvPr>
          <p:cNvSpPr txBox="1">
            <a:spLocks/>
          </p:cNvSpPr>
          <p:nvPr userDrawn="1"/>
        </p:nvSpPr>
        <p:spPr>
          <a:xfrm>
            <a:off x="1574562" y="6538443"/>
            <a:ext cx="263912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15" name="Dian numeron paikkamerkki 14">
            <a:extLst>
              <a:ext uri="{FF2B5EF4-FFF2-40B4-BE49-F238E27FC236}">
                <a16:creationId xmlns:a16="http://schemas.microsoft.com/office/drawing/2014/main" id="{BD3158DF-E7FC-449F-2609-279C6E60A670}"/>
              </a:ext>
            </a:extLst>
          </p:cNvPr>
          <p:cNvSpPr>
            <a:spLocks noGrp="1"/>
          </p:cNvSpPr>
          <p:nvPr>
            <p:ph type="sldNum" sz="quarter" idx="12"/>
          </p:nvPr>
        </p:nvSpPr>
        <p:spPr>
          <a:xfrm>
            <a:off x="4630723" y="6538443"/>
            <a:ext cx="1055694" cy="319556"/>
          </a:xfrm>
        </p:spPr>
        <p:txBody>
          <a:bodyPr/>
          <a:lstStyle>
            <a:lvl1pPr>
              <a:defRPr>
                <a:solidFill>
                  <a:schemeClr val="bg1"/>
                </a:solidFill>
              </a:defRPr>
            </a:lvl1pPr>
          </a:lstStyle>
          <a:p>
            <a:fld id="{59F0C5CC-526B-6E46-A120-C22331FE38F1}" type="slidenum">
              <a:rPr lang="en-FI" smtClean="0"/>
              <a:pPr/>
              <a:t>‹#›</a:t>
            </a:fld>
            <a:endParaRPr lang="en-FI"/>
          </a:p>
        </p:txBody>
      </p:sp>
      <p:sp>
        <p:nvSpPr>
          <p:cNvPr id="3" name="Subtitle 2">
            <a:extLst>
              <a:ext uri="{FF2B5EF4-FFF2-40B4-BE49-F238E27FC236}">
                <a16:creationId xmlns:a16="http://schemas.microsoft.com/office/drawing/2014/main" id="{D2D969E8-17AE-3055-3166-7E07DD81DB8B}"/>
              </a:ext>
            </a:extLst>
          </p:cNvPr>
          <p:cNvSpPr txBox="1">
            <a:spLocks/>
          </p:cNvSpPr>
          <p:nvPr userDrawn="1"/>
        </p:nvSpPr>
        <p:spPr>
          <a:xfrm>
            <a:off x="1627271" y="6538443"/>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86108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15833" y="0"/>
            <a:ext cx="5788255" cy="6858000"/>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B5706352-F7A2-6CB5-65E1-12599819169D}"/>
              </a:ext>
            </a:extLst>
          </p:cNvPr>
          <p:cNvPicPr>
            <a:picLocks noChangeAspect="1"/>
          </p:cNvPicPr>
          <p:nvPr userDrawn="1"/>
        </p:nvPicPr>
        <p:blipFill>
          <a:blip r:embed="rId3"/>
          <a:srcRect/>
          <a:stretch/>
        </p:blipFill>
        <p:spPr>
          <a:xfrm>
            <a:off x="6627643" y="800872"/>
            <a:ext cx="5364633" cy="5256256"/>
          </a:xfrm>
          <a:prstGeom prst="rect">
            <a:avLst/>
          </a:prstGeom>
        </p:spPr>
      </p:pic>
      <p:sp>
        <p:nvSpPr>
          <p:cNvPr id="3" name="Subtitle 2">
            <a:extLst>
              <a:ext uri="{FF2B5EF4-FFF2-40B4-BE49-F238E27FC236}">
                <a16:creationId xmlns:a16="http://schemas.microsoft.com/office/drawing/2014/main" id="{77C0E12A-D3F9-24B7-2A51-5803BAE44E96}"/>
              </a:ext>
            </a:extLst>
          </p:cNvPr>
          <p:cNvSpPr txBox="1">
            <a:spLocks/>
          </p:cNvSpPr>
          <p:nvPr userDrawn="1"/>
        </p:nvSpPr>
        <p:spPr>
          <a:xfrm>
            <a:off x="7946206" y="6538443"/>
            <a:ext cx="2727506"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C0EA2008-9A53-41F5-4448-855A663287D3}"/>
              </a:ext>
            </a:extLst>
          </p:cNvPr>
          <p:cNvSpPr>
            <a:spLocks noGrp="1"/>
          </p:cNvSpPr>
          <p:nvPr>
            <p:ph type="sldNum" sz="quarter" idx="12"/>
          </p:nvPr>
        </p:nvSpPr>
        <p:spPr>
          <a:xfrm>
            <a:off x="11012075" y="6538442"/>
            <a:ext cx="1112695" cy="254826"/>
          </a:xfrm>
        </p:spPr>
        <p:txBody>
          <a:bodyPr/>
          <a:lstStyle>
            <a:lvl1pPr>
              <a:defRPr>
                <a:solidFill>
                  <a:schemeClr val="bg1"/>
                </a:solidFill>
              </a:defRPr>
            </a:lvl1pPr>
          </a:lstStyle>
          <a:p>
            <a:fld id="{59F0C5CC-526B-6E46-A120-C22331FE38F1}" type="slidenum">
              <a:rPr lang="en-FI" smtClean="0"/>
              <a:pPr/>
              <a:t>‹#›</a:t>
            </a:fld>
            <a:endParaRPr lang="en-FI"/>
          </a:p>
        </p:txBody>
      </p:sp>
      <p:sp>
        <p:nvSpPr>
          <p:cNvPr id="5" name="Subtitle 2">
            <a:extLst>
              <a:ext uri="{FF2B5EF4-FFF2-40B4-BE49-F238E27FC236}">
                <a16:creationId xmlns:a16="http://schemas.microsoft.com/office/drawing/2014/main" id="{3F6673F4-0DE8-A84C-F44A-BA956C8FFD64}"/>
              </a:ext>
            </a:extLst>
          </p:cNvPr>
          <p:cNvSpPr txBox="1">
            <a:spLocks/>
          </p:cNvSpPr>
          <p:nvPr userDrawn="1"/>
        </p:nvSpPr>
        <p:spPr>
          <a:xfrm>
            <a:off x="8162434" y="6570809"/>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121738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2DE79D-250E-2170-891A-4D6BC1B546DC}"/>
              </a:ext>
            </a:extLst>
          </p:cNvPr>
          <p:cNvSpPr/>
          <p:nvPr userDrawn="1"/>
        </p:nvSpPr>
        <p:spPr>
          <a:xfrm>
            <a:off x="0" y="0"/>
            <a:ext cx="1029810"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8" name="Picture 7" descr="Logo&#10;&#10;Description automatically generated">
            <a:extLst>
              <a:ext uri="{FF2B5EF4-FFF2-40B4-BE49-F238E27FC236}">
                <a16:creationId xmlns:a16="http://schemas.microsoft.com/office/drawing/2014/main" id="{B390DB11-1AC6-20CC-2CE6-8AA794F8207A}"/>
              </a:ext>
            </a:extLst>
          </p:cNvPr>
          <p:cNvPicPr>
            <a:picLocks noChangeAspect="1"/>
          </p:cNvPicPr>
          <p:nvPr userDrawn="1"/>
        </p:nvPicPr>
        <p:blipFill>
          <a:blip r:embed="rId2"/>
          <a:stretch>
            <a:fillRect/>
          </a:stretch>
        </p:blipFill>
        <p:spPr>
          <a:xfrm>
            <a:off x="67230" y="5843134"/>
            <a:ext cx="895350" cy="877262"/>
          </a:xfrm>
          <a:prstGeom prst="rect">
            <a:avLst/>
          </a:prstGeom>
        </p:spPr>
      </p:pic>
      <p:sp>
        <p:nvSpPr>
          <p:cNvPr id="12" name="Title 1">
            <a:extLst>
              <a:ext uri="{FF2B5EF4-FFF2-40B4-BE49-F238E27FC236}">
                <a16:creationId xmlns:a16="http://schemas.microsoft.com/office/drawing/2014/main" id="{1A7FD93A-FDDF-2D6B-8895-4B23FB6A0DCC}"/>
              </a:ext>
            </a:extLst>
          </p:cNvPr>
          <p:cNvSpPr>
            <a:spLocks noGrp="1"/>
          </p:cNvSpPr>
          <p:nvPr>
            <p:ph type="title"/>
          </p:nvPr>
        </p:nvSpPr>
        <p:spPr>
          <a:xfrm>
            <a:off x="1349643" y="477031"/>
            <a:ext cx="4746357" cy="1325563"/>
          </a:xfrm>
        </p:spPr>
        <p:txBody>
          <a:bodyPr/>
          <a:lstStyle>
            <a:lvl1pPr>
              <a:defRPr>
                <a:solidFill>
                  <a:srgbClr val="2E3192"/>
                </a:solidFill>
              </a:defRPr>
            </a:lvl1pPr>
          </a:lstStyle>
          <a:p>
            <a:r>
              <a:rPr lang="en-GB"/>
              <a:t>Click to edit Master title style</a:t>
            </a:r>
            <a:endParaRPr lang="en-FI"/>
          </a:p>
        </p:txBody>
      </p:sp>
      <p:sp>
        <p:nvSpPr>
          <p:cNvPr id="13" name="Content Placeholder 2">
            <a:extLst>
              <a:ext uri="{FF2B5EF4-FFF2-40B4-BE49-F238E27FC236}">
                <a16:creationId xmlns:a16="http://schemas.microsoft.com/office/drawing/2014/main" id="{99304CD8-720E-A414-EB0F-AAF74122E118}"/>
              </a:ext>
            </a:extLst>
          </p:cNvPr>
          <p:cNvSpPr>
            <a:spLocks noGrp="1"/>
          </p:cNvSpPr>
          <p:nvPr>
            <p:ph sz="half" idx="1"/>
          </p:nvPr>
        </p:nvSpPr>
        <p:spPr>
          <a:xfrm>
            <a:off x="1349643" y="2112344"/>
            <a:ext cx="4746357" cy="435133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Rectangle 1">
            <a:extLst>
              <a:ext uri="{FF2B5EF4-FFF2-40B4-BE49-F238E27FC236}">
                <a16:creationId xmlns:a16="http://schemas.microsoft.com/office/drawing/2014/main" id="{D1818C34-E941-608A-C77D-5E370DA3D6E6}"/>
              </a:ext>
            </a:extLst>
          </p:cNvPr>
          <p:cNvSpPr/>
          <p:nvPr userDrawn="1"/>
        </p:nvSpPr>
        <p:spPr>
          <a:xfrm>
            <a:off x="6415833" y="0"/>
            <a:ext cx="5788255" cy="6858000"/>
          </a:xfrm>
          <a:prstGeom prst="rect">
            <a:avLst/>
          </a:prstGeom>
          <a:solidFill>
            <a:srgbClr val="7D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2E3192"/>
              </a:solidFill>
            </a:endParaRPr>
          </a:p>
        </p:txBody>
      </p:sp>
      <p:pic>
        <p:nvPicPr>
          <p:cNvPr id="4" name="Picture 3">
            <a:extLst>
              <a:ext uri="{FF2B5EF4-FFF2-40B4-BE49-F238E27FC236}">
                <a16:creationId xmlns:a16="http://schemas.microsoft.com/office/drawing/2014/main" id="{B5706352-F7A2-6CB5-65E1-12599819169D}"/>
              </a:ext>
            </a:extLst>
          </p:cNvPr>
          <p:cNvPicPr>
            <a:picLocks noChangeAspect="1"/>
          </p:cNvPicPr>
          <p:nvPr userDrawn="1"/>
        </p:nvPicPr>
        <p:blipFill>
          <a:blip r:embed="rId3"/>
          <a:srcRect/>
          <a:stretch/>
        </p:blipFill>
        <p:spPr>
          <a:xfrm>
            <a:off x="6627643" y="800872"/>
            <a:ext cx="5364633" cy="5256256"/>
          </a:xfrm>
          <a:prstGeom prst="rect">
            <a:avLst/>
          </a:prstGeom>
        </p:spPr>
      </p:pic>
      <p:sp>
        <p:nvSpPr>
          <p:cNvPr id="5" name="Subtitle 2">
            <a:extLst>
              <a:ext uri="{FF2B5EF4-FFF2-40B4-BE49-F238E27FC236}">
                <a16:creationId xmlns:a16="http://schemas.microsoft.com/office/drawing/2014/main" id="{4D087E72-0C71-3016-1DF7-5E324B302D36}"/>
              </a:ext>
            </a:extLst>
          </p:cNvPr>
          <p:cNvSpPr txBox="1">
            <a:spLocks/>
          </p:cNvSpPr>
          <p:nvPr userDrawn="1"/>
        </p:nvSpPr>
        <p:spPr>
          <a:xfrm>
            <a:off x="7946206" y="6538443"/>
            <a:ext cx="2727506"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FI" sz="1200">
              <a:solidFill>
                <a:schemeClr val="bg1"/>
              </a:solidFill>
            </a:endParaRPr>
          </a:p>
        </p:txBody>
      </p:sp>
      <p:sp>
        <p:nvSpPr>
          <p:cNvPr id="9" name="Dian numeron paikkamerkki 8">
            <a:extLst>
              <a:ext uri="{FF2B5EF4-FFF2-40B4-BE49-F238E27FC236}">
                <a16:creationId xmlns:a16="http://schemas.microsoft.com/office/drawing/2014/main" id="{A833C896-F36F-C95B-9AD0-19A278DAF5CE}"/>
              </a:ext>
            </a:extLst>
          </p:cNvPr>
          <p:cNvSpPr>
            <a:spLocks noGrp="1"/>
          </p:cNvSpPr>
          <p:nvPr>
            <p:ph type="sldNum" sz="quarter" idx="12"/>
          </p:nvPr>
        </p:nvSpPr>
        <p:spPr>
          <a:xfrm>
            <a:off x="11482023" y="6538443"/>
            <a:ext cx="642747" cy="254825"/>
          </a:xfrm>
        </p:spPr>
        <p:txBody>
          <a:bodyPr/>
          <a:lstStyle>
            <a:lvl1pPr>
              <a:defRPr>
                <a:solidFill>
                  <a:schemeClr val="bg1"/>
                </a:solidFill>
              </a:defRPr>
            </a:lvl1pPr>
          </a:lstStyle>
          <a:p>
            <a:fld id="{59F0C5CC-526B-6E46-A120-C22331FE38F1}" type="slidenum">
              <a:rPr lang="en-FI" smtClean="0"/>
              <a:pPr/>
              <a:t>‹#›</a:t>
            </a:fld>
            <a:endParaRPr lang="en-FI"/>
          </a:p>
        </p:txBody>
      </p:sp>
      <p:sp>
        <p:nvSpPr>
          <p:cNvPr id="3" name="Subtitle 2">
            <a:extLst>
              <a:ext uri="{FF2B5EF4-FFF2-40B4-BE49-F238E27FC236}">
                <a16:creationId xmlns:a16="http://schemas.microsoft.com/office/drawing/2014/main" id="{CCD6BF9B-4F56-CDF9-2B09-F018603957E2}"/>
              </a:ext>
            </a:extLst>
          </p:cNvPr>
          <p:cNvSpPr txBox="1">
            <a:spLocks/>
          </p:cNvSpPr>
          <p:nvPr userDrawn="1"/>
        </p:nvSpPr>
        <p:spPr>
          <a:xfrm>
            <a:off x="8162434" y="6570809"/>
            <a:ext cx="2637337" cy="2548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1">
                <a:solidFill>
                  <a:schemeClr val="bg1"/>
                </a:solidFill>
              </a:rPr>
              <a:t>Kauniaisten kaupunki - Grankulla stad</a:t>
            </a:r>
          </a:p>
        </p:txBody>
      </p:sp>
    </p:spTree>
    <p:extLst>
      <p:ext uri="{BB962C8B-B14F-4D97-AF65-F5344CB8AC3E}">
        <p14:creationId xmlns:p14="http://schemas.microsoft.com/office/powerpoint/2010/main" val="16846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62679-5E36-F9B6-2282-FEE37DBD2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8718D385-73EF-DEC3-B26B-EEBB6CA69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2CC87ED5-33A3-DAE3-4FD8-E83F44C95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FI"/>
          </a:p>
        </p:txBody>
      </p:sp>
      <p:sp>
        <p:nvSpPr>
          <p:cNvPr id="5" name="Footer Placeholder 4">
            <a:extLst>
              <a:ext uri="{FF2B5EF4-FFF2-40B4-BE49-F238E27FC236}">
                <a16:creationId xmlns:a16="http://schemas.microsoft.com/office/drawing/2014/main" id="{C5451186-9DA4-842C-5627-D489C5042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Huvudstadsregionens enkät inom småbarnspedagogiken 2024 - GRANKULLA / Taloustutkimus Oy / SO9071</a:t>
            </a:r>
            <a:endParaRPr lang="en-FI"/>
          </a:p>
        </p:txBody>
      </p:sp>
      <p:sp>
        <p:nvSpPr>
          <p:cNvPr id="6" name="Slide Number Placeholder 5">
            <a:extLst>
              <a:ext uri="{FF2B5EF4-FFF2-40B4-BE49-F238E27FC236}">
                <a16:creationId xmlns:a16="http://schemas.microsoft.com/office/drawing/2014/main" id="{F9D69EEC-2732-8603-0AE9-ACC76ACAF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0C5CC-526B-6E46-A120-C22331FE38F1}" type="slidenum">
              <a:rPr lang="en-FI" smtClean="0"/>
              <a:t>‹#›</a:t>
            </a:fld>
            <a:endParaRPr lang="en-FI"/>
          </a:p>
        </p:txBody>
      </p:sp>
    </p:spTree>
    <p:extLst>
      <p:ext uri="{BB962C8B-B14F-4D97-AF65-F5344CB8AC3E}">
        <p14:creationId xmlns:p14="http://schemas.microsoft.com/office/powerpoint/2010/main" val="103472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2" r:id="rId6"/>
    <p:sldLayoutId id="2147483665" r:id="rId7"/>
    <p:sldLayoutId id="2147483663" r:id="rId8"/>
    <p:sldLayoutId id="2147483666" r:id="rId9"/>
    <p:sldLayoutId id="2147483655" r:id="rId10"/>
    <p:sldLayoutId id="2147483667" r:id="rId11"/>
    <p:sldLayoutId id="2147483668" r:id="rId12"/>
    <p:sldLayoutId id="2147483669" r:id="rId13"/>
  </p:sldLayoutIdLst>
  <p:hf hd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chart" Target="../charts/chart1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chart" Target="../charts/chart16.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chart" Target="../charts/chart18.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8.xlsx"/><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9.xlsx"/><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EECE-12C1-59DA-ABAB-3B41BF700855}"/>
              </a:ext>
            </a:extLst>
          </p:cNvPr>
          <p:cNvSpPr>
            <a:spLocks noGrp="1"/>
          </p:cNvSpPr>
          <p:nvPr>
            <p:ph type="ctrTitle"/>
          </p:nvPr>
        </p:nvSpPr>
        <p:spPr>
          <a:xfrm>
            <a:off x="7215447" y="4039984"/>
            <a:ext cx="4976553" cy="1526535"/>
          </a:xfrm>
        </p:spPr>
        <p:txBody>
          <a:bodyPr>
            <a:noAutofit/>
          </a:bodyPr>
          <a:lstStyle/>
          <a:p>
            <a:r>
              <a:rPr lang="fi-FI" sz="3600" dirty="0" err="1"/>
              <a:t>Huvudstadsregionens</a:t>
            </a:r>
            <a:r>
              <a:rPr lang="fi-FI" sz="3600" dirty="0"/>
              <a:t> </a:t>
            </a:r>
            <a:r>
              <a:rPr lang="fi-FI" sz="3600" dirty="0" err="1"/>
              <a:t>enkät</a:t>
            </a:r>
            <a:r>
              <a:rPr lang="fi-FI" sz="3600" dirty="0"/>
              <a:t> </a:t>
            </a:r>
            <a:r>
              <a:rPr lang="fi-FI" sz="3600" dirty="0" err="1"/>
              <a:t>inom</a:t>
            </a:r>
            <a:r>
              <a:rPr lang="fi-FI" sz="3600" dirty="0"/>
              <a:t> </a:t>
            </a:r>
            <a:r>
              <a:rPr lang="fi-FI" sz="3600" dirty="0" err="1"/>
              <a:t>småbarnspedagogiken</a:t>
            </a:r>
            <a:r>
              <a:rPr lang="fi-FI" sz="3600" dirty="0"/>
              <a:t> 2024</a:t>
            </a:r>
            <a:br>
              <a:rPr lang="fi-FI" sz="3600" dirty="0"/>
            </a:br>
            <a:r>
              <a:rPr lang="fi-FI" sz="3600" dirty="0"/>
              <a:t>Grankulla</a:t>
            </a:r>
            <a:br>
              <a:rPr lang="fi-FI" sz="4000" dirty="0"/>
            </a:br>
            <a:br>
              <a:rPr lang="fi-FI" sz="4000" dirty="0"/>
            </a:br>
            <a:r>
              <a:rPr lang="fi-FI" sz="3200" dirty="0"/>
              <a:t>23.1.2025</a:t>
            </a:r>
            <a:br>
              <a:rPr lang="fi-FI" sz="2000" dirty="0"/>
            </a:br>
            <a:r>
              <a:rPr lang="fi-FI" sz="2000" dirty="0"/>
              <a:t>Taloustutkimus Oy</a:t>
            </a:r>
            <a:br>
              <a:rPr lang="fi-FI" sz="2000" dirty="0"/>
            </a:br>
            <a:r>
              <a:rPr lang="fi-FI" sz="2000" dirty="0"/>
              <a:t>Timo Myllymäki &amp; Tuomo Turja</a:t>
            </a:r>
            <a:endParaRPr lang="fi-FI" sz="2800" dirty="0"/>
          </a:p>
        </p:txBody>
      </p:sp>
    </p:spTree>
    <p:extLst>
      <p:ext uri="{BB962C8B-B14F-4D97-AF65-F5344CB8AC3E}">
        <p14:creationId xmlns:p14="http://schemas.microsoft.com/office/powerpoint/2010/main" val="420763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CB7DF-C208-55FF-3434-BDFFD5CB7C70}"/>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E1E947D8-088E-2316-AC6A-C8251FAFAEE3}"/>
              </a:ext>
            </a:extLst>
          </p:cNvPr>
          <p:cNvSpPr>
            <a:spLocks noGrp="1"/>
          </p:cNvSpPr>
          <p:nvPr>
            <p:ph type="title"/>
          </p:nvPr>
        </p:nvSpPr>
        <p:spPr/>
        <p:txBody>
          <a:bodyPr/>
          <a:lstStyle/>
          <a:p>
            <a:r>
              <a:rPr lang="fi-FI"/>
              <a:t>Barnets kön</a:t>
            </a:r>
          </a:p>
        </p:txBody>
      </p:sp>
      <p:graphicFrame>
        <p:nvGraphicFramePr>
          <p:cNvPr id="7" name="Sisällön paikkamerkki 9" descr="51 procent av barnen är pojkar, 45 procent är flickor. Resten (4 procent) nämner det andra könet eller vill inte säga det.">
            <a:extLst>
              <a:ext uri="{FF2B5EF4-FFF2-40B4-BE49-F238E27FC236}">
                <a16:creationId xmlns:a16="http://schemas.microsoft.com/office/drawing/2014/main" id="{AD2BBFDD-52CC-C4E3-2D7A-E6D0CDB47317}"/>
              </a:ext>
            </a:extLst>
          </p:cNvPr>
          <p:cNvGraphicFramePr>
            <a:graphicFrameLocks noGrp="1"/>
          </p:cNvGraphicFramePr>
          <p:nvPr>
            <p:ph sz="half" idx="1"/>
            <p:custDataLst>
              <p:tags r:id="rId1"/>
            </p:custDataLst>
            <p:extLst>
              <p:ext uri="{D42A27DB-BD31-4B8C-83A1-F6EECF244321}">
                <p14:modId xmlns:p14="http://schemas.microsoft.com/office/powerpoint/2010/main" val="3333840524"/>
              </p:ext>
            </p:extLst>
          </p:nvPr>
        </p:nvGraphicFramePr>
        <p:xfrm>
          <a:off x="1349375" y="2112963"/>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64C47C10-B95B-01D9-506D-E6F4902D1A79}"/>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sp>
        <p:nvSpPr>
          <p:cNvPr id="2" name="Dian numeron paikkamerkki 1">
            <a:extLst>
              <a:ext uri="{FF2B5EF4-FFF2-40B4-BE49-F238E27FC236}">
                <a16:creationId xmlns:a16="http://schemas.microsoft.com/office/drawing/2014/main" id="{6B44AE9F-CE92-92BC-D44A-3288D0F1689E}"/>
              </a:ext>
            </a:extLst>
          </p:cNvPr>
          <p:cNvSpPr>
            <a:spLocks noGrp="1"/>
          </p:cNvSpPr>
          <p:nvPr>
            <p:ph type="sldNum" sz="quarter" idx="12"/>
          </p:nvPr>
        </p:nvSpPr>
        <p:spPr/>
        <p:txBody>
          <a:bodyPr/>
          <a:lstStyle/>
          <a:p>
            <a:fld id="{59F0C5CC-526B-6E46-A120-C22331FE38F1}" type="slidenum">
              <a:rPr lang="en-FI" smtClean="0"/>
              <a:pPr/>
              <a:t>10</a:t>
            </a:fld>
            <a:endParaRPr lang="en-FI"/>
          </a:p>
        </p:txBody>
      </p:sp>
    </p:spTree>
    <p:extLst>
      <p:ext uri="{BB962C8B-B14F-4D97-AF65-F5344CB8AC3E}">
        <p14:creationId xmlns:p14="http://schemas.microsoft.com/office/powerpoint/2010/main" val="18488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096E-BC25-48DA-6762-47479AC35AC5}"/>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E06CB109-D50F-08A2-1288-6CEDC6EEBEA9}"/>
              </a:ext>
            </a:extLst>
          </p:cNvPr>
          <p:cNvSpPr>
            <a:spLocks noGrp="1"/>
          </p:cNvSpPr>
          <p:nvPr>
            <p:ph type="title"/>
          </p:nvPr>
        </p:nvSpPr>
        <p:spPr/>
        <p:txBody>
          <a:bodyPr>
            <a:normAutofit fontScale="90000"/>
          </a:bodyPr>
          <a:lstStyle/>
          <a:p>
            <a:r>
              <a:rPr lang="sv-SE" dirty="0"/>
              <a:t>Barn började på den nuvarande platsen för småbarnspedagogik eller förskoleundervisning</a:t>
            </a:r>
          </a:p>
        </p:txBody>
      </p:sp>
      <p:graphicFrame>
        <p:nvGraphicFramePr>
          <p:cNvPr id="7" name="Sisällön paikkamerkki 9" descr="58 procent av barnen har börjat i sin nuvarande förskoleutbildning eller förskola tidigare än hösten 2024.">
            <a:extLst>
              <a:ext uri="{FF2B5EF4-FFF2-40B4-BE49-F238E27FC236}">
                <a16:creationId xmlns:a16="http://schemas.microsoft.com/office/drawing/2014/main" id="{31FFBE87-CF03-A4C9-C6D3-02A644D6E364}"/>
              </a:ext>
            </a:extLst>
          </p:cNvPr>
          <p:cNvGraphicFramePr>
            <a:graphicFrameLocks noGrp="1"/>
          </p:cNvGraphicFramePr>
          <p:nvPr>
            <p:ph sz="half" idx="1"/>
            <p:custDataLst>
              <p:tags r:id="rId1"/>
            </p:custDataLst>
            <p:extLst>
              <p:ext uri="{D42A27DB-BD31-4B8C-83A1-F6EECF244321}">
                <p14:modId xmlns:p14="http://schemas.microsoft.com/office/powerpoint/2010/main" val="211334798"/>
              </p:ext>
            </p:extLst>
          </p:nvPr>
        </p:nvGraphicFramePr>
        <p:xfrm>
          <a:off x="1349375" y="2112963"/>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AA901039-265A-B180-4CC3-136C012127BE}"/>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sp>
        <p:nvSpPr>
          <p:cNvPr id="2" name="Dian numeron paikkamerkki 1">
            <a:extLst>
              <a:ext uri="{FF2B5EF4-FFF2-40B4-BE49-F238E27FC236}">
                <a16:creationId xmlns:a16="http://schemas.microsoft.com/office/drawing/2014/main" id="{B363AD3B-D1C3-8E1F-9782-E33B25186B7F}"/>
              </a:ext>
            </a:extLst>
          </p:cNvPr>
          <p:cNvSpPr>
            <a:spLocks noGrp="1"/>
          </p:cNvSpPr>
          <p:nvPr>
            <p:ph type="sldNum" sz="quarter" idx="12"/>
          </p:nvPr>
        </p:nvSpPr>
        <p:spPr/>
        <p:txBody>
          <a:bodyPr/>
          <a:lstStyle/>
          <a:p>
            <a:fld id="{59F0C5CC-526B-6E46-A120-C22331FE38F1}" type="slidenum">
              <a:rPr lang="en-FI" smtClean="0"/>
              <a:pPr/>
              <a:t>11</a:t>
            </a:fld>
            <a:endParaRPr lang="en-FI"/>
          </a:p>
        </p:txBody>
      </p:sp>
    </p:spTree>
    <p:extLst>
      <p:ext uri="{BB962C8B-B14F-4D97-AF65-F5344CB8AC3E}">
        <p14:creationId xmlns:p14="http://schemas.microsoft.com/office/powerpoint/2010/main" val="426405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E7F11-DD20-7841-0E56-AE0752E508F5}"/>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659A2D86-3E3A-5653-8622-BE3CE0FC615D}"/>
              </a:ext>
            </a:extLst>
          </p:cNvPr>
          <p:cNvSpPr>
            <a:spLocks noGrp="1"/>
          </p:cNvSpPr>
          <p:nvPr>
            <p:ph type="title"/>
          </p:nvPr>
        </p:nvSpPr>
        <p:spPr>
          <a:xfrm>
            <a:off x="1206207" y="2766218"/>
            <a:ext cx="10515600" cy="1325563"/>
          </a:xfrm>
        </p:spPr>
        <p:txBody>
          <a:bodyPr>
            <a:noAutofit/>
          </a:bodyPr>
          <a:lstStyle/>
          <a:p>
            <a:pPr algn="ctr"/>
            <a:r>
              <a:rPr lang="fi-FI" dirty="0" err="1"/>
              <a:t>Frågor</a:t>
            </a:r>
            <a:r>
              <a:rPr lang="fi-FI" dirty="0"/>
              <a:t> </a:t>
            </a:r>
            <a:r>
              <a:rPr lang="fi-FI" dirty="0" err="1"/>
              <a:t>till</a:t>
            </a:r>
            <a:r>
              <a:rPr lang="fi-FI" dirty="0"/>
              <a:t> </a:t>
            </a:r>
            <a:r>
              <a:rPr lang="fi-FI" dirty="0" err="1"/>
              <a:t>barnet</a:t>
            </a:r>
            <a:r>
              <a:rPr lang="fi-FI" dirty="0"/>
              <a:t> </a:t>
            </a:r>
            <a:br>
              <a:rPr lang="fi-FI" sz="4000" dirty="0"/>
            </a:br>
            <a:r>
              <a:rPr kumimoji="0" lang="sv-SE" sz="2800" i="0" u="none" strike="noStrike" kern="1200" cap="none" spc="0" normalizeH="0" baseline="0" noProof="0" dirty="0">
                <a:ln>
                  <a:noFill/>
                </a:ln>
                <a:effectLst/>
                <a:uLnTx/>
                <a:uFillTx/>
                <a:ea typeface="+mj-ea"/>
                <a:cs typeface="+mj-cs"/>
              </a:rPr>
              <a:t>Det var inte obligatoriskt att svara</a:t>
            </a:r>
            <a:br>
              <a:rPr kumimoji="0" lang="fi-FI" sz="2800" b="0" i="0" u="none" strike="noStrike" kern="1200" cap="none" spc="0" normalizeH="0" baseline="0" noProof="0" dirty="0">
                <a:ln>
                  <a:noFill/>
                </a:ln>
                <a:effectLst/>
                <a:uLnTx/>
                <a:uFillTx/>
                <a:ea typeface="+mj-ea"/>
                <a:cs typeface="+mj-cs"/>
              </a:rPr>
            </a:br>
            <a:br>
              <a:rPr kumimoji="0" lang="fi-FI" sz="2800" b="0" i="0" u="none" strike="noStrike" kern="1200" cap="none" spc="0" normalizeH="0" baseline="0" noProof="0" dirty="0">
                <a:ln>
                  <a:noFill/>
                </a:ln>
                <a:effectLst/>
                <a:uLnTx/>
                <a:uFillTx/>
                <a:ea typeface="+mj-ea"/>
                <a:cs typeface="+mj-cs"/>
              </a:rPr>
            </a:br>
            <a:r>
              <a:rPr lang="fi-FI" sz="1800" b="0" dirty="0" err="1"/>
              <a:t>Vilka</a:t>
            </a:r>
            <a:r>
              <a:rPr lang="fi-FI" sz="1800" b="0" dirty="0"/>
              <a:t> </a:t>
            </a:r>
            <a:r>
              <a:rPr lang="fi-FI" sz="1800" b="0" dirty="0" err="1"/>
              <a:t>saker</a:t>
            </a:r>
            <a:r>
              <a:rPr lang="fi-FI" sz="1800" b="0" dirty="0"/>
              <a:t> </a:t>
            </a:r>
            <a:r>
              <a:rPr lang="fi-FI" sz="1800" b="0" dirty="0" err="1"/>
              <a:t>gör</a:t>
            </a:r>
            <a:r>
              <a:rPr lang="fi-FI" sz="1800" b="0" dirty="0"/>
              <a:t> </a:t>
            </a:r>
            <a:r>
              <a:rPr lang="fi-FI" sz="1800" b="0" dirty="0" err="1"/>
              <a:t>dig</a:t>
            </a:r>
            <a:r>
              <a:rPr lang="fi-FI" sz="1800" b="0" dirty="0"/>
              <a:t> </a:t>
            </a:r>
            <a:r>
              <a:rPr lang="fi-FI" sz="1800" b="0" dirty="0" err="1"/>
              <a:t>glad</a:t>
            </a:r>
            <a:r>
              <a:rPr lang="fi-FI" sz="1800" b="0" dirty="0"/>
              <a:t> </a:t>
            </a:r>
            <a:r>
              <a:rPr lang="fi-FI" sz="1800" b="0" dirty="0" err="1"/>
              <a:t>på</a:t>
            </a:r>
            <a:r>
              <a:rPr lang="fi-FI" sz="1800" b="0" dirty="0"/>
              <a:t> </a:t>
            </a:r>
            <a:r>
              <a:rPr lang="fi-FI" sz="1800" b="0" dirty="0" err="1"/>
              <a:t>ditt</a:t>
            </a:r>
            <a:r>
              <a:rPr lang="fi-FI" sz="1800" b="0" dirty="0"/>
              <a:t> </a:t>
            </a:r>
            <a:r>
              <a:rPr lang="fi-FI" sz="1800" b="0" dirty="0" err="1"/>
              <a:t>daghem</a:t>
            </a:r>
            <a:r>
              <a:rPr lang="fi-FI" sz="1800" b="0" dirty="0"/>
              <a:t>?</a:t>
            </a:r>
            <a:br>
              <a:rPr lang="fi-FI" sz="1800" b="0" dirty="0"/>
            </a:br>
            <a:r>
              <a:rPr lang="fi-FI" sz="1800" b="0" dirty="0" err="1"/>
              <a:t>Vilka</a:t>
            </a:r>
            <a:r>
              <a:rPr lang="fi-FI" sz="1800" b="0" dirty="0"/>
              <a:t> </a:t>
            </a:r>
            <a:r>
              <a:rPr lang="fi-FI" sz="1800" b="0" dirty="0" err="1"/>
              <a:t>saker</a:t>
            </a:r>
            <a:r>
              <a:rPr lang="fi-FI" sz="1800" b="0" dirty="0"/>
              <a:t> </a:t>
            </a:r>
            <a:r>
              <a:rPr lang="fi-FI" sz="1800" b="0" dirty="0" err="1"/>
              <a:t>harmar</a:t>
            </a:r>
            <a:r>
              <a:rPr lang="fi-FI" sz="1800" b="0" dirty="0"/>
              <a:t> </a:t>
            </a:r>
            <a:r>
              <a:rPr lang="fi-FI" sz="1800" b="0" dirty="0" err="1"/>
              <a:t>dig</a:t>
            </a:r>
            <a:r>
              <a:rPr lang="fi-FI" sz="1800" b="0" dirty="0"/>
              <a:t> </a:t>
            </a:r>
            <a:r>
              <a:rPr lang="fi-FI" sz="1800" b="0" dirty="0" err="1"/>
              <a:t>på</a:t>
            </a:r>
            <a:r>
              <a:rPr lang="fi-FI" sz="1800" b="0" dirty="0"/>
              <a:t> </a:t>
            </a:r>
            <a:r>
              <a:rPr lang="fi-FI" sz="1800" b="0" dirty="0" err="1"/>
              <a:t>ditt</a:t>
            </a:r>
            <a:r>
              <a:rPr lang="fi-FI" sz="1800" b="0" dirty="0"/>
              <a:t> </a:t>
            </a:r>
            <a:r>
              <a:rPr lang="fi-FI" sz="1800" b="0" dirty="0" err="1"/>
              <a:t>daghem</a:t>
            </a:r>
            <a:r>
              <a:rPr lang="fi-FI" sz="1800" b="0" dirty="0"/>
              <a:t>?</a:t>
            </a:r>
            <a:br>
              <a:rPr lang="fi-FI" sz="1800" b="0" dirty="0"/>
            </a:br>
            <a:r>
              <a:rPr lang="fi-FI" sz="1800" b="0" dirty="0" err="1"/>
              <a:t>Frågorna</a:t>
            </a:r>
            <a:r>
              <a:rPr lang="fi-FI" sz="1800" b="0" dirty="0"/>
              <a:t> </a:t>
            </a:r>
            <a:r>
              <a:rPr lang="fi-FI" sz="1800" b="0" dirty="0" err="1"/>
              <a:t>var</a:t>
            </a:r>
            <a:r>
              <a:rPr lang="fi-FI" sz="1800" b="0" dirty="0"/>
              <a:t> </a:t>
            </a:r>
            <a:r>
              <a:rPr lang="fi-FI" sz="1800" b="0" dirty="0" err="1"/>
              <a:t>öppna</a:t>
            </a:r>
            <a:r>
              <a:rPr lang="fi-FI" sz="1800" b="0" dirty="0"/>
              <a:t>. </a:t>
            </a:r>
            <a:br>
              <a:rPr lang="fi-FI" sz="1800" b="0" dirty="0"/>
            </a:br>
            <a:r>
              <a:rPr kumimoji="0" lang="sv-SE" altLang="fi-FI" sz="1800" b="0" i="0" u="none" strike="noStrike" cap="none" normalizeH="0" baseline="0" dirty="0">
                <a:ln>
                  <a:noFill/>
                </a:ln>
                <a:effectLst/>
              </a:rPr>
              <a:t>Artificiell intelligens har tematiserat och analyserat svaren.</a:t>
            </a:r>
            <a:endParaRPr lang="fi-FI" sz="2800" dirty="0"/>
          </a:p>
        </p:txBody>
      </p:sp>
      <p:sp>
        <p:nvSpPr>
          <p:cNvPr id="2" name="Dian numeron paikkamerkki 1">
            <a:extLst>
              <a:ext uri="{FF2B5EF4-FFF2-40B4-BE49-F238E27FC236}">
                <a16:creationId xmlns:a16="http://schemas.microsoft.com/office/drawing/2014/main" id="{87DFAFC7-C2AE-F4DB-CDA6-82ACBE928768}"/>
              </a:ext>
            </a:extLst>
          </p:cNvPr>
          <p:cNvSpPr>
            <a:spLocks noGrp="1"/>
          </p:cNvSpPr>
          <p:nvPr>
            <p:ph type="sldNum" sz="quarter" idx="12"/>
          </p:nvPr>
        </p:nvSpPr>
        <p:spPr/>
        <p:txBody>
          <a:bodyPr/>
          <a:lstStyle/>
          <a:p>
            <a:fld id="{59F0C5CC-526B-6E46-A120-C22331FE38F1}" type="slidenum">
              <a:rPr lang="en-FI" smtClean="0"/>
              <a:pPr/>
              <a:t>12</a:t>
            </a:fld>
            <a:endParaRPr lang="en-FI"/>
          </a:p>
        </p:txBody>
      </p:sp>
    </p:spTree>
    <p:extLst>
      <p:ext uri="{BB962C8B-B14F-4D97-AF65-F5344CB8AC3E}">
        <p14:creationId xmlns:p14="http://schemas.microsoft.com/office/powerpoint/2010/main" val="248138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8936D-9963-6F76-6B9B-96D5F9AC1C87}"/>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47D2EAAE-17A5-F86B-F38F-C8C914DBE921}"/>
              </a:ext>
            </a:extLst>
          </p:cNvPr>
          <p:cNvSpPr>
            <a:spLocks noGrp="1"/>
          </p:cNvSpPr>
          <p:nvPr>
            <p:ph type="title"/>
          </p:nvPr>
        </p:nvSpPr>
        <p:spPr>
          <a:xfrm>
            <a:off x="1349643" y="477031"/>
            <a:ext cx="10515600" cy="925049"/>
          </a:xfrm>
        </p:spPr>
        <p:txBody>
          <a:bodyPr>
            <a:normAutofit/>
          </a:bodyPr>
          <a:lstStyle/>
          <a:p>
            <a:r>
              <a:rPr lang="sv-SE" dirty="0"/>
              <a:t>Vilka saker gör dig glad på ditt daghem?</a:t>
            </a:r>
            <a:r>
              <a:rPr lang="fi-FI" dirty="0"/>
              <a:t> </a:t>
            </a:r>
            <a:endParaRPr lang="sv-SE" dirty="0"/>
          </a:p>
        </p:txBody>
      </p:sp>
      <p:sp>
        <p:nvSpPr>
          <p:cNvPr id="3" name="Title 1">
            <a:extLst>
              <a:ext uri="{FF2B5EF4-FFF2-40B4-BE49-F238E27FC236}">
                <a16:creationId xmlns:a16="http://schemas.microsoft.com/office/drawing/2014/main" id="{E92794B8-A697-E50B-03A9-45B3FAAA7850}"/>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graphicFrame>
        <p:nvGraphicFramePr>
          <p:cNvPr id="6" name="Sisällön paikkamerkki 10" descr="Den här sidan beskriver de öppna svaren på frågan Vilka saker gör dig glad på ditt daghem? Tematiserad och analyserad av artificiell intelligens. 49 procent nämner saker som rör lek och vänner, 30 procent den vänliga och omtänksamma personalen.">
            <a:extLst>
              <a:ext uri="{FF2B5EF4-FFF2-40B4-BE49-F238E27FC236}">
                <a16:creationId xmlns:a16="http://schemas.microsoft.com/office/drawing/2014/main" id="{224D755C-E5B0-42B0-24DC-CC89621E1A82}"/>
              </a:ext>
            </a:extLst>
          </p:cNvPr>
          <p:cNvGraphicFramePr>
            <a:graphicFrameLocks noGrp="1"/>
          </p:cNvGraphicFramePr>
          <p:nvPr>
            <p:ph idx="1"/>
            <p:custDataLst>
              <p:tags r:id="rId1"/>
            </p:custDataLst>
            <p:extLst>
              <p:ext uri="{D42A27DB-BD31-4B8C-83A1-F6EECF244321}">
                <p14:modId xmlns:p14="http://schemas.microsoft.com/office/powerpoint/2010/main" val="3786222596"/>
              </p:ext>
            </p:extLst>
          </p:nvPr>
        </p:nvGraphicFramePr>
        <p:xfrm>
          <a:off x="1219835" y="1752601"/>
          <a:ext cx="5241925" cy="454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Sisällön paikkamerkki 10">
            <a:extLst>
              <a:ext uri="{FF2B5EF4-FFF2-40B4-BE49-F238E27FC236}">
                <a16:creationId xmlns:a16="http://schemas.microsoft.com/office/drawing/2014/main" id="{E7137C60-8487-5123-0810-0AE7609A3D97}"/>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3369915354"/>
              </p:ext>
            </p:extLst>
          </p:nvPr>
        </p:nvGraphicFramePr>
        <p:xfrm>
          <a:off x="6461760" y="1767841"/>
          <a:ext cx="5241925"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kstiruutu 3">
            <a:extLst>
              <a:ext uri="{FF2B5EF4-FFF2-40B4-BE49-F238E27FC236}">
                <a16:creationId xmlns:a16="http://schemas.microsoft.com/office/drawing/2014/main" id="{ABE62903-BDA1-CBB5-0976-FDC83DA440FA}"/>
              </a:ext>
            </a:extLst>
          </p:cNvPr>
          <p:cNvSpPr txBox="1"/>
          <p:nvPr/>
        </p:nvSpPr>
        <p:spPr>
          <a:xfrm>
            <a:off x="1412240" y="1170355"/>
            <a:ext cx="10027920" cy="338554"/>
          </a:xfrm>
          <a:prstGeom prst="rect">
            <a:avLst/>
          </a:prstGeom>
          <a:noFill/>
        </p:spPr>
        <p:txBody>
          <a:bodyPr wrap="square">
            <a:spAutoFit/>
          </a:bodyPr>
          <a:lstStyle/>
          <a:p>
            <a:r>
              <a:rPr kumimoji="0" lang="sv-SE" altLang="fi-FI" sz="1600" b="0" i="0" u="none" strike="noStrike" cap="none" normalizeH="0" baseline="0" dirty="0">
                <a:ln>
                  <a:noFill/>
                </a:ln>
                <a:solidFill>
                  <a:srgbClr val="1F1F1F"/>
                </a:solidFill>
                <a:effectLst/>
              </a:rPr>
              <a:t>Artificiell intelligens har tematiserat och analyserat, teman relaterade till samma huvudtema har kombinerats</a:t>
            </a:r>
            <a:r>
              <a:rPr kumimoji="0" lang="sv-SE" altLang="fi-FI" sz="1600" b="0" i="0" u="none" strike="noStrike" cap="none" normalizeH="0" baseline="0" dirty="0">
                <a:ln>
                  <a:noFill/>
                </a:ln>
                <a:solidFill>
                  <a:schemeClr val="tx1"/>
                </a:solidFill>
                <a:effectLst/>
              </a:rPr>
              <a:t> </a:t>
            </a:r>
            <a:endParaRPr lang="fi-FI" sz="1600" dirty="0"/>
          </a:p>
        </p:txBody>
      </p:sp>
      <p:sp>
        <p:nvSpPr>
          <p:cNvPr id="7" name="Dian numeron paikkamerkki 6">
            <a:extLst>
              <a:ext uri="{FF2B5EF4-FFF2-40B4-BE49-F238E27FC236}">
                <a16:creationId xmlns:a16="http://schemas.microsoft.com/office/drawing/2014/main" id="{4E6F0EE9-45AC-9EB6-2634-55722FDF69C1}"/>
              </a:ext>
            </a:extLst>
          </p:cNvPr>
          <p:cNvSpPr>
            <a:spLocks noGrp="1"/>
          </p:cNvSpPr>
          <p:nvPr>
            <p:ph type="sldNum" sz="quarter" idx="12"/>
          </p:nvPr>
        </p:nvSpPr>
        <p:spPr/>
        <p:txBody>
          <a:bodyPr/>
          <a:lstStyle/>
          <a:p>
            <a:fld id="{59F0C5CC-526B-6E46-A120-C22331FE38F1}" type="slidenum">
              <a:rPr lang="en-FI" smtClean="0"/>
              <a:pPr/>
              <a:t>13</a:t>
            </a:fld>
            <a:endParaRPr lang="en-FI"/>
          </a:p>
        </p:txBody>
      </p:sp>
    </p:spTree>
    <p:extLst>
      <p:ext uri="{BB962C8B-B14F-4D97-AF65-F5344CB8AC3E}">
        <p14:creationId xmlns:p14="http://schemas.microsoft.com/office/powerpoint/2010/main" val="43832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9934-9B7F-1D4C-3A4E-AE7E8E3D8531}"/>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8401F240-C4B0-3936-838D-55689D9C1FB2}"/>
              </a:ext>
            </a:extLst>
          </p:cNvPr>
          <p:cNvSpPr>
            <a:spLocks noGrp="1"/>
          </p:cNvSpPr>
          <p:nvPr>
            <p:ph type="title"/>
          </p:nvPr>
        </p:nvSpPr>
        <p:spPr>
          <a:xfrm>
            <a:off x="1349643" y="477031"/>
            <a:ext cx="10515600" cy="1067289"/>
          </a:xfrm>
        </p:spPr>
        <p:txBody>
          <a:bodyPr>
            <a:normAutofit/>
          </a:bodyPr>
          <a:lstStyle/>
          <a:p>
            <a:r>
              <a:rPr lang="sv-SE" dirty="0"/>
              <a:t>Vilka saker harmar dig på ditt daghem?</a:t>
            </a:r>
            <a:r>
              <a:rPr lang="fi-FI" dirty="0"/>
              <a:t> </a:t>
            </a:r>
            <a:endParaRPr lang="sv-SE" dirty="0"/>
          </a:p>
        </p:txBody>
      </p:sp>
      <p:sp>
        <p:nvSpPr>
          <p:cNvPr id="3" name="Title 1">
            <a:extLst>
              <a:ext uri="{FF2B5EF4-FFF2-40B4-BE49-F238E27FC236}">
                <a16:creationId xmlns:a16="http://schemas.microsoft.com/office/drawing/2014/main" id="{8865AEFB-D1F9-413D-5BF5-E9433B770DA8}"/>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graphicFrame>
        <p:nvGraphicFramePr>
          <p:cNvPr id="7" name="Sisällön paikkamerkki 10" descr="Den här sidan beskriver de öppna svaren på frågan Vilka saker harmar dig på dagis? Tematiserad och analyserad av artificiell intelligens. 17 procent har inga bekymmer eller problem, 14 procent nämner frågor som rör mobbning, trakasserier och socialt utanförskap, 14 procent fysisk aggression. 23 procent kan inte säga saker.">
            <a:extLst>
              <a:ext uri="{FF2B5EF4-FFF2-40B4-BE49-F238E27FC236}">
                <a16:creationId xmlns:a16="http://schemas.microsoft.com/office/drawing/2014/main" id="{273162F0-19BE-5B76-FE25-492F062D1217}"/>
              </a:ext>
            </a:extLst>
          </p:cNvPr>
          <p:cNvGraphicFramePr>
            <a:graphicFrameLocks noGrp="1"/>
          </p:cNvGraphicFramePr>
          <p:nvPr>
            <p:ph idx="1"/>
            <p:custDataLst>
              <p:tags r:id="rId1"/>
            </p:custDataLst>
            <p:extLst>
              <p:ext uri="{D42A27DB-BD31-4B8C-83A1-F6EECF244321}">
                <p14:modId xmlns:p14="http://schemas.microsoft.com/office/powerpoint/2010/main" val="3379831133"/>
              </p:ext>
            </p:extLst>
          </p:nvPr>
        </p:nvGraphicFramePr>
        <p:xfrm>
          <a:off x="1478915" y="1645920"/>
          <a:ext cx="7910546" cy="47021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iruutu 1">
            <a:extLst>
              <a:ext uri="{FF2B5EF4-FFF2-40B4-BE49-F238E27FC236}">
                <a16:creationId xmlns:a16="http://schemas.microsoft.com/office/drawing/2014/main" id="{AF6412BF-61C9-1FBE-EFE2-CB30DF1395A9}"/>
              </a:ext>
            </a:extLst>
          </p:cNvPr>
          <p:cNvSpPr txBox="1"/>
          <p:nvPr/>
        </p:nvSpPr>
        <p:spPr>
          <a:xfrm>
            <a:off x="1412240" y="1170355"/>
            <a:ext cx="10027920" cy="338554"/>
          </a:xfrm>
          <a:prstGeom prst="rect">
            <a:avLst/>
          </a:prstGeom>
          <a:noFill/>
        </p:spPr>
        <p:txBody>
          <a:bodyPr wrap="square">
            <a:spAutoFit/>
          </a:bodyPr>
          <a:lstStyle/>
          <a:p>
            <a:r>
              <a:rPr kumimoji="0" lang="sv-SE" altLang="fi-FI" sz="1600" b="0" i="0" u="none" strike="noStrike" cap="none" normalizeH="0" baseline="0" dirty="0">
                <a:ln>
                  <a:noFill/>
                </a:ln>
                <a:solidFill>
                  <a:srgbClr val="1F1F1F"/>
                </a:solidFill>
                <a:effectLst/>
              </a:rPr>
              <a:t>Artificiell intelligens har tematiserat och analyserat, teman relaterade till samma huvudtema har kombinerats</a:t>
            </a:r>
            <a:r>
              <a:rPr kumimoji="0" lang="sv-SE" altLang="fi-FI" sz="1600" b="0" i="0" u="none" strike="noStrike" cap="none" normalizeH="0" baseline="0" dirty="0">
                <a:ln>
                  <a:noFill/>
                </a:ln>
                <a:solidFill>
                  <a:schemeClr val="tx1"/>
                </a:solidFill>
                <a:effectLst/>
              </a:rPr>
              <a:t> </a:t>
            </a:r>
            <a:endParaRPr lang="fi-FI" sz="1600" dirty="0"/>
          </a:p>
        </p:txBody>
      </p:sp>
      <p:sp>
        <p:nvSpPr>
          <p:cNvPr id="4" name="Dian numeron paikkamerkki 3">
            <a:extLst>
              <a:ext uri="{FF2B5EF4-FFF2-40B4-BE49-F238E27FC236}">
                <a16:creationId xmlns:a16="http://schemas.microsoft.com/office/drawing/2014/main" id="{6B336252-6B86-96F0-F28B-5A1147E0FAFE}"/>
              </a:ext>
            </a:extLst>
          </p:cNvPr>
          <p:cNvSpPr>
            <a:spLocks noGrp="1"/>
          </p:cNvSpPr>
          <p:nvPr>
            <p:ph type="sldNum" sz="quarter" idx="12"/>
          </p:nvPr>
        </p:nvSpPr>
        <p:spPr/>
        <p:txBody>
          <a:bodyPr/>
          <a:lstStyle/>
          <a:p>
            <a:fld id="{59F0C5CC-526B-6E46-A120-C22331FE38F1}" type="slidenum">
              <a:rPr lang="en-FI" smtClean="0"/>
              <a:pPr/>
              <a:t>14</a:t>
            </a:fld>
            <a:endParaRPr lang="en-FI"/>
          </a:p>
        </p:txBody>
      </p:sp>
    </p:spTree>
    <p:extLst>
      <p:ext uri="{BB962C8B-B14F-4D97-AF65-F5344CB8AC3E}">
        <p14:creationId xmlns:p14="http://schemas.microsoft.com/office/powerpoint/2010/main" val="307646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B804-9124-C328-8B0F-F4C8DCEF292A}"/>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D9AB4EC6-DAC8-8FBF-AD72-65B55E4D6C24}"/>
              </a:ext>
            </a:extLst>
          </p:cNvPr>
          <p:cNvSpPr>
            <a:spLocks noGrp="1"/>
          </p:cNvSpPr>
          <p:nvPr>
            <p:ph type="title"/>
          </p:nvPr>
        </p:nvSpPr>
        <p:spPr>
          <a:xfrm>
            <a:off x="1206207" y="2766218"/>
            <a:ext cx="10515600" cy="1325563"/>
          </a:xfrm>
        </p:spPr>
        <p:txBody>
          <a:bodyPr>
            <a:normAutofit fontScale="90000"/>
          </a:bodyPr>
          <a:lstStyle/>
          <a:p>
            <a:pPr algn="ctr"/>
            <a:r>
              <a:rPr lang="fi-FI" dirty="0" err="1"/>
              <a:t>Att</a:t>
            </a:r>
            <a:r>
              <a:rPr lang="fi-FI" dirty="0"/>
              <a:t> </a:t>
            </a:r>
            <a:r>
              <a:rPr lang="fi-FI" dirty="0" err="1"/>
              <a:t>söka</a:t>
            </a:r>
            <a:r>
              <a:rPr lang="fi-FI" dirty="0"/>
              <a:t> </a:t>
            </a:r>
            <a:r>
              <a:rPr lang="fi-FI" dirty="0" err="1"/>
              <a:t>till</a:t>
            </a:r>
            <a:r>
              <a:rPr lang="fi-FI" dirty="0"/>
              <a:t> </a:t>
            </a:r>
            <a:r>
              <a:rPr lang="fi-FI" dirty="0" err="1"/>
              <a:t>och</a:t>
            </a:r>
            <a:r>
              <a:rPr lang="fi-FI" dirty="0"/>
              <a:t> </a:t>
            </a:r>
            <a:r>
              <a:rPr lang="fi-FI" dirty="0" err="1"/>
              <a:t>börja</a:t>
            </a:r>
            <a:r>
              <a:rPr lang="fi-FI" dirty="0"/>
              <a:t> </a:t>
            </a:r>
            <a:r>
              <a:rPr lang="fi-FI" dirty="0" err="1"/>
              <a:t>inom</a:t>
            </a:r>
            <a:r>
              <a:rPr lang="fi-FI" dirty="0"/>
              <a:t> </a:t>
            </a:r>
            <a:r>
              <a:rPr lang="fi-FI" dirty="0" err="1"/>
              <a:t>småbarnspedagogiken</a:t>
            </a:r>
            <a:br>
              <a:rPr lang="fi-FI" dirty="0"/>
            </a:br>
            <a:r>
              <a:rPr kumimoji="0" lang="fi-FI" sz="3100" i="0" u="none" strike="noStrike" kern="1200" cap="none" spc="0" normalizeH="0" baseline="0" noProof="0" dirty="0">
                <a:ln>
                  <a:noFill/>
                </a:ln>
                <a:effectLst/>
                <a:uLnTx/>
                <a:uFillTx/>
                <a:ea typeface="+mj-ea"/>
                <a:cs typeface="+mj-cs"/>
              </a:rPr>
              <a:t>5=</a:t>
            </a:r>
            <a:r>
              <a:rPr kumimoji="0" lang="fi-FI" sz="3100" i="0" u="none" strike="noStrike" kern="1200" cap="none" spc="0" normalizeH="0" baseline="0" noProof="0" dirty="0" err="1">
                <a:ln>
                  <a:noFill/>
                </a:ln>
                <a:effectLst/>
                <a:uLnTx/>
                <a:uFillTx/>
                <a:ea typeface="+mj-ea"/>
                <a:cs typeface="+mj-cs"/>
              </a:rPr>
              <a:t>helt</a:t>
            </a:r>
            <a:r>
              <a:rPr kumimoji="0" lang="fi-FI" sz="3100" i="0" u="none" strike="noStrike" kern="1200" cap="none" spc="0" normalizeH="0" baseline="0" noProof="0" dirty="0">
                <a:ln>
                  <a:noFill/>
                </a:ln>
                <a:effectLst/>
                <a:uLnTx/>
                <a:uFillTx/>
                <a:ea typeface="+mj-ea"/>
                <a:cs typeface="+mj-cs"/>
              </a:rPr>
              <a:t> av </a:t>
            </a:r>
            <a:r>
              <a:rPr kumimoji="0" lang="fi-FI" sz="3100" i="0" u="none" strike="noStrike" kern="1200" cap="none" spc="0" normalizeH="0" baseline="0" noProof="0" dirty="0" err="1">
                <a:ln>
                  <a:noFill/>
                </a:ln>
                <a:effectLst/>
                <a:uLnTx/>
                <a:uFillTx/>
                <a:ea typeface="+mj-ea"/>
                <a:cs typeface="+mj-cs"/>
              </a:rPr>
              <a:t>samma</a:t>
            </a:r>
            <a:r>
              <a:rPr kumimoji="0" lang="fi-FI" sz="3100" i="0" u="none" strike="noStrike" kern="1200" cap="none" spc="0" normalizeH="0" baseline="0" noProof="0" dirty="0">
                <a:ln>
                  <a:noFill/>
                </a:ln>
                <a:effectLst/>
                <a:uLnTx/>
                <a:uFillTx/>
                <a:ea typeface="+mj-ea"/>
                <a:cs typeface="+mj-cs"/>
              </a:rPr>
              <a:t> </a:t>
            </a:r>
            <a:r>
              <a:rPr kumimoji="0" lang="fi-FI" sz="3100" i="0" u="none" strike="noStrike" kern="1200" cap="none" spc="0" normalizeH="0" baseline="0" noProof="0" dirty="0" err="1">
                <a:ln>
                  <a:noFill/>
                </a:ln>
                <a:effectLst/>
                <a:uLnTx/>
                <a:uFillTx/>
                <a:ea typeface="+mj-ea"/>
                <a:cs typeface="+mj-cs"/>
              </a:rPr>
              <a:t>åsikt</a:t>
            </a:r>
            <a:r>
              <a:rPr kumimoji="0" lang="fi-FI" sz="3100" i="0" u="none" strike="noStrike" kern="1200" cap="none" spc="0" normalizeH="0" baseline="0" noProof="0" dirty="0">
                <a:ln>
                  <a:noFill/>
                </a:ln>
                <a:effectLst/>
                <a:uLnTx/>
                <a:uFillTx/>
                <a:ea typeface="+mj-ea"/>
                <a:cs typeface="+mj-cs"/>
              </a:rPr>
              <a:t> – 1=</a:t>
            </a:r>
            <a:r>
              <a:rPr kumimoji="0" lang="fi-FI" sz="3100" i="0" u="none" strike="noStrike" kern="1200" cap="none" spc="0" normalizeH="0" baseline="0" noProof="0" dirty="0" err="1">
                <a:ln>
                  <a:noFill/>
                </a:ln>
                <a:effectLst/>
                <a:uLnTx/>
                <a:uFillTx/>
                <a:ea typeface="+mj-ea"/>
                <a:cs typeface="+mj-cs"/>
              </a:rPr>
              <a:t>helt</a:t>
            </a:r>
            <a:r>
              <a:rPr kumimoji="0" lang="fi-FI" sz="3100" i="0" u="none" strike="noStrike" kern="1200" cap="none" spc="0" normalizeH="0" baseline="0" noProof="0" dirty="0">
                <a:ln>
                  <a:noFill/>
                </a:ln>
                <a:effectLst/>
                <a:uLnTx/>
                <a:uFillTx/>
                <a:ea typeface="+mj-ea"/>
                <a:cs typeface="+mj-cs"/>
              </a:rPr>
              <a:t> av annan </a:t>
            </a:r>
            <a:r>
              <a:rPr kumimoji="0" lang="fi-FI" sz="3100" i="0" u="none" strike="noStrike" kern="1200" cap="none" spc="0" normalizeH="0" baseline="0" noProof="0" dirty="0" err="1">
                <a:ln>
                  <a:noFill/>
                </a:ln>
                <a:effectLst/>
                <a:uLnTx/>
                <a:uFillTx/>
                <a:ea typeface="+mj-ea"/>
                <a:cs typeface="+mj-cs"/>
              </a:rPr>
              <a:t>åsikt</a:t>
            </a:r>
            <a:endParaRPr lang="fi-FI" dirty="0"/>
          </a:p>
        </p:txBody>
      </p:sp>
      <p:sp>
        <p:nvSpPr>
          <p:cNvPr id="3" name="Tekstiruutu 2">
            <a:extLst>
              <a:ext uri="{FF2B5EF4-FFF2-40B4-BE49-F238E27FC236}">
                <a16:creationId xmlns:a16="http://schemas.microsoft.com/office/drawing/2014/main" id="{F4302455-5253-478A-5179-99FC8B6C76B7}"/>
              </a:ext>
            </a:extLst>
          </p:cNvPr>
          <p:cNvSpPr txBox="1"/>
          <p:nvPr/>
        </p:nvSpPr>
        <p:spPr>
          <a:xfrm>
            <a:off x="3566160" y="4258995"/>
            <a:ext cx="6096000" cy="646331"/>
          </a:xfrm>
          <a:prstGeom prst="rect">
            <a:avLst/>
          </a:prstGeom>
          <a:noFill/>
        </p:spPr>
        <p:txBody>
          <a:bodyPr wrap="square">
            <a:spAutoFit/>
          </a:bodyPr>
          <a:lstStyle/>
          <a:p>
            <a:pPr algn="ctr"/>
            <a:r>
              <a:rPr kumimoji="0" lang="sv-SE" altLang="fi-FI" sz="1800" b="0" i="0" u="none" cap="none" normalizeH="0" baseline="0" dirty="0">
                <a:ln>
                  <a:noFill/>
                </a:ln>
                <a:solidFill>
                  <a:srgbClr val="2E3193"/>
                </a:solidFill>
                <a:effectLst/>
              </a:rPr>
              <a:t>Frågor ställdes endast till dem som började på sin nuvarande</a:t>
            </a:r>
            <a:r>
              <a:rPr lang="sv-SE" altLang="fi-FI" sz="1800" dirty="0">
                <a:solidFill>
                  <a:srgbClr val="2E3193"/>
                </a:solidFill>
              </a:rPr>
              <a:t> e</a:t>
            </a:r>
            <a:r>
              <a:rPr kumimoji="0" lang="sv-SE" altLang="fi-FI" sz="1800" b="0" i="0" u="none" cap="none" normalizeH="0" baseline="0" dirty="0">
                <a:ln>
                  <a:noFill/>
                </a:ln>
                <a:solidFill>
                  <a:srgbClr val="2E3193"/>
                </a:solidFill>
                <a:effectLst/>
              </a:rPr>
              <a:t>nhet i augusti 2024 eller senare.</a:t>
            </a:r>
            <a:endParaRPr lang="fi-FI" dirty="0">
              <a:solidFill>
                <a:srgbClr val="2E3193"/>
              </a:solidFill>
            </a:endParaRPr>
          </a:p>
        </p:txBody>
      </p:sp>
      <p:sp>
        <p:nvSpPr>
          <p:cNvPr id="4" name="Dian numeron paikkamerkki 3">
            <a:extLst>
              <a:ext uri="{FF2B5EF4-FFF2-40B4-BE49-F238E27FC236}">
                <a16:creationId xmlns:a16="http://schemas.microsoft.com/office/drawing/2014/main" id="{96EAF0A4-C4C0-816F-990C-D60E497093F5}"/>
              </a:ext>
            </a:extLst>
          </p:cNvPr>
          <p:cNvSpPr>
            <a:spLocks noGrp="1"/>
          </p:cNvSpPr>
          <p:nvPr>
            <p:ph type="sldNum" sz="quarter" idx="12"/>
          </p:nvPr>
        </p:nvSpPr>
        <p:spPr/>
        <p:txBody>
          <a:bodyPr/>
          <a:lstStyle/>
          <a:p>
            <a:fld id="{59F0C5CC-526B-6E46-A120-C22331FE38F1}" type="slidenum">
              <a:rPr lang="en-FI" smtClean="0"/>
              <a:pPr/>
              <a:t>15</a:t>
            </a:fld>
            <a:endParaRPr lang="en-FI"/>
          </a:p>
        </p:txBody>
      </p:sp>
    </p:spTree>
    <p:extLst>
      <p:ext uri="{BB962C8B-B14F-4D97-AF65-F5344CB8AC3E}">
        <p14:creationId xmlns:p14="http://schemas.microsoft.com/office/powerpoint/2010/main" val="387435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D3DF0-C59E-6178-3FA3-A45F5F72197B}"/>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7C60E8BA-6F1A-2FA5-2C7B-A248251BBCEF}"/>
              </a:ext>
            </a:extLst>
          </p:cNvPr>
          <p:cNvSpPr>
            <a:spLocks noGrp="1"/>
          </p:cNvSpPr>
          <p:nvPr>
            <p:ph type="title"/>
          </p:nvPr>
        </p:nvSpPr>
        <p:spPr/>
        <p:txBody>
          <a:bodyPr/>
          <a:lstStyle/>
          <a:p>
            <a:r>
              <a:rPr lang="fi-FI" sz="4400" dirty="0" err="1"/>
              <a:t>Att</a:t>
            </a:r>
            <a:r>
              <a:rPr lang="fi-FI" sz="4400" dirty="0"/>
              <a:t> </a:t>
            </a:r>
            <a:r>
              <a:rPr lang="fi-FI" sz="4400" dirty="0" err="1"/>
              <a:t>söka</a:t>
            </a:r>
            <a:r>
              <a:rPr lang="fi-FI" sz="4400" dirty="0"/>
              <a:t> </a:t>
            </a:r>
            <a:r>
              <a:rPr lang="fi-FI" sz="4400" dirty="0" err="1"/>
              <a:t>till</a:t>
            </a:r>
            <a:r>
              <a:rPr lang="fi-FI" sz="4400" dirty="0"/>
              <a:t> </a:t>
            </a:r>
            <a:r>
              <a:rPr lang="fi-FI" sz="4400" dirty="0" err="1"/>
              <a:t>och</a:t>
            </a:r>
            <a:r>
              <a:rPr lang="fi-FI" sz="4400" dirty="0"/>
              <a:t> </a:t>
            </a:r>
            <a:r>
              <a:rPr lang="fi-FI" sz="4400" dirty="0" err="1"/>
              <a:t>börja</a:t>
            </a:r>
            <a:r>
              <a:rPr lang="fi-FI" sz="4400" dirty="0"/>
              <a:t> </a:t>
            </a:r>
            <a:r>
              <a:rPr lang="fi-FI" sz="4400" dirty="0" err="1"/>
              <a:t>inom</a:t>
            </a:r>
            <a:r>
              <a:rPr lang="fi-FI" sz="4400" dirty="0"/>
              <a:t> </a:t>
            </a:r>
            <a:r>
              <a:rPr lang="fi-FI" sz="4400" dirty="0" err="1"/>
              <a:t>småbarnspedagogiken</a:t>
            </a:r>
            <a:endParaRPr lang="fi-FI" dirty="0"/>
          </a:p>
        </p:txBody>
      </p:sp>
      <p:graphicFrame>
        <p:nvGraphicFramePr>
          <p:cNvPr id="7" name="Sisällön paikkamerkki 9" descr="Att söka och påbörja förskoleutbildning beskrivs här, skala 5-1. &#10;Barnets behov har beaktats väl (4,70), att lära känna varandra gick bra (4,67) och tydlig information, vägledning och råd har inkommit i ansökningssituationen (4,26).">
            <a:extLst>
              <a:ext uri="{FF2B5EF4-FFF2-40B4-BE49-F238E27FC236}">
                <a16:creationId xmlns:a16="http://schemas.microsoft.com/office/drawing/2014/main" id="{10D76837-68A3-4447-9C46-EADA7B12B414}"/>
              </a:ext>
            </a:extLst>
          </p:cNvPr>
          <p:cNvGraphicFramePr>
            <a:graphicFrameLocks noGrp="1"/>
          </p:cNvGraphicFramePr>
          <p:nvPr>
            <p:ph sz="half" idx="1"/>
            <p:custDataLst>
              <p:tags r:id="rId1"/>
            </p:custDataLst>
            <p:extLst>
              <p:ext uri="{D42A27DB-BD31-4B8C-83A1-F6EECF244321}">
                <p14:modId xmlns:p14="http://schemas.microsoft.com/office/powerpoint/2010/main" val="3552305969"/>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AA2A8F20-00D6-DB2E-17C9-4A77CB7E7958}"/>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sv-SE" sz="1200" b="0" dirty="0">
                <a:solidFill>
                  <a:srgbClr val="262626"/>
                </a:solidFill>
                <a:latin typeface="+mj-lt"/>
              </a:rPr>
              <a:t>Barnet börjades på nuvarande plats i augusti 2024 eller senare</a:t>
            </a:r>
            <a:r>
              <a:rPr lang="fi-FI" sz="1200" b="0" dirty="0">
                <a:solidFill>
                  <a:srgbClr val="262626"/>
                </a:solidFill>
                <a:latin typeface="Calibri" panose="020F0502020204030204" pitchFamily="34" charset="0"/>
              </a:rPr>
              <a:t>, n=125</a:t>
            </a:r>
          </a:p>
        </p:txBody>
      </p:sp>
      <p:sp>
        <p:nvSpPr>
          <p:cNvPr id="2" name="Dian numeron paikkamerkki 1">
            <a:extLst>
              <a:ext uri="{FF2B5EF4-FFF2-40B4-BE49-F238E27FC236}">
                <a16:creationId xmlns:a16="http://schemas.microsoft.com/office/drawing/2014/main" id="{96C05932-5A83-9937-B7FB-B444E5662187}"/>
              </a:ext>
            </a:extLst>
          </p:cNvPr>
          <p:cNvSpPr>
            <a:spLocks noGrp="1"/>
          </p:cNvSpPr>
          <p:nvPr>
            <p:ph type="sldNum" sz="quarter" idx="12"/>
          </p:nvPr>
        </p:nvSpPr>
        <p:spPr/>
        <p:txBody>
          <a:bodyPr/>
          <a:lstStyle/>
          <a:p>
            <a:fld id="{59F0C5CC-526B-6E46-A120-C22331FE38F1}" type="slidenum">
              <a:rPr lang="en-FI" smtClean="0"/>
              <a:pPr/>
              <a:t>16</a:t>
            </a:fld>
            <a:endParaRPr lang="en-FI"/>
          </a:p>
        </p:txBody>
      </p:sp>
    </p:spTree>
    <p:extLst>
      <p:ext uri="{BB962C8B-B14F-4D97-AF65-F5344CB8AC3E}">
        <p14:creationId xmlns:p14="http://schemas.microsoft.com/office/powerpoint/2010/main" val="158699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6FB0-A9D1-7B50-FD10-221DF9637582}"/>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460844F2-85B0-907C-72DB-05E1F672B69C}"/>
              </a:ext>
            </a:extLst>
          </p:cNvPr>
          <p:cNvSpPr>
            <a:spLocks noGrp="1"/>
          </p:cNvSpPr>
          <p:nvPr>
            <p:ph type="title"/>
          </p:nvPr>
        </p:nvSpPr>
        <p:spPr>
          <a:xfrm>
            <a:off x="1206207" y="2766218"/>
            <a:ext cx="10515600" cy="1325563"/>
          </a:xfrm>
        </p:spPr>
        <p:txBody>
          <a:bodyPr>
            <a:normAutofit fontScale="90000"/>
          </a:bodyPr>
          <a:lstStyle/>
          <a:p>
            <a:pPr algn="ctr"/>
            <a:r>
              <a:rPr lang="fi-FI" sz="4400" dirty="0" err="1"/>
              <a:t>Barnets</a:t>
            </a:r>
            <a:r>
              <a:rPr lang="fi-FI" sz="4400" dirty="0"/>
              <a:t> </a:t>
            </a:r>
            <a:r>
              <a:rPr lang="fi-FI" sz="4400" dirty="0" err="1"/>
              <a:t>delaktighet</a:t>
            </a:r>
            <a:r>
              <a:rPr lang="fi-FI" sz="4400" dirty="0"/>
              <a:t> </a:t>
            </a:r>
            <a:r>
              <a:rPr lang="fi-FI" sz="4400" dirty="0" err="1"/>
              <a:t>och</a:t>
            </a:r>
            <a:r>
              <a:rPr lang="fi-FI" sz="4400" dirty="0"/>
              <a:t> </a:t>
            </a:r>
            <a:r>
              <a:rPr lang="fi-FI" sz="4400" dirty="0" err="1"/>
              <a:t>verksamhetens</a:t>
            </a:r>
            <a:r>
              <a:rPr lang="fi-FI" sz="4400" dirty="0"/>
              <a:t> </a:t>
            </a:r>
            <a:r>
              <a:rPr lang="fi-FI" sz="4400" dirty="0" err="1"/>
              <a:t>kvalitet</a:t>
            </a:r>
            <a:br>
              <a:rPr lang="fi-FI" sz="4400" dirty="0"/>
            </a:br>
            <a:r>
              <a:rPr lang="fi-FI" sz="3100" dirty="0"/>
              <a:t>5=</a:t>
            </a:r>
            <a:r>
              <a:rPr lang="fi-FI" sz="3100" dirty="0" err="1"/>
              <a:t>helt</a:t>
            </a:r>
            <a:r>
              <a:rPr lang="fi-FI" sz="3100" dirty="0"/>
              <a:t> av </a:t>
            </a:r>
            <a:r>
              <a:rPr lang="fi-FI" sz="3100" dirty="0" err="1"/>
              <a:t>samma</a:t>
            </a:r>
            <a:r>
              <a:rPr lang="fi-FI" sz="3100" dirty="0"/>
              <a:t> </a:t>
            </a:r>
            <a:r>
              <a:rPr lang="fi-FI" sz="3100" dirty="0" err="1"/>
              <a:t>åsikt</a:t>
            </a:r>
            <a:r>
              <a:rPr lang="fi-FI" sz="3100" dirty="0"/>
              <a:t> – 1 </a:t>
            </a:r>
            <a:r>
              <a:rPr lang="fi-FI" sz="3100" dirty="0" err="1"/>
              <a:t>helt</a:t>
            </a:r>
            <a:r>
              <a:rPr lang="fi-FI" sz="3100" dirty="0"/>
              <a:t> av annan </a:t>
            </a:r>
            <a:r>
              <a:rPr lang="fi-FI" sz="3100" dirty="0" err="1"/>
              <a:t>åsikt</a:t>
            </a:r>
            <a:endParaRPr lang="fi-FI" sz="5300" dirty="0"/>
          </a:p>
        </p:txBody>
      </p:sp>
      <p:sp>
        <p:nvSpPr>
          <p:cNvPr id="2" name="Dian numeron paikkamerkki 1">
            <a:extLst>
              <a:ext uri="{FF2B5EF4-FFF2-40B4-BE49-F238E27FC236}">
                <a16:creationId xmlns:a16="http://schemas.microsoft.com/office/drawing/2014/main" id="{2118C1E0-6AE5-10E6-2474-03BB9A5F59E5}"/>
              </a:ext>
            </a:extLst>
          </p:cNvPr>
          <p:cNvSpPr>
            <a:spLocks noGrp="1"/>
          </p:cNvSpPr>
          <p:nvPr>
            <p:ph type="sldNum" sz="quarter" idx="12"/>
          </p:nvPr>
        </p:nvSpPr>
        <p:spPr/>
        <p:txBody>
          <a:bodyPr/>
          <a:lstStyle/>
          <a:p>
            <a:fld id="{59F0C5CC-526B-6E46-A120-C22331FE38F1}" type="slidenum">
              <a:rPr lang="en-FI" smtClean="0"/>
              <a:pPr/>
              <a:t>17</a:t>
            </a:fld>
            <a:endParaRPr lang="en-FI"/>
          </a:p>
        </p:txBody>
      </p:sp>
    </p:spTree>
    <p:extLst>
      <p:ext uri="{BB962C8B-B14F-4D97-AF65-F5344CB8AC3E}">
        <p14:creationId xmlns:p14="http://schemas.microsoft.com/office/powerpoint/2010/main" val="82033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8C31E-A4AC-B5BA-052D-5E9BB3C83B49}"/>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4DC26FD0-8A21-7FE7-F4F6-2B3474FC7498}"/>
              </a:ext>
            </a:extLst>
          </p:cNvPr>
          <p:cNvSpPr>
            <a:spLocks noGrp="1"/>
          </p:cNvSpPr>
          <p:nvPr>
            <p:ph type="title"/>
          </p:nvPr>
        </p:nvSpPr>
        <p:spPr/>
        <p:txBody>
          <a:bodyPr/>
          <a:lstStyle/>
          <a:p>
            <a:r>
              <a:rPr lang="fi-FI" sz="4400" dirty="0" err="1"/>
              <a:t>Barnets</a:t>
            </a:r>
            <a:r>
              <a:rPr lang="fi-FI" sz="4400" dirty="0"/>
              <a:t> </a:t>
            </a:r>
            <a:r>
              <a:rPr lang="fi-FI" sz="4400" dirty="0" err="1"/>
              <a:t>delaktighet</a:t>
            </a:r>
            <a:r>
              <a:rPr lang="fi-FI" sz="4400" dirty="0"/>
              <a:t> </a:t>
            </a:r>
            <a:r>
              <a:rPr lang="fi-FI" sz="4400" dirty="0" err="1"/>
              <a:t>och</a:t>
            </a:r>
            <a:r>
              <a:rPr lang="fi-FI" sz="4400" dirty="0"/>
              <a:t> </a:t>
            </a:r>
            <a:r>
              <a:rPr lang="fi-FI" sz="4400" dirty="0" err="1"/>
              <a:t>verksamhetens</a:t>
            </a:r>
            <a:r>
              <a:rPr lang="fi-FI" sz="4400" dirty="0"/>
              <a:t> </a:t>
            </a:r>
            <a:r>
              <a:rPr lang="fi-FI" sz="4400" dirty="0" err="1"/>
              <a:t>kvalitet</a:t>
            </a:r>
            <a:endParaRPr lang="fi-FI" dirty="0"/>
          </a:p>
        </p:txBody>
      </p:sp>
      <p:graphicFrame>
        <p:nvGraphicFramePr>
          <p:cNvPr id="7" name="Sisällön paikkamerkki 9" descr="Barnets delaktighet och kvaliteten på verksamheten beskrivs här, skala 5-1. &#10;Feedbacken är positiv. Genomsnittliga betyg i de åtta påståendena är mellan 4,74 och 4,13.">
            <a:extLst>
              <a:ext uri="{FF2B5EF4-FFF2-40B4-BE49-F238E27FC236}">
                <a16:creationId xmlns:a16="http://schemas.microsoft.com/office/drawing/2014/main" id="{1A7A43A3-227F-94A5-F08F-47CE3D9E5595}"/>
              </a:ext>
            </a:extLst>
          </p:cNvPr>
          <p:cNvGraphicFramePr>
            <a:graphicFrameLocks noGrp="1"/>
          </p:cNvGraphicFramePr>
          <p:nvPr>
            <p:ph sz="half" idx="1"/>
            <p:custDataLst>
              <p:tags r:id="rId1"/>
            </p:custDataLst>
            <p:extLst>
              <p:ext uri="{D42A27DB-BD31-4B8C-83A1-F6EECF244321}">
                <p14:modId xmlns:p14="http://schemas.microsoft.com/office/powerpoint/2010/main" val="2599063311"/>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45E13AC3-8594-9F74-2FC0-46A1CE6B39DB}"/>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	</a:t>
            </a:r>
            <a:r>
              <a:rPr lang="sv-SE" sz="1200" b="0">
                <a:solidFill>
                  <a:srgbClr val="262626"/>
                </a:solidFill>
                <a:latin typeface="Calibri" panose="020F0502020204030204" pitchFamily="34" charset="0"/>
              </a:rPr>
              <a:t>*) Till lärmiljöerna hör grupprum, kultur- och idrottslokaler, naturområden, digitala lärmiljöer osv</a:t>
            </a:r>
            <a:endParaRPr lang="fi-FI" sz="1200" b="0">
              <a:solidFill>
                <a:srgbClr val="262626"/>
              </a:solidFill>
              <a:latin typeface="Calibri" panose="020F0502020204030204" pitchFamily="34" charset="0"/>
            </a:endParaRPr>
          </a:p>
        </p:txBody>
      </p:sp>
      <p:sp>
        <p:nvSpPr>
          <p:cNvPr id="2" name="Dian numeron paikkamerkki 1">
            <a:extLst>
              <a:ext uri="{FF2B5EF4-FFF2-40B4-BE49-F238E27FC236}">
                <a16:creationId xmlns:a16="http://schemas.microsoft.com/office/drawing/2014/main" id="{E8D92836-22D7-330C-63CE-108F87907A33}"/>
              </a:ext>
            </a:extLst>
          </p:cNvPr>
          <p:cNvSpPr>
            <a:spLocks noGrp="1"/>
          </p:cNvSpPr>
          <p:nvPr>
            <p:ph type="sldNum" sz="quarter" idx="12"/>
          </p:nvPr>
        </p:nvSpPr>
        <p:spPr/>
        <p:txBody>
          <a:bodyPr/>
          <a:lstStyle/>
          <a:p>
            <a:fld id="{59F0C5CC-526B-6E46-A120-C22331FE38F1}" type="slidenum">
              <a:rPr lang="en-FI" smtClean="0"/>
              <a:pPr/>
              <a:t>18</a:t>
            </a:fld>
            <a:endParaRPr lang="en-FI"/>
          </a:p>
        </p:txBody>
      </p:sp>
    </p:spTree>
    <p:extLst>
      <p:ext uri="{BB962C8B-B14F-4D97-AF65-F5344CB8AC3E}">
        <p14:creationId xmlns:p14="http://schemas.microsoft.com/office/powerpoint/2010/main" val="392009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921F1-AA56-2AC8-A30E-3076EDA72B4F}"/>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26DCEFFD-7522-25B3-1328-B086F7F8870B}"/>
              </a:ext>
            </a:extLst>
          </p:cNvPr>
          <p:cNvSpPr>
            <a:spLocks noGrp="1"/>
          </p:cNvSpPr>
          <p:nvPr>
            <p:ph type="title"/>
          </p:nvPr>
        </p:nvSpPr>
        <p:spPr>
          <a:xfrm>
            <a:off x="1206207" y="2766218"/>
            <a:ext cx="10515600" cy="1325563"/>
          </a:xfrm>
        </p:spPr>
        <p:txBody>
          <a:bodyPr>
            <a:normAutofit/>
          </a:bodyPr>
          <a:lstStyle/>
          <a:p>
            <a:pPr algn="ctr"/>
            <a:r>
              <a:rPr lang="fi-FI" dirty="0" err="1"/>
              <a:t>Samarbete</a:t>
            </a:r>
            <a:r>
              <a:rPr lang="fi-FI" dirty="0"/>
              <a:t> </a:t>
            </a:r>
            <a:r>
              <a:rPr lang="fi-FI" dirty="0" err="1"/>
              <a:t>med</a:t>
            </a:r>
            <a:r>
              <a:rPr lang="fi-FI" dirty="0"/>
              <a:t> personalen</a:t>
            </a:r>
            <a:br>
              <a:rPr lang="fi-FI" sz="9600" dirty="0"/>
            </a:br>
            <a:r>
              <a:rPr lang="fi-FI" sz="2800" dirty="0"/>
              <a:t>5=</a:t>
            </a:r>
            <a:r>
              <a:rPr lang="fi-FI" sz="2800" dirty="0" err="1"/>
              <a:t>helt</a:t>
            </a:r>
            <a:r>
              <a:rPr lang="fi-FI" sz="2800" dirty="0"/>
              <a:t> av </a:t>
            </a:r>
            <a:r>
              <a:rPr lang="fi-FI" sz="2800" dirty="0" err="1"/>
              <a:t>samma</a:t>
            </a:r>
            <a:r>
              <a:rPr lang="fi-FI" sz="2800" dirty="0"/>
              <a:t> </a:t>
            </a:r>
            <a:r>
              <a:rPr lang="fi-FI" sz="2800" dirty="0" err="1"/>
              <a:t>åsikt</a:t>
            </a:r>
            <a:r>
              <a:rPr lang="fi-FI" sz="2800" dirty="0"/>
              <a:t> – 1 </a:t>
            </a:r>
            <a:r>
              <a:rPr lang="fi-FI" sz="2800" dirty="0" err="1"/>
              <a:t>helt</a:t>
            </a:r>
            <a:r>
              <a:rPr lang="fi-FI" sz="2800" dirty="0"/>
              <a:t> av annan </a:t>
            </a:r>
            <a:r>
              <a:rPr lang="fi-FI" sz="2800" dirty="0" err="1"/>
              <a:t>åsikt</a:t>
            </a:r>
            <a:endParaRPr lang="fi-FI" sz="2800" dirty="0"/>
          </a:p>
        </p:txBody>
      </p:sp>
      <p:sp>
        <p:nvSpPr>
          <p:cNvPr id="2" name="Dian numeron paikkamerkki 1">
            <a:extLst>
              <a:ext uri="{FF2B5EF4-FFF2-40B4-BE49-F238E27FC236}">
                <a16:creationId xmlns:a16="http://schemas.microsoft.com/office/drawing/2014/main" id="{17FC02C5-F4F4-2E81-F1E2-BF3F909F888B}"/>
              </a:ext>
            </a:extLst>
          </p:cNvPr>
          <p:cNvSpPr>
            <a:spLocks noGrp="1"/>
          </p:cNvSpPr>
          <p:nvPr>
            <p:ph type="sldNum" sz="quarter" idx="12"/>
          </p:nvPr>
        </p:nvSpPr>
        <p:spPr/>
        <p:txBody>
          <a:bodyPr/>
          <a:lstStyle/>
          <a:p>
            <a:fld id="{59F0C5CC-526B-6E46-A120-C22331FE38F1}" type="slidenum">
              <a:rPr lang="en-FI" smtClean="0"/>
              <a:pPr/>
              <a:t>19</a:t>
            </a:fld>
            <a:endParaRPr lang="en-FI"/>
          </a:p>
        </p:txBody>
      </p:sp>
    </p:spTree>
    <p:extLst>
      <p:ext uri="{BB962C8B-B14F-4D97-AF65-F5344CB8AC3E}">
        <p14:creationId xmlns:p14="http://schemas.microsoft.com/office/powerpoint/2010/main" val="393050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B1270F-2124-3F6B-1C1E-2F13EA094C44}"/>
              </a:ext>
            </a:extLst>
          </p:cNvPr>
          <p:cNvSpPr>
            <a:spLocks noGrp="1"/>
          </p:cNvSpPr>
          <p:nvPr>
            <p:ph type="title"/>
          </p:nvPr>
        </p:nvSpPr>
        <p:spPr/>
        <p:txBody>
          <a:bodyPr/>
          <a:lstStyle/>
          <a:p>
            <a:r>
              <a:rPr lang="fi-FI" dirty="0" err="1"/>
              <a:t>Innehåll</a:t>
            </a:r>
            <a:endParaRPr lang="fi-FI" dirty="0"/>
          </a:p>
        </p:txBody>
      </p:sp>
      <p:sp>
        <p:nvSpPr>
          <p:cNvPr id="3" name="Sisällön paikkamerkki 2" descr="Innehåll">
            <a:extLst>
              <a:ext uri="{FF2B5EF4-FFF2-40B4-BE49-F238E27FC236}">
                <a16:creationId xmlns:a16="http://schemas.microsoft.com/office/drawing/2014/main" id="{9697AC17-E6FB-7530-CAB9-746A521195BA}"/>
              </a:ext>
            </a:extLst>
          </p:cNvPr>
          <p:cNvSpPr>
            <a:spLocks noGrp="1"/>
          </p:cNvSpPr>
          <p:nvPr>
            <p:ph sz="half" idx="1"/>
          </p:nvPr>
        </p:nvSpPr>
        <p:spPr>
          <a:xfrm>
            <a:off x="1349643" y="1798579"/>
            <a:ext cx="10515600" cy="4351338"/>
          </a:xfrm>
        </p:spPr>
        <p:txBody>
          <a:bodyPr>
            <a:normAutofit fontScale="92500" lnSpcReduction="20000"/>
          </a:bodyPr>
          <a:lstStyle/>
          <a:p>
            <a:r>
              <a:rPr lang="sv-SE" sz="2400" dirty="0"/>
              <a:t>Hur undersökningen genomfördes</a:t>
            </a:r>
            <a:r>
              <a:rPr lang="fi-FI" sz="2400" dirty="0"/>
              <a:t>			3</a:t>
            </a:r>
          </a:p>
          <a:p>
            <a:r>
              <a:rPr lang="sv-SE" sz="2400" dirty="0"/>
              <a:t>Bakgrundsinformation </a:t>
            </a:r>
            <a:r>
              <a:rPr lang="fi-FI" sz="2400" dirty="0"/>
              <a:t>				6</a:t>
            </a:r>
          </a:p>
          <a:p>
            <a:r>
              <a:rPr lang="sv-SE" sz="2400" dirty="0"/>
              <a:t>Frågor till barnet </a:t>
            </a:r>
            <a:r>
              <a:rPr lang="fi-FI" sz="2400" dirty="0"/>
              <a:t>					12</a:t>
            </a:r>
          </a:p>
          <a:p>
            <a:r>
              <a:rPr lang="sv-SE" sz="2400" dirty="0"/>
              <a:t>Att söka till och börja inom småbarnspedagogiken </a:t>
            </a:r>
            <a:r>
              <a:rPr lang="fi-FI" sz="2400" dirty="0"/>
              <a:t>	15</a:t>
            </a:r>
          </a:p>
          <a:p>
            <a:r>
              <a:rPr lang="sv-SE" sz="2400" dirty="0"/>
              <a:t>Barnets delaktighet och verksamhetens kvalitet</a:t>
            </a:r>
            <a:r>
              <a:rPr lang="fi-FI" sz="2400" dirty="0"/>
              <a:t>	17</a:t>
            </a:r>
          </a:p>
          <a:p>
            <a:r>
              <a:rPr lang="sv-SE" sz="2400" dirty="0"/>
              <a:t>Samarbete med personalen</a:t>
            </a:r>
            <a:r>
              <a:rPr lang="fi-FI" sz="2400" dirty="0"/>
              <a:t>				19</a:t>
            </a:r>
          </a:p>
          <a:p>
            <a:r>
              <a:rPr lang="sv-SE" sz="2400" dirty="0"/>
              <a:t>Allmänt vitsord</a:t>
            </a:r>
            <a:r>
              <a:rPr lang="fi-FI" sz="2400" dirty="0"/>
              <a:t>					21</a:t>
            </a:r>
          </a:p>
          <a:p>
            <a:r>
              <a:rPr lang="sv-SE" sz="2400" dirty="0"/>
              <a:t>Sammanfattning av alla påståenden </a:t>
            </a:r>
            <a:r>
              <a:rPr lang="fi-FI" sz="2400" dirty="0"/>
              <a:t>			23</a:t>
            </a:r>
          </a:p>
          <a:p>
            <a:r>
              <a:rPr lang="sv-SE" sz="2400" dirty="0"/>
              <a:t>Utvecklingsanalys </a:t>
            </a:r>
            <a:r>
              <a:rPr lang="fi-FI" sz="2400" dirty="0"/>
              <a:t>					26</a:t>
            </a:r>
          </a:p>
          <a:p>
            <a:r>
              <a:rPr lang="sv-SE" sz="2400" dirty="0"/>
              <a:t>Öppen fråga </a:t>
            </a:r>
            <a:r>
              <a:rPr lang="fi-FI" sz="2400" dirty="0"/>
              <a:t>						31</a:t>
            </a:r>
          </a:p>
          <a:p>
            <a:r>
              <a:rPr lang="sv-SE" sz="2400" dirty="0"/>
              <a:t>Jämförelsesidor </a:t>
            </a:r>
            <a:r>
              <a:rPr lang="fi-FI" sz="2400" dirty="0"/>
              <a:t>					34</a:t>
            </a:r>
          </a:p>
          <a:p>
            <a:r>
              <a:rPr lang="sv-SE" sz="2400" dirty="0"/>
              <a:t>Bilagor</a:t>
            </a:r>
            <a:endParaRPr lang="fi-FI" sz="2400" dirty="0"/>
          </a:p>
        </p:txBody>
      </p:sp>
      <p:sp>
        <p:nvSpPr>
          <p:cNvPr id="4" name="Dian numeron paikkamerkki 3">
            <a:extLst>
              <a:ext uri="{FF2B5EF4-FFF2-40B4-BE49-F238E27FC236}">
                <a16:creationId xmlns:a16="http://schemas.microsoft.com/office/drawing/2014/main" id="{6A35EC73-A780-7D4F-AE11-6BC131207642}"/>
              </a:ext>
            </a:extLst>
          </p:cNvPr>
          <p:cNvSpPr>
            <a:spLocks noGrp="1"/>
          </p:cNvSpPr>
          <p:nvPr>
            <p:ph type="sldNum" sz="quarter" idx="12"/>
          </p:nvPr>
        </p:nvSpPr>
        <p:spPr/>
        <p:txBody>
          <a:bodyPr/>
          <a:lstStyle/>
          <a:p>
            <a:fld id="{59F0C5CC-526B-6E46-A120-C22331FE38F1}" type="slidenum">
              <a:rPr lang="en-FI" smtClean="0"/>
              <a:pPr/>
              <a:t>2</a:t>
            </a:fld>
            <a:endParaRPr lang="en-FI"/>
          </a:p>
        </p:txBody>
      </p:sp>
    </p:spTree>
    <p:extLst>
      <p:ext uri="{BB962C8B-B14F-4D97-AF65-F5344CB8AC3E}">
        <p14:creationId xmlns:p14="http://schemas.microsoft.com/office/powerpoint/2010/main" val="32397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CFF13-866D-80EF-3337-095EB43AB575}"/>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F78F01AC-7A7C-084E-62D2-FD19ABE0B84E}"/>
              </a:ext>
            </a:extLst>
          </p:cNvPr>
          <p:cNvSpPr>
            <a:spLocks noGrp="1"/>
          </p:cNvSpPr>
          <p:nvPr>
            <p:ph type="title"/>
          </p:nvPr>
        </p:nvSpPr>
        <p:spPr/>
        <p:txBody>
          <a:bodyPr/>
          <a:lstStyle/>
          <a:p>
            <a:r>
              <a:rPr lang="fi-FI" dirty="0" err="1"/>
              <a:t>Samarbete</a:t>
            </a:r>
            <a:r>
              <a:rPr lang="fi-FI" dirty="0"/>
              <a:t> </a:t>
            </a:r>
            <a:r>
              <a:rPr lang="fi-FI" dirty="0" err="1"/>
              <a:t>med</a:t>
            </a:r>
            <a:r>
              <a:rPr lang="fi-FI" dirty="0"/>
              <a:t> personalen</a:t>
            </a:r>
          </a:p>
        </p:txBody>
      </p:sp>
      <p:graphicFrame>
        <p:nvGraphicFramePr>
          <p:cNvPr id="7" name="Sisällön paikkamerkki 9" descr="Samarbete med personalen, skala 5-1. &#10;Feedbacken är positiv. Genomsnittliga betyg i de fem påståendena är mellan 4,79 och 4,36.">
            <a:extLst>
              <a:ext uri="{FF2B5EF4-FFF2-40B4-BE49-F238E27FC236}">
                <a16:creationId xmlns:a16="http://schemas.microsoft.com/office/drawing/2014/main" id="{AA95AE15-4FBD-A408-7DDD-4909AF5186DC}"/>
              </a:ext>
            </a:extLst>
          </p:cNvPr>
          <p:cNvGraphicFramePr>
            <a:graphicFrameLocks noGrp="1"/>
          </p:cNvGraphicFramePr>
          <p:nvPr>
            <p:ph sz="half" idx="1"/>
            <p:custDataLst>
              <p:tags r:id="rId1"/>
            </p:custDataLst>
            <p:extLst>
              <p:ext uri="{D42A27DB-BD31-4B8C-83A1-F6EECF244321}">
                <p14:modId xmlns:p14="http://schemas.microsoft.com/office/powerpoint/2010/main" val="1152531041"/>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1FE15F6E-255A-F891-F3DD-3E7AAD2D4D07}"/>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sp>
        <p:nvSpPr>
          <p:cNvPr id="2" name="Dian numeron paikkamerkki 1">
            <a:extLst>
              <a:ext uri="{FF2B5EF4-FFF2-40B4-BE49-F238E27FC236}">
                <a16:creationId xmlns:a16="http://schemas.microsoft.com/office/drawing/2014/main" id="{9145D35F-5BFE-1601-8B23-953AFAC5D67B}"/>
              </a:ext>
            </a:extLst>
          </p:cNvPr>
          <p:cNvSpPr>
            <a:spLocks noGrp="1"/>
          </p:cNvSpPr>
          <p:nvPr>
            <p:ph type="sldNum" sz="quarter" idx="12"/>
          </p:nvPr>
        </p:nvSpPr>
        <p:spPr/>
        <p:txBody>
          <a:bodyPr/>
          <a:lstStyle/>
          <a:p>
            <a:fld id="{59F0C5CC-526B-6E46-A120-C22331FE38F1}" type="slidenum">
              <a:rPr lang="en-FI" smtClean="0"/>
              <a:pPr/>
              <a:t>20</a:t>
            </a:fld>
            <a:endParaRPr lang="en-FI"/>
          </a:p>
        </p:txBody>
      </p:sp>
    </p:spTree>
    <p:extLst>
      <p:ext uri="{BB962C8B-B14F-4D97-AF65-F5344CB8AC3E}">
        <p14:creationId xmlns:p14="http://schemas.microsoft.com/office/powerpoint/2010/main" val="425870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6A434-E32C-F979-15A1-C6BD277DD785}"/>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8DC98C3A-E797-C5F7-DA49-FAEA4C899091}"/>
              </a:ext>
            </a:extLst>
          </p:cNvPr>
          <p:cNvSpPr>
            <a:spLocks noGrp="1"/>
          </p:cNvSpPr>
          <p:nvPr>
            <p:ph type="title"/>
          </p:nvPr>
        </p:nvSpPr>
        <p:spPr>
          <a:xfrm>
            <a:off x="1206207" y="2766218"/>
            <a:ext cx="10515600" cy="1325563"/>
          </a:xfrm>
        </p:spPr>
        <p:txBody>
          <a:bodyPr>
            <a:normAutofit/>
          </a:bodyPr>
          <a:lstStyle/>
          <a:p>
            <a:pPr algn="ctr"/>
            <a:r>
              <a:rPr lang="fi-FI" sz="4000" dirty="0" err="1"/>
              <a:t>Allmänt</a:t>
            </a:r>
            <a:r>
              <a:rPr lang="fi-FI" sz="4000" dirty="0"/>
              <a:t> </a:t>
            </a:r>
            <a:r>
              <a:rPr lang="fi-FI" sz="4000" dirty="0" err="1"/>
              <a:t>vitsord</a:t>
            </a:r>
            <a:br>
              <a:rPr lang="fi-FI" sz="4000" dirty="0"/>
            </a:br>
            <a:r>
              <a:rPr lang="fi-FI" sz="2800" dirty="0"/>
              <a:t>10=</a:t>
            </a:r>
            <a:r>
              <a:rPr lang="fi-FI" sz="2800" dirty="0" err="1"/>
              <a:t>utmärkt</a:t>
            </a:r>
            <a:r>
              <a:rPr lang="fi-FI" sz="2800" dirty="0"/>
              <a:t> – 4=</a:t>
            </a:r>
            <a:r>
              <a:rPr lang="fi-FI" sz="2800" dirty="0" err="1"/>
              <a:t>dåligt</a:t>
            </a:r>
            <a:endParaRPr lang="fi-FI" dirty="0"/>
          </a:p>
        </p:txBody>
      </p:sp>
      <p:sp>
        <p:nvSpPr>
          <p:cNvPr id="2" name="Dian numeron paikkamerkki 1">
            <a:extLst>
              <a:ext uri="{FF2B5EF4-FFF2-40B4-BE49-F238E27FC236}">
                <a16:creationId xmlns:a16="http://schemas.microsoft.com/office/drawing/2014/main" id="{F426F1D4-7CE6-6CE1-C039-D2908870B0CE}"/>
              </a:ext>
            </a:extLst>
          </p:cNvPr>
          <p:cNvSpPr>
            <a:spLocks noGrp="1"/>
          </p:cNvSpPr>
          <p:nvPr>
            <p:ph type="sldNum" sz="quarter" idx="12"/>
          </p:nvPr>
        </p:nvSpPr>
        <p:spPr/>
        <p:txBody>
          <a:bodyPr/>
          <a:lstStyle/>
          <a:p>
            <a:fld id="{59F0C5CC-526B-6E46-A120-C22331FE38F1}" type="slidenum">
              <a:rPr lang="en-FI" smtClean="0"/>
              <a:pPr/>
              <a:t>21</a:t>
            </a:fld>
            <a:endParaRPr lang="en-FI"/>
          </a:p>
        </p:txBody>
      </p:sp>
    </p:spTree>
    <p:extLst>
      <p:ext uri="{BB962C8B-B14F-4D97-AF65-F5344CB8AC3E}">
        <p14:creationId xmlns:p14="http://schemas.microsoft.com/office/powerpoint/2010/main" val="93104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4DB7-DD62-ED44-23CC-C505CC62D8A5}"/>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101DBEFC-5E58-DA66-0F25-E86B0945E19B}"/>
              </a:ext>
            </a:extLst>
          </p:cNvPr>
          <p:cNvSpPr>
            <a:spLocks noGrp="1"/>
          </p:cNvSpPr>
          <p:nvPr>
            <p:ph type="title"/>
          </p:nvPr>
        </p:nvSpPr>
        <p:spPr/>
        <p:txBody>
          <a:bodyPr/>
          <a:lstStyle/>
          <a:p>
            <a:r>
              <a:rPr lang="sv-SE"/>
              <a:t>Vilket allmänt vitsord ger du ditt barns småbarnspedagogik/förskoleundervisning</a:t>
            </a:r>
            <a:endParaRPr lang="fi-FI"/>
          </a:p>
        </p:txBody>
      </p:sp>
      <p:graphicFrame>
        <p:nvGraphicFramePr>
          <p:cNvPr id="6" name="Sisällön paikkamerkki 9" descr="Allmänt vitsord för barnets småbarnspedagogik/förskoleundervisning på skalan 10-4 är 9,30. Det är bättre än tidigare (2022: 9,2 och 2020: 9,2). 53 procent ger betyget 10, 31 procent betyget 9, 9 procent betyget 8, 4 procent betyget 7. Andelen för de som har gett betyget 4-6 är små.">
            <a:extLst>
              <a:ext uri="{FF2B5EF4-FFF2-40B4-BE49-F238E27FC236}">
                <a16:creationId xmlns:a16="http://schemas.microsoft.com/office/drawing/2014/main" id="{A5FB694D-372C-C416-F20A-8ED0B5FF2860}"/>
              </a:ext>
            </a:extLst>
          </p:cNvPr>
          <p:cNvGraphicFramePr>
            <a:graphicFrameLocks noGrp="1"/>
          </p:cNvGraphicFramePr>
          <p:nvPr>
            <p:ph idx="1"/>
            <p:custDataLst>
              <p:tags r:id="rId1"/>
            </p:custDataLst>
            <p:extLst>
              <p:ext uri="{D42A27DB-BD31-4B8C-83A1-F6EECF244321}">
                <p14:modId xmlns:p14="http://schemas.microsoft.com/office/powerpoint/2010/main" val="2855339261"/>
              </p:ext>
            </p:extLst>
          </p:nvPr>
        </p:nvGraphicFramePr>
        <p:xfrm>
          <a:off x="1127760" y="2606564"/>
          <a:ext cx="6680926" cy="2685143"/>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81AFB588-FCAB-FB5B-B683-EB9B8D326D07}"/>
              </a:ext>
              <a:ext uri="{C183D7F6-B498-43B3-948B-1728B52AA6E4}">
                <adec:decorative xmlns:adec="http://schemas.microsoft.com/office/drawing/2017/decorative" val="1"/>
              </a:ext>
            </a:extLst>
          </p:cNvPr>
          <p:cNvSpPr txBox="1"/>
          <p:nvPr/>
        </p:nvSpPr>
        <p:spPr>
          <a:xfrm>
            <a:off x="7933663" y="1729348"/>
            <a:ext cx="2810577" cy="2554545"/>
          </a:xfrm>
          <a:prstGeom prst="rect">
            <a:avLst/>
          </a:prstGeom>
          <a:noFill/>
        </p:spPr>
        <p:txBody>
          <a:bodyPr wrap="square" rtlCol="0">
            <a:spAutoFit/>
          </a:bodyPr>
          <a:lstStyle/>
          <a:p>
            <a:pPr algn="ctr"/>
            <a:r>
              <a:rPr lang="fi-FI" sz="1600" dirty="0" err="1"/>
              <a:t>Allmänt</a:t>
            </a:r>
            <a:r>
              <a:rPr lang="fi-FI" sz="1600" dirty="0"/>
              <a:t> </a:t>
            </a:r>
            <a:r>
              <a:rPr lang="fi-FI" sz="1600" dirty="0" err="1"/>
              <a:t>vitsord</a:t>
            </a:r>
            <a:r>
              <a:rPr lang="fi-FI" sz="1600" dirty="0"/>
              <a:t> för</a:t>
            </a:r>
          </a:p>
          <a:p>
            <a:pPr algn="ctr"/>
            <a:r>
              <a:rPr lang="fi-FI" sz="1600" dirty="0" err="1"/>
              <a:t>småbarnspedagogik</a:t>
            </a:r>
            <a:r>
              <a:rPr lang="fi-FI" sz="1600" dirty="0"/>
              <a:t>/</a:t>
            </a:r>
          </a:p>
          <a:p>
            <a:pPr algn="ctr"/>
            <a:r>
              <a:rPr lang="fi-FI" sz="1600" dirty="0" err="1"/>
              <a:t>förskoleundervisning</a:t>
            </a:r>
            <a:endParaRPr lang="fi-FI" sz="1600" dirty="0"/>
          </a:p>
          <a:p>
            <a:pPr algn="ctr"/>
            <a:endParaRPr lang="fi-FI" sz="1600" dirty="0"/>
          </a:p>
          <a:p>
            <a:pPr algn="ctr"/>
            <a:endParaRPr lang="fi-FI" sz="1600" dirty="0"/>
          </a:p>
          <a:p>
            <a:pPr algn="ctr"/>
            <a:endParaRPr lang="fi-FI" sz="1600" dirty="0"/>
          </a:p>
          <a:p>
            <a:pPr algn="ctr"/>
            <a:endParaRPr lang="fi-FI" sz="1600" dirty="0"/>
          </a:p>
          <a:p>
            <a:pPr algn="ctr"/>
            <a:r>
              <a:rPr lang="fi-FI" sz="4800" dirty="0"/>
              <a:t>9,30</a:t>
            </a:r>
          </a:p>
        </p:txBody>
      </p:sp>
      <p:graphicFrame>
        <p:nvGraphicFramePr>
          <p:cNvPr id="9" name="Sisällön paikkamerkki 9">
            <a:extLst>
              <a:ext uri="{FF2B5EF4-FFF2-40B4-BE49-F238E27FC236}">
                <a16:creationId xmlns:a16="http://schemas.microsoft.com/office/drawing/2014/main" id="{B213EBF5-A1B8-77AD-F2EA-4FCA77BD89A7}"/>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1445988554"/>
              </p:ext>
            </p:extLst>
          </p:nvPr>
        </p:nvGraphicFramePr>
        <p:xfrm>
          <a:off x="7933663" y="2537447"/>
          <a:ext cx="2810577" cy="2783289"/>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1">
            <a:extLst>
              <a:ext uri="{FF2B5EF4-FFF2-40B4-BE49-F238E27FC236}">
                <a16:creationId xmlns:a16="http://schemas.microsoft.com/office/drawing/2014/main" id="{715FC214-AC20-E591-8DD9-A95C04C314EC}"/>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sp>
        <p:nvSpPr>
          <p:cNvPr id="2" name="Tekstiruutu 1">
            <a:extLst>
              <a:ext uri="{FF2B5EF4-FFF2-40B4-BE49-F238E27FC236}">
                <a16:creationId xmlns:a16="http://schemas.microsoft.com/office/drawing/2014/main" id="{ADA7DC6E-4386-8ECB-2BD8-C5365DEB65A4}"/>
              </a:ext>
              <a:ext uri="{C183D7F6-B498-43B3-948B-1728B52AA6E4}">
                <adec:decorative xmlns:adec="http://schemas.microsoft.com/office/drawing/2017/decorative" val="1"/>
              </a:ext>
            </a:extLst>
          </p:cNvPr>
          <p:cNvSpPr txBox="1"/>
          <p:nvPr/>
        </p:nvSpPr>
        <p:spPr>
          <a:xfrm>
            <a:off x="8749775" y="5169455"/>
            <a:ext cx="1178351" cy="646331"/>
          </a:xfrm>
          <a:prstGeom prst="rect">
            <a:avLst/>
          </a:prstGeom>
          <a:noFill/>
        </p:spPr>
        <p:txBody>
          <a:bodyPr wrap="square" rtlCol="0">
            <a:spAutoFit/>
          </a:bodyPr>
          <a:lstStyle/>
          <a:p>
            <a:r>
              <a:rPr lang="fi-FI" dirty="0"/>
              <a:t>2022: 9,2</a:t>
            </a:r>
          </a:p>
          <a:p>
            <a:r>
              <a:rPr lang="fi-FI" dirty="0"/>
              <a:t>2020: 9,2</a:t>
            </a:r>
          </a:p>
        </p:txBody>
      </p:sp>
      <p:sp>
        <p:nvSpPr>
          <p:cNvPr id="4" name="Dian numeron paikkamerkki 3">
            <a:extLst>
              <a:ext uri="{FF2B5EF4-FFF2-40B4-BE49-F238E27FC236}">
                <a16:creationId xmlns:a16="http://schemas.microsoft.com/office/drawing/2014/main" id="{DBF2E051-07FC-2810-0036-DB85C8D0AE33}"/>
              </a:ext>
            </a:extLst>
          </p:cNvPr>
          <p:cNvSpPr>
            <a:spLocks noGrp="1"/>
          </p:cNvSpPr>
          <p:nvPr>
            <p:ph type="sldNum" sz="quarter" idx="12"/>
          </p:nvPr>
        </p:nvSpPr>
        <p:spPr/>
        <p:txBody>
          <a:bodyPr/>
          <a:lstStyle/>
          <a:p>
            <a:fld id="{59F0C5CC-526B-6E46-A120-C22331FE38F1}" type="slidenum">
              <a:rPr lang="en-FI" smtClean="0"/>
              <a:pPr/>
              <a:t>22</a:t>
            </a:fld>
            <a:endParaRPr lang="en-FI"/>
          </a:p>
        </p:txBody>
      </p:sp>
    </p:spTree>
    <p:extLst>
      <p:ext uri="{BB962C8B-B14F-4D97-AF65-F5344CB8AC3E}">
        <p14:creationId xmlns:p14="http://schemas.microsoft.com/office/powerpoint/2010/main" val="273229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EBFE5-16A1-507E-E864-BDEB5C02D3F0}"/>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32932941-6C7D-191C-FD69-AB5A694CB526}"/>
              </a:ext>
            </a:extLst>
          </p:cNvPr>
          <p:cNvSpPr>
            <a:spLocks noGrp="1"/>
          </p:cNvSpPr>
          <p:nvPr>
            <p:ph type="title"/>
          </p:nvPr>
        </p:nvSpPr>
        <p:spPr>
          <a:xfrm>
            <a:off x="1206207" y="2766218"/>
            <a:ext cx="10515600" cy="1325563"/>
          </a:xfrm>
        </p:spPr>
        <p:txBody>
          <a:bodyPr>
            <a:normAutofit/>
          </a:bodyPr>
          <a:lstStyle/>
          <a:p>
            <a:pPr algn="ctr"/>
            <a:r>
              <a:rPr kumimoji="0" lang="fi-FI" sz="4000" i="0" u="none" strike="noStrike" kern="1200" cap="none" spc="0" normalizeH="0" baseline="0" noProof="0" dirty="0" err="1">
                <a:ln>
                  <a:noFill/>
                </a:ln>
                <a:effectLst/>
                <a:uLnTx/>
                <a:uFillTx/>
                <a:latin typeface="+mn-lt"/>
                <a:ea typeface="+mj-ea"/>
                <a:cs typeface="+mj-cs"/>
              </a:rPr>
              <a:t>Sammanfattning</a:t>
            </a:r>
            <a:r>
              <a:rPr kumimoji="0" lang="fi-FI" sz="4000" i="0" u="none" strike="noStrike" kern="1200" cap="none" spc="0" normalizeH="0" baseline="0" noProof="0" dirty="0">
                <a:ln>
                  <a:noFill/>
                </a:ln>
                <a:effectLst/>
                <a:uLnTx/>
                <a:uFillTx/>
                <a:latin typeface="+mn-lt"/>
                <a:ea typeface="+mj-ea"/>
                <a:cs typeface="+mj-cs"/>
              </a:rPr>
              <a:t> av alla </a:t>
            </a:r>
            <a:r>
              <a:rPr kumimoji="0" lang="fi-FI" sz="4000" i="0" u="none" strike="noStrike" kern="1200" cap="none" spc="0" normalizeH="0" baseline="0" noProof="0" dirty="0" err="1">
                <a:ln>
                  <a:noFill/>
                </a:ln>
                <a:effectLst/>
                <a:uLnTx/>
                <a:uFillTx/>
                <a:latin typeface="+mn-lt"/>
                <a:ea typeface="+mj-ea"/>
                <a:cs typeface="+mj-cs"/>
              </a:rPr>
              <a:t>påståenden</a:t>
            </a:r>
            <a:endParaRPr lang="fi-FI" sz="4000" dirty="0">
              <a:highlight>
                <a:srgbClr val="FFFF00"/>
              </a:highlight>
              <a:latin typeface="+mn-lt"/>
            </a:endParaRPr>
          </a:p>
        </p:txBody>
      </p:sp>
      <p:sp>
        <p:nvSpPr>
          <p:cNvPr id="2" name="Dian numeron paikkamerkki 1">
            <a:extLst>
              <a:ext uri="{FF2B5EF4-FFF2-40B4-BE49-F238E27FC236}">
                <a16:creationId xmlns:a16="http://schemas.microsoft.com/office/drawing/2014/main" id="{A569E6DF-2655-E8F0-562E-FC6237FF128C}"/>
              </a:ext>
            </a:extLst>
          </p:cNvPr>
          <p:cNvSpPr>
            <a:spLocks noGrp="1"/>
          </p:cNvSpPr>
          <p:nvPr>
            <p:ph type="sldNum" sz="quarter" idx="12"/>
          </p:nvPr>
        </p:nvSpPr>
        <p:spPr/>
        <p:txBody>
          <a:bodyPr/>
          <a:lstStyle/>
          <a:p>
            <a:fld id="{59F0C5CC-526B-6E46-A120-C22331FE38F1}" type="slidenum">
              <a:rPr lang="en-FI" smtClean="0"/>
              <a:pPr/>
              <a:t>23</a:t>
            </a:fld>
            <a:endParaRPr lang="en-FI"/>
          </a:p>
        </p:txBody>
      </p:sp>
    </p:spTree>
    <p:extLst>
      <p:ext uri="{BB962C8B-B14F-4D97-AF65-F5344CB8AC3E}">
        <p14:creationId xmlns:p14="http://schemas.microsoft.com/office/powerpoint/2010/main" val="767029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9FC8-D21F-D0B2-1C15-0968A0466548}"/>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8D113F17-3904-1C7A-92E5-CC4F5FCA7C4F}"/>
              </a:ext>
            </a:extLst>
          </p:cNvPr>
          <p:cNvSpPr>
            <a:spLocks noGrp="1"/>
          </p:cNvSpPr>
          <p:nvPr>
            <p:ph type="title"/>
          </p:nvPr>
        </p:nvSpPr>
        <p:spPr/>
        <p:txBody>
          <a:bodyPr/>
          <a:lstStyle/>
          <a:p>
            <a:r>
              <a:rPr kumimoji="0" lang="sv-SE" sz="4400" b="1" i="0" u="none" strike="noStrike" kern="1200" cap="none" spc="0" normalizeH="0" baseline="0" noProof="0" dirty="0">
                <a:ln>
                  <a:noFill/>
                </a:ln>
                <a:effectLst/>
                <a:uLnTx/>
                <a:uFillTx/>
                <a:ea typeface="+mn-ea"/>
                <a:cs typeface="Calibri Light" panose="020F0302020204030204" pitchFamily="34" charset="0"/>
              </a:rPr>
              <a:t>Alla påståenden om kundnöjdhet </a:t>
            </a:r>
            <a:r>
              <a:rPr lang="fi-FI" dirty="0"/>
              <a:t>1/2</a:t>
            </a:r>
            <a:endParaRPr lang="fi-FI" dirty="0">
              <a:highlight>
                <a:srgbClr val="FFFF00"/>
              </a:highlight>
            </a:endParaRPr>
          </a:p>
        </p:txBody>
      </p:sp>
      <p:graphicFrame>
        <p:nvGraphicFramePr>
          <p:cNvPr id="7" name="Sisällön paikkamerkki 9" descr="Alla påståenden som gjorts sammanfattas här. Skala 5-1. Resultaten är positiva. Genomsnittliga värden ligger mellan 4,79 och 4,13. Totalt 16 påståenden.">
            <a:extLst>
              <a:ext uri="{FF2B5EF4-FFF2-40B4-BE49-F238E27FC236}">
                <a16:creationId xmlns:a16="http://schemas.microsoft.com/office/drawing/2014/main" id="{7D267E56-8E49-E2C9-785E-98EC08FADDF7}"/>
              </a:ext>
            </a:extLst>
          </p:cNvPr>
          <p:cNvGraphicFramePr>
            <a:graphicFrameLocks noGrp="1"/>
          </p:cNvGraphicFramePr>
          <p:nvPr>
            <p:ph sz="half" idx="1"/>
            <p:custDataLst>
              <p:tags r:id="rId1"/>
            </p:custDataLst>
            <p:extLst>
              <p:ext uri="{D42A27DB-BD31-4B8C-83A1-F6EECF244321}">
                <p14:modId xmlns:p14="http://schemas.microsoft.com/office/powerpoint/2010/main" val="92775293"/>
              </p:ext>
            </p:extLst>
          </p:nvPr>
        </p:nvGraphicFramePr>
        <p:xfrm>
          <a:off x="1191719" y="1903062"/>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A725399F-1280-19B8-D9C3-A2D84BA5CD68}"/>
              </a:ext>
            </a:extLst>
          </p:cNvPr>
          <p:cNvSpPr txBox="1">
            <a:spLocks/>
          </p:cNvSpPr>
          <p:nvPr/>
        </p:nvSpPr>
        <p:spPr>
          <a:xfrm>
            <a:off x="1283816" y="625439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Alla </a:t>
            </a:r>
            <a:r>
              <a:rPr lang="fi-FI" sz="1200" b="0" dirty="0" err="1">
                <a:solidFill>
                  <a:srgbClr val="262626"/>
                </a:solidFill>
                <a:latin typeface="Calibri" panose="020F0502020204030204" pitchFamily="34" charset="0"/>
              </a:rPr>
              <a:t>respondenter</a:t>
            </a:r>
            <a:r>
              <a:rPr lang="fi-FI" sz="1200" b="0" dirty="0">
                <a:solidFill>
                  <a:srgbClr val="262626"/>
                </a:solidFill>
                <a:latin typeface="Calibri" panose="020F0502020204030204" pitchFamily="34" charset="0"/>
              </a:rPr>
              <a:t>, n=297	**) </a:t>
            </a:r>
            <a:r>
              <a:rPr lang="sv-SE" sz="1200" b="0" dirty="0">
                <a:solidFill>
                  <a:srgbClr val="262626"/>
                </a:solidFill>
                <a:latin typeface="+mj-lt"/>
              </a:rPr>
              <a:t>Barnet började på nuvarande plats i augusti 2024 eller senare</a:t>
            </a:r>
            <a:r>
              <a:rPr lang="fi-FI" sz="1200" b="0" dirty="0">
                <a:solidFill>
                  <a:srgbClr val="262626"/>
                </a:solidFill>
                <a:latin typeface="Calibri" panose="020F0502020204030204" pitchFamily="34" charset="0"/>
              </a:rPr>
              <a:t>, n=125</a:t>
            </a:r>
          </a:p>
        </p:txBody>
      </p:sp>
      <p:sp>
        <p:nvSpPr>
          <p:cNvPr id="2" name="Dian numeron paikkamerkki 1">
            <a:extLst>
              <a:ext uri="{FF2B5EF4-FFF2-40B4-BE49-F238E27FC236}">
                <a16:creationId xmlns:a16="http://schemas.microsoft.com/office/drawing/2014/main" id="{DB08F528-9712-DB22-30AE-E296B04AC731}"/>
              </a:ext>
            </a:extLst>
          </p:cNvPr>
          <p:cNvSpPr>
            <a:spLocks noGrp="1"/>
          </p:cNvSpPr>
          <p:nvPr>
            <p:ph type="sldNum" sz="quarter" idx="12"/>
          </p:nvPr>
        </p:nvSpPr>
        <p:spPr/>
        <p:txBody>
          <a:bodyPr/>
          <a:lstStyle/>
          <a:p>
            <a:fld id="{59F0C5CC-526B-6E46-A120-C22331FE38F1}" type="slidenum">
              <a:rPr lang="en-FI" smtClean="0"/>
              <a:pPr/>
              <a:t>24</a:t>
            </a:fld>
            <a:endParaRPr lang="en-FI"/>
          </a:p>
        </p:txBody>
      </p:sp>
    </p:spTree>
    <p:extLst>
      <p:ext uri="{BB962C8B-B14F-4D97-AF65-F5344CB8AC3E}">
        <p14:creationId xmlns:p14="http://schemas.microsoft.com/office/powerpoint/2010/main" val="265544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F08CA-C22B-1287-6DF7-F15862338CCE}"/>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6F586235-8CA0-FE30-AA5E-D0A770D03621}"/>
              </a:ext>
            </a:extLst>
          </p:cNvPr>
          <p:cNvSpPr>
            <a:spLocks noGrp="1"/>
          </p:cNvSpPr>
          <p:nvPr>
            <p:ph type="title"/>
          </p:nvPr>
        </p:nvSpPr>
        <p:spPr/>
        <p:txBody>
          <a:bodyPr/>
          <a:lstStyle/>
          <a:p>
            <a:r>
              <a:rPr kumimoji="0" lang="sv-SE" sz="4400" b="1" i="0" u="none" strike="noStrike" kern="1200" cap="none" spc="0" normalizeH="0" baseline="0" noProof="0" dirty="0">
                <a:ln>
                  <a:noFill/>
                </a:ln>
                <a:effectLst/>
                <a:uLnTx/>
                <a:uFillTx/>
                <a:ea typeface="+mn-ea"/>
                <a:cs typeface="Calibri Light" panose="020F0302020204030204" pitchFamily="34" charset="0"/>
              </a:rPr>
              <a:t>Alla påståenden om kundnöjdhet </a:t>
            </a:r>
            <a:r>
              <a:rPr lang="fi-FI" dirty="0"/>
              <a:t>2/2</a:t>
            </a:r>
            <a:endParaRPr lang="fi-FI" dirty="0">
              <a:highlight>
                <a:srgbClr val="FFFF00"/>
              </a:highlight>
            </a:endParaRPr>
          </a:p>
        </p:txBody>
      </p:sp>
      <p:graphicFrame>
        <p:nvGraphicFramePr>
          <p:cNvPr id="7" name="Sisällön paikkamerkki 9" descr="Alla påståenden som gjorts sammanfattas här. Skala 5-1. Resultaten är positiva. Genomsnittliga värden ligger mellan 4,79 och 4,13. Totalt 16 påståenden.">
            <a:extLst>
              <a:ext uri="{FF2B5EF4-FFF2-40B4-BE49-F238E27FC236}">
                <a16:creationId xmlns:a16="http://schemas.microsoft.com/office/drawing/2014/main" id="{1EF2FE9E-61AD-B911-5CAF-9655FC23EB84}"/>
              </a:ext>
            </a:extLst>
          </p:cNvPr>
          <p:cNvGraphicFramePr>
            <a:graphicFrameLocks noGrp="1"/>
          </p:cNvGraphicFramePr>
          <p:nvPr>
            <p:ph sz="half" idx="1"/>
            <p:custDataLst>
              <p:tags r:id="rId1"/>
            </p:custDataLst>
            <p:extLst>
              <p:ext uri="{D42A27DB-BD31-4B8C-83A1-F6EECF244321}">
                <p14:modId xmlns:p14="http://schemas.microsoft.com/office/powerpoint/2010/main" val="1478973893"/>
              </p:ext>
            </p:extLst>
          </p:nvPr>
        </p:nvGraphicFramePr>
        <p:xfrm>
          <a:off x="1191719" y="1737360"/>
          <a:ext cx="10515600" cy="43129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96D0B3D4-A7AF-0292-EF52-A2223ECF49AD}"/>
              </a:ext>
            </a:extLst>
          </p:cNvPr>
          <p:cNvSpPr txBox="1">
            <a:spLocks/>
          </p:cNvSpPr>
          <p:nvPr/>
        </p:nvSpPr>
        <p:spPr>
          <a:xfrm>
            <a:off x="1436216" y="6315359"/>
            <a:ext cx="998327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Alla </a:t>
            </a:r>
            <a:r>
              <a:rPr lang="fi-FI" sz="1200" b="0" dirty="0" err="1">
                <a:solidFill>
                  <a:srgbClr val="262626"/>
                </a:solidFill>
                <a:latin typeface="Calibri" panose="020F0502020204030204" pitchFamily="34" charset="0"/>
              </a:rPr>
              <a:t>respondenter</a:t>
            </a:r>
            <a:r>
              <a:rPr lang="fi-FI" sz="1200" b="0" dirty="0">
                <a:solidFill>
                  <a:srgbClr val="262626"/>
                </a:solidFill>
                <a:latin typeface="Calibri" panose="020F0502020204030204" pitchFamily="34" charset="0"/>
              </a:rPr>
              <a:t>, n=297	**) </a:t>
            </a:r>
            <a:r>
              <a:rPr lang="sv-SE" sz="1200" b="0" dirty="0">
                <a:solidFill>
                  <a:srgbClr val="262626"/>
                </a:solidFill>
                <a:latin typeface="+mj-lt"/>
              </a:rPr>
              <a:t>Barnet började på nuvarande plats i augusti 2024 eller senare</a:t>
            </a:r>
            <a:r>
              <a:rPr lang="fi-FI" sz="1200" b="0" dirty="0">
                <a:solidFill>
                  <a:srgbClr val="262626"/>
                </a:solidFill>
                <a:latin typeface="Calibri" panose="020F0502020204030204" pitchFamily="34" charset="0"/>
              </a:rPr>
              <a:t>, n=125</a:t>
            </a:r>
          </a:p>
        </p:txBody>
      </p:sp>
      <p:sp>
        <p:nvSpPr>
          <p:cNvPr id="4" name="Tekstiruutu 3">
            <a:extLst>
              <a:ext uri="{FF2B5EF4-FFF2-40B4-BE49-F238E27FC236}">
                <a16:creationId xmlns:a16="http://schemas.microsoft.com/office/drawing/2014/main" id="{B3FDB229-AB7C-3253-43F5-3FA88AF2F40F}"/>
              </a:ext>
            </a:extLst>
          </p:cNvPr>
          <p:cNvSpPr txBox="1"/>
          <p:nvPr/>
        </p:nvSpPr>
        <p:spPr>
          <a:xfrm>
            <a:off x="3322320" y="6054775"/>
            <a:ext cx="6096000" cy="276999"/>
          </a:xfrm>
          <a:prstGeom prst="rect">
            <a:avLst/>
          </a:prstGeom>
          <a:noFill/>
        </p:spPr>
        <p:txBody>
          <a:bodyPr wrap="square">
            <a:spAutoFit/>
          </a:bodyPr>
          <a:lstStyle/>
          <a:p>
            <a:r>
              <a:rPr lang="sv-SE" sz="1200" b="0" dirty="0">
                <a:solidFill>
                  <a:srgbClr val="262626"/>
                </a:solidFill>
                <a:latin typeface="+mj-lt"/>
              </a:rPr>
              <a:t>*) Till lärmiljöerna hör grupprum, kultur- och idrottslokaler, naturområden, digitala lärmiljöer osv</a:t>
            </a:r>
            <a:endParaRPr lang="fi-FI" sz="1200" dirty="0"/>
          </a:p>
        </p:txBody>
      </p:sp>
      <p:sp>
        <p:nvSpPr>
          <p:cNvPr id="2" name="Dian numeron paikkamerkki 1">
            <a:extLst>
              <a:ext uri="{FF2B5EF4-FFF2-40B4-BE49-F238E27FC236}">
                <a16:creationId xmlns:a16="http://schemas.microsoft.com/office/drawing/2014/main" id="{BD4210C8-22B8-9126-EE21-ED208BD83D18}"/>
              </a:ext>
            </a:extLst>
          </p:cNvPr>
          <p:cNvSpPr>
            <a:spLocks noGrp="1"/>
          </p:cNvSpPr>
          <p:nvPr>
            <p:ph type="sldNum" sz="quarter" idx="12"/>
          </p:nvPr>
        </p:nvSpPr>
        <p:spPr/>
        <p:txBody>
          <a:bodyPr/>
          <a:lstStyle/>
          <a:p>
            <a:fld id="{59F0C5CC-526B-6E46-A120-C22331FE38F1}" type="slidenum">
              <a:rPr lang="en-FI" smtClean="0"/>
              <a:pPr/>
              <a:t>25</a:t>
            </a:fld>
            <a:endParaRPr lang="en-FI"/>
          </a:p>
        </p:txBody>
      </p:sp>
    </p:spTree>
    <p:extLst>
      <p:ext uri="{BB962C8B-B14F-4D97-AF65-F5344CB8AC3E}">
        <p14:creationId xmlns:p14="http://schemas.microsoft.com/office/powerpoint/2010/main" val="349353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3B9AD-62FD-190E-9999-2205F157D4CF}"/>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61EE4C5A-DC5C-8EEA-5C13-E24EEEE5D819}"/>
              </a:ext>
            </a:extLst>
          </p:cNvPr>
          <p:cNvSpPr>
            <a:spLocks noGrp="1"/>
          </p:cNvSpPr>
          <p:nvPr>
            <p:ph type="title"/>
          </p:nvPr>
        </p:nvSpPr>
        <p:spPr>
          <a:xfrm>
            <a:off x="1206207" y="2766218"/>
            <a:ext cx="10515600" cy="1325563"/>
          </a:xfrm>
        </p:spPr>
        <p:txBody>
          <a:bodyPr/>
          <a:lstStyle/>
          <a:p>
            <a:pPr algn="ctr"/>
            <a:r>
              <a:rPr lang="fi-FI" sz="4400" dirty="0" err="1"/>
              <a:t>Utvecklingsanalys</a:t>
            </a:r>
            <a:endParaRPr lang="fi-FI" dirty="0"/>
          </a:p>
        </p:txBody>
      </p:sp>
      <p:sp>
        <p:nvSpPr>
          <p:cNvPr id="2" name="Dian numeron paikkamerkki 1">
            <a:extLst>
              <a:ext uri="{FF2B5EF4-FFF2-40B4-BE49-F238E27FC236}">
                <a16:creationId xmlns:a16="http://schemas.microsoft.com/office/drawing/2014/main" id="{6E3C3A5A-C619-DF9B-CFB3-230F39689649}"/>
              </a:ext>
            </a:extLst>
          </p:cNvPr>
          <p:cNvSpPr>
            <a:spLocks noGrp="1"/>
          </p:cNvSpPr>
          <p:nvPr>
            <p:ph type="sldNum" sz="quarter" idx="12"/>
          </p:nvPr>
        </p:nvSpPr>
        <p:spPr/>
        <p:txBody>
          <a:bodyPr/>
          <a:lstStyle/>
          <a:p>
            <a:fld id="{59F0C5CC-526B-6E46-A120-C22331FE38F1}" type="slidenum">
              <a:rPr lang="en-FI" smtClean="0"/>
              <a:pPr/>
              <a:t>26</a:t>
            </a:fld>
            <a:endParaRPr lang="en-FI"/>
          </a:p>
        </p:txBody>
      </p:sp>
    </p:spTree>
    <p:extLst>
      <p:ext uri="{BB962C8B-B14F-4D97-AF65-F5344CB8AC3E}">
        <p14:creationId xmlns:p14="http://schemas.microsoft.com/office/powerpoint/2010/main" val="283438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C06B2-FFF2-A99D-E1FE-D80801CEA4D7}"/>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33A4C500-D20D-529F-825F-FD12FE9A2CE4}"/>
              </a:ext>
            </a:extLst>
          </p:cNvPr>
          <p:cNvSpPr>
            <a:spLocks noGrp="1"/>
          </p:cNvSpPr>
          <p:nvPr>
            <p:ph type="title"/>
          </p:nvPr>
        </p:nvSpPr>
        <p:spPr/>
        <p:txBody>
          <a:bodyPr/>
          <a:lstStyle/>
          <a:p>
            <a:r>
              <a:rPr lang="sv-SE" dirty="0"/>
              <a:t>Småbarnspedagogik/förskoleundervisning</a:t>
            </a:r>
            <a:br>
              <a:rPr lang="fi-FI" dirty="0"/>
            </a:br>
            <a:r>
              <a:rPr lang="fi-FI" dirty="0" err="1"/>
              <a:t>Styrkor</a:t>
            </a:r>
            <a:r>
              <a:rPr lang="fi-FI" dirty="0"/>
              <a:t> </a:t>
            </a:r>
            <a:r>
              <a:rPr lang="fi-FI" dirty="0" err="1"/>
              <a:t>och</a:t>
            </a:r>
            <a:r>
              <a:rPr lang="fi-FI" dirty="0"/>
              <a:t> </a:t>
            </a:r>
            <a:r>
              <a:rPr lang="fi-FI" dirty="0" err="1"/>
              <a:t>utvecklingsområden</a:t>
            </a:r>
            <a:endParaRPr lang="fi-FI" dirty="0"/>
          </a:p>
        </p:txBody>
      </p:sp>
      <p:sp>
        <p:nvSpPr>
          <p:cNvPr id="4" name="Sisällön paikkamerkki 3">
            <a:extLst>
              <a:ext uri="{FF2B5EF4-FFF2-40B4-BE49-F238E27FC236}">
                <a16:creationId xmlns:a16="http://schemas.microsoft.com/office/drawing/2014/main" id="{E56166AA-9AD9-2376-3259-7CBB23AF828D}"/>
              </a:ext>
            </a:extLst>
          </p:cNvPr>
          <p:cNvSpPr>
            <a:spLocks noGrp="1"/>
          </p:cNvSpPr>
          <p:nvPr>
            <p:ph sz="half" idx="1"/>
          </p:nvPr>
        </p:nvSpPr>
        <p:spPr>
          <a:xfrm>
            <a:off x="1349643" y="1888824"/>
            <a:ext cx="10515600" cy="4351338"/>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fi-FI" sz="1300" b="0" i="0" u="none" strike="noStrike" cap="none" normalizeH="0" baseline="0" dirty="0">
                <a:ln>
                  <a:noFill/>
                </a:ln>
                <a:effectLst/>
                <a:latin typeface="+mn-lt"/>
              </a:rPr>
              <a:t>Eftersom respondenterna inte har tillfrågats direkt om betydelsen av olika frågor, kan frågan undersökas med statistiska medel, med hjälp av regressionsanalys. Här analyseras alla utredda påståenden i förhållande till det totalbetyg som ges och den inbördes ordningen på de utredda påståendena granskas, det vill säga vilken eller vilka saker som har störst inflytande på helhetssynen och vilka saker som inte har lika stor betydelse. hur nöjda kunderna är </a:t>
            </a:r>
            <a:r>
              <a:rPr lang="sv-SE" altLang="fi-FI" sz="1300" dirty="0">
                <a:latin typeface="+mn-lt"/>
              </a:rPr>
              <a:t>med småbarnsutbildningen i allmänhet.</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fi-FI" sz="1300" dirty="0">
              <a:latin typeface="+mn-lt"/>
            </a:endParaRPr>
          </a:p>
          <a:p>
            <a:pPr marL="0" indent="0" eaLnBrk="0" fontAlgn="base" hangingPunct="0">
              <a:spcBef>
                <a:spcPct val="0"/>
              </a:spcBef>
              <a:spcAft>
                <a:spcPct val="0"/>
              </a:spcAft>
              <a:buNone/>
            </a:pPr>
            <a:r>
              <a:rPr lang="sv-SE" altLang="fi-FI" sz="1300" dirty="0">
                <a:latin typeface="+mn-lt"/>
              </a:rPr>
              <a:t>X-axeln visar betyget och Y-axeln visar dess effekt på vitsordet. Här utvärderas de undersökta egenskapernas relativa läge och deras inverkan på allmänt vitsordet. Den kombinerade effekten av faktorerna är 100 %. Målnivån för de fyra fälten sätts vanligtvis till 3,75 på en skala från 1-5, men i det här fallet, när utvärderingarna är så positiva och tillfredsställelsen i alla påståenden är högre än denna </a:t>
            </a:r>
            <a:r>
              <a:rPr lang="sv-SE" altLang="fi-FI" sz="1300" dirty="0" err="1">
                <a:latin typeface="+mn-lt"/>
              </a:rPr>
              <a:t>målnivå</a:t>
            </a:r>
            <a:r>
              <a:rPr lang="sv-SE" altLang="fi-FI" sz="1300" dirty="0">
                <a:latin typeface="+mn-lt"/>
              </a:rPr>
              <a:t>, är det aritmetiska medelvärdet av påståendena vilket kan också användas som </a:t>
            </a:r>
            <a:r>
              <a:rPr lang="sv-SE" altLang="fi-FI" sz="1300" dirty="0" err="1">
                <a:latin typeface="+mn-lt"/>
              </a:rPr>
              <a:t>målnivå</a:t>
            </a:r>
            <a:r>
              <a:rPr lang="sv-SE" altLang="fi-FI" sz="1300" dirty="0">
                <a:latin typeface="+mn-lt"/>
              </a:rPr>
              <a:t>. </a:t>
            </a:r>
            <a:endParaRPr lang="sv-SE" altLang="fi-FI" sz="1300" dirty="0">
              <a:solidFill>
                <a:srgbClr val="FF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fi-FI" sz="1400" b="0" i="0" u="none" strike="noStrike" cap="none" normalizeH="0" baseline="0" dirty="0">
              <a:ln>
                <a:noFill/>
              </a:ln>
              <a:solidFill>
                <a:schemeClr val="tx1"/>
              </a:solidFill>
              <a:effectLst/>
              <a:latin typeface="+mn-lt"/>
            </a:endParaRPr>
          </a:p>
          <a:p>
            <a:pPr marL="0" indent="0">
              <a:buNone/>
            </a:pPr>
            <a:endParaRPr lang="fi-FI" sz="1400" dirty="0">
              <a:latin typeface="+mn-lt"/>
            </a:endParaRPr>
          </a:p>
        </p:txBody>
      </p:sp>
      <p:grpSp>
        <p:nvGrpSpPr>
          <p:cNvPr id="3" name="Group 6">
            <a:extLst>
              <a:ext uri="{FF2B5EF4-FFF2-40B4-BE49-F238E27FC236}">
                <a16:creationId xmlns:a16="http://schemas.microsoft.com/office/drawing/2014/main" id="{DF2F6799-D6D1-F835-6591-E70892D89D66}"/>
              </a:ext>
              <a:ext uri="{C183D7F6-B498-43B3-948B-1728B52AA6E4}">
                <adec:decorative xmlns:adec="http://schemas.microsoft.com/office/drawing/2017/decorative" val="1"/>
              </a:ext>
            </a:extLst>
          </p:cNvPr>
          <p:cNvGrpSpPr>
            <a:grpSpLocks/>
          </p:cNvGrpSpPr>
          <p:nvPr/>
        </p:nvGrpSpPr>
        <p:grpSpPr bwMode="auto">
          <a:xfrm>
            <a:off x="1203875" y="3702208"/>
            <a:ext cx="6000928" cy="2765368"/>
            <a:chOff x="993" y="1525"/>
            <a:chExt cx="3112" cy="1965"/>
          </a:xfrm>
        </p:grpSpPr>
        <p:sp>
          <p:nvSpPr>
            <p:cNvPr id="6" name="Line 7">
              <a:extLst>
                <a:ext uri="{FF2B5EF4-FFF2-40B4-BE49-F238E27FC236}">
                  <a16:creationId xmlns:a16="http://schemas.microsoft.com/office/drawing/2014/main" id="{44AB2ABD-58FA-246D-5EF5-D9DDF92E4038}"/>
                </a:ext>
              </a:extLst>
            </p:cNvPr>
            <p:cNvSpPr>
              <a:spLocks noChangeShapeType="1"/>
            </p:cNvSpPr>
            <p:nvPr/>
          </p:nvSpPr>
          <p:spPr bwMode="auto">
            <a:xfrm flipV="1">
              <a:off x="2744" y="1525"/>
              <a:ext cx="0" cy="18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latin typeface="Corbel" pitchFamily="34" charset="0"/>
              </a:endParaRPr>
            </a:p>
          </p:txBody>
        </p:sp>
        <p:grpSp>
          <p:nvGrpSpPr>
            <p:cNvPr id="7" name="Group 8">
              <a:extLst>
                <a:ext uri="{FF2B5EF4-FFF2-40B4-BE49-F238E27FC236}">
                  <a16:creationId xmlns:a16="http://schemas.microsoft.com/office/drawing/2014/main" id="{EB53E410-6FFB-F1B9-540E-0C8D49A1118A}"/>
                </a:ext>
              </a:extLst>
            </p:cNvPr>
            <p:cNvGrpSpPr>
              <a:grpSpLocks/>
            </p:cNvGrpSpPr>
            <p:nvPr/>
          </p:nvGrpSpPr>
          <p:grpSpPr bwMode="auto">
            <a:xfrm>
              <a:off x="993" y="1743"/>
              <a:ext cx="3112" cy="1747"/>
              <a:chOff x="993" y="1751"/>
              <a:chExt cx="3112" cy="1747"/>
            </a:xfrm>
          </p:grpSpPr>
          <p:sp>
            <p:nvSpPr>
              <p:cNvPr id="8" name="Line 9">
                <a:extLst>
                  <a:ext uri="{FF2B5EF4-FFF2-40B4-BE49-F238E27FC236}">
                    <a16:creationId xmlns:a16="http://schemas.microsoft.com/office/drawing/2014/main" id="{2D84830F-3B1A-EED6-5B31-494EE391AEC6}"/>
                  </a:ext>
                </a:extLst>
              </p:cNvPr>
              <p:cNvSpPr>
                <a:spLocks noChangeShapeType="1"/>
              </p:cNvSpPr>
              <p:nvPr/>
            </p:nvSpPr>
            <p:spPr bwMode="auto">
              <a:xfrm flipH="1">
                <a:off x="1383" y="2432"/>
                <a:ext cx="27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i-FI">
                  <a:latin typeface="Corbel" pitchFamily="34" charset="0"/>
                </a:endParaRPr>
              </a:p>
            </p:txBody>
          </p:sp>
          <p:sp>
            <p:nvSpPr>
              <p:cNvPr id="9" name="Rectangle 10">
                <a:extLst>
                  <a:ext uri="{FF2B5EF4-FFF2-40B4-BE49-F238E27FC236}">
                    <a16:creationId xmlns:a16="http://schemas.microsoft.com/office/drawing/2014/main" id="{E8EE9E2C-6C22-F360-34A9-91DE941F0BBE}"/>
                  </a:ext>
                  <a:ext uri="{C183D7F6-B498-43B3-948B-1728B52AA6E4}">
                    <adec:decorative xmlns:adec="http://schemas.microsoft.com/office/drawing/2017/decorative" val="1"/>
                  </a:ext>
                </a:extLst>
              </p:cNvPr>
              <p:cNvSpPr>
                <a:spLocks noChangeArrowheads="1"/>
              </p:cNvSpPr>
              <p:nvPr/>
            </p:nvSpPr>
            <p:spPr bwMode="auto">
              <a:xfrm>
                <a:off x="1701" y="1751"/>
                <a:ext cx="1043" cy="682"/>
              </a:xfrm>
              <a:prstGeom prst="rect">
                <a:avLst/>
              </a:prstGeom>
              <a:solidFill>
                <a:srgbClr val="C00000"/>
              </a:solidFill>
              <a:ln w="28575" algn="ctr">
                <a:solidFill>
                  <a:schemeClr val="tx1"/>
                </a:solidFill>
                <a:miter lim="800000"/>
                <a:headEnd/>
                <a:tailEnd/>
              </a:ln>
            </p:spPr>
            <p:txBody>
              <a:bodyPr wrap="none" anchor="ctr"/>
              <a:lstStyle/>
              <a:p>
                <a:endParaRPr lang="fi-FI">
                  <a:latin typeface="Corbel" pitchFamily="34" charset="0"/>
                </a:endParaRPr>
              </a:p>
            </p:txBody>
          </p:sp>
          <p:sp>
            <p:nvSpPr>
              <p:cNvPr id="10" name="Rectangle 11">
                <a:extLst>
                  <a:ext uri="{FF2B5EF4-FFF2-40B4-BE49-F238E27FC236}">
                    <a16:creationId xmlns:a16="http://schemas.microsoft.com/office/drawing/2014/main" id="{EE57C1E5-AA99-53DC-60B9-CCD14816EA65}"/>
                  </a:ext>
                  <a:ext uri="{C183D7F6-B498-43B3-948B-1728B52AA6E4}">
                    <adec:decorative xmlns:adec="http://schemas.microsoft.com/office/drawing/2017/decorative" val="1"/>
                  </a:ext>
                </a:extLst>
              </p:cNvPr>
              <p:cNvSpPr>
                <a:spLocks noChangeArrowheads="1"/>
              </p:cNvSpPr>
              <p:nvPr/>
            </p:nvSpPr>
            <p:spPr bwMode="auto">
              <a:xfrm>
                <a:off x="2744" y="1751"/>
                <a:ext cx="1043" cy="682"/>
              </a:xfrm>
              <a:prstGeom prst="rect">
                <a:avLst/>
              </a:prstGeom>
              <a:solidFill>
                <a:srgbClr val="92D050"/>
              </a:solidFill>
              <a:ln w="28575" algn="ctr">
                <a:solidFill>
                  <a:schemeClr val="tx1"/>
                </a:solidFill>
                <a:miter lim="800000"/>
                <a:headEnd/>
                <a:tailEnd/>
              </a:ln>
            </p:spPr>
            <p:txBody>
              <a:bodyPr wrap="none" anchor="ctr"/>
              <a:lstStyle/>
              <a:p>
                <a:endParaRPr lang="fi-FI">
                  <a:latin typeface="Corbel" pitchFamily="34" charset="0"/>
                </a:endParaRPr>
              </a:p>
            </p:txBody>
          </p:sp>
          <p:sp>
            <p:nvSpPr>
              <p:cNvPr id="11" name="Rectangle 12">
                <a:extLst>
                  <a:ext uri="{FF2B5EF4-FFF2-40B4-BE49-F238E27FC236}">
                    <a16:creationId xmlns:a16="http://schemas.microsoft.com/office/drawing/2014/main" id="{C8B0D90F-7545-8430-EB21-0C99AB9B07F1}"/>
                  </a:ext>
                  <a:ext uri="{C183D7F6-B498-43B3-948B-1728B52AA6E4}">
                    <adec:decorative xmlns:adec="http://schemas.microsoft.com/office/drawing/2017/decorative" val="1"/>
                  </a:ext>
                </a:extLst>
              </p:cNvPr>
              <p:cNvSpPr>
                <a:spLocks noChangeArrowheads="1"/>
              </p:cNvSpPr>
              <p:nvPr/>
            </p:nvSpPr>
            <p:spPr bwMode="auto">
              <a:xfrm>
                <a:off x="1701" y="2432"/>
                <a:ext cx="1043" cy="682"/>
              </a:xfrm>
              <a:prstGeom prst="rect">
                <a:avLst/>
              </a:prstGeom>
              <a:solidFill>
                <a:srgbClr val="A6A6A6"/>
              </a:solidFill>
              <a:ln w="28575" algn="ctr">
                <a:solidFill>
                  <a:schemeClr val="tx1"/>
                </a:solidFill>
                <a:miter lim="800000"/>
                <a:headEnd/>
                <a:tailEnd/>
              </a:ln>
            </p:spPr>
            <p:txBody>
              <a:bodyPr wrap="none" anchor="ctr"/>
              <a:lstStyle/>
              <a:p>
                <a:endParaRPr lang="fi-FI">
                  <a:latin typeface="Corbel" pitchFamily="34" charset="0"/>
                </a:endParaRPr>
              </a:p>
            </p:txBody>
          </p:sp>
          <p:sp>
            <p:nvSpPr>
              <p:cNvPr id="12" name="Rectangle 13">
                <a:extLst>
                  <a:ext uri="{FF2B5EF4-FFF2-40B4-BE49-F238E27FC236}">
                    <a16:creationId xmlns:a16="http://schemas.microsoft.com/office/drawing/2014/main" id="{048440DF-623F-B595-139F-7DD4AD22750C}"/>
                  </a:ext>
                  <a:ext uri="{C183D7F6-B498-43B3-948B-1728B52AA6E4}">
                    <adec:decorative xmlns:adec="http://schemas.microsoft.com/office/drawing/2017/decorative" val="1"/>
                  </a:ext>
                </a:extLst>
              </p:cNvPr>
              <p:cNvSpPr>
                <a:spLocks noChangeArrowheads="1"/>
              </p:cNvSpPr>
              <p:nvPr/>
            </p:nvSpPr>
            <p:spPr bwMode="auto">
              <a:xfrm>
                <a:off x="2744" y="2432"/>
                <a:ext cx="1043" cy="682"/>
              </a:xfrm>
              <a:prstGeom prst="rect">
                <a:avLst/>
              </a:prstGeom>
              <a:solidFill>
                <a:srgbClr val="009ACA"/>
              </a:solidFill>
              <a:ln w="28575" algn="ctr">
                <a:solidFill>
                  <a:schemeClr val="tx1"/>
                </a:solidFill>
                <a:miter lim="800000"/>
                <a:headEnd/>
                <a:tailEnd/>
              </a:ln>
            </p:spPr>
            <p:txBody>
              <a:bodyPr wrap="none" anchor="ctr"/>
              <a:lstStyle/>
              <a:p>
                <a:endParaRPr lang="fi-FI">
                  <a:latin typeface="Corbel" pitchFamily="34" charset="0"/>
                </a:endParaRPr>
              </a:p>
            </p:txBody>
          </p:sp>
          <p:sp>
            <p:nvSpPr>
              <p:cNvPr id="13" name="Text Box 14">
                <a:extLst>
                  <a:ext uri="{FF2B5EF4-FFF2-40B4-BE49-F238E27FC236}">
                    <a16:creationId xmlns:a16="http://schemas.microsoft.com/office/drawing/2014/main" id="{190D6B5F-075D-986E-B6E6-4099F3EBCF53}"/>
                  </a:ext>
                  <a:ext uri="{C183D7F6-B498-43B3-948B-1728B52AA6E4}">
                    <adec:decorative xmlns:adec="http://schemas.microsoft.com/office/drawing/2017/decorative" val="1"/>
                  </a:ext>
                </a:extLst>
              </p:cNvPr>
              <p:cNvSpPr txBox="1">
                <a:spLocks noChangeArrowheads="1"/>
              </p:cNvSpPr>
              <p:nvPr/>
            </p:nvSpPr>
            <p:spPr bwMode="auto">
              <a:xfrm>
                <a:off x="2018" y="1948"/>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dirty="0">
                    <a:solidFill>
                      <a:schemeClr val="bg1"/>
                    </a:solidFill>
                    <a:latin typeface="Corbel" pitchFamily="34" charset="0"/>
                  </a:rPr>
                  <a:t>A</a:t>
                </a:r>
              </a:p>
            </p:txBody>
          </p:sp>
          <p:sp>
            <p:nvSpPr>
              <p:cNvPr id="14" name="Text Box 15">
                <a:extLst>
                  <a:ext uri="{FF2B5EF4-FFF2-40B4-BE49-F238E27FC236}">
                    <a16:creationId xmlns:a16="http://schemas.microsoft.com/office/drawing/2014/main" id="{F004EBF2-E1C0-9F29-1DA5-F4B0C89CD599}"/>
                  </a:ext>
                  <a:ext uri="{C183D7F6-B498-43B3-948B-1728B52AA6E4}">
                    <adec:decorative xmlns:adec="http://schemas.microsoft.com/office/drawing/2017/decorative" val="1"/>
                  </a:ext>
                </a:extLst>
              </p:cNvPr>
              <p:cNvSpPr txBox="1">
                <a:spLocks noChangeArrowheads="1"/>
              </p:cNvSpPr>
              <p:nvPr/>
            </p:nvSpPr>
            <p:spPr bwMode="auto">
              <a:xfrm>
                <a:off x="3062" y="1948"/>
                <a:ext cx="4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dirty="0">
                    <a:latin typeface="Corbel" pitchFamily="34" charset="0"/>
                  </a:rPr>
                  <a:t>D</a:t>
                </a:r>
              </a:p>
            </p:txBody>
          </p:sp>
          <p:sp>
            <p:nvSpPr>
              <p:cNvPr id="15" name="Text Box 16">
                <a:extLst>
                  <a:ext uri="{FF2B5EF4-FFF2-40B4-BE49-F238E27FC236}">
                    <a16:creationId xmlns:a16="http://schemas.microsoft.com/office/drawing/2014/main" id="{6A67654F-E538-6C67-4EC5-6DDCD1CF25D6}"/>
                  </a:ext>
                </a:extLst>
              </p:cNvPr>
              <p:cNvSpPr txBox="1">
                <a:spLocks noChangeArrowheads="1"/>
              </p:cNvSpPr>
              <p:nvPr/>
            </p:nvSpPr>
            <p:spPr bwMode="auto">
              <a:xfrm>
                <a:off x="2018" y="262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a:latin typeface="Corbel" pitchFamily="34" charset="0"/>
                  </a:rPr>
                  <a:t>B</a:t>
                </a:r>
              </a:p>
            </p:txBody>
          </p:sp>
          <p:sp>
            <p:nvSpPr>
              <p:cNvPr id="16" name="Text Box 17">
                <a:extLst>
                  <a:ext uri="{FF2B5EF4-FFF2-40B4-BE49-F238E27FC236}">
                    <a16:creationId xmlns:a16="http://schemas.microsoft.com/office/drawing/2014/main" id="{B479A1F9-D479-B7F9-D9DE-700041673BA0}"/>
                  </a:ext>
                  <a:ext uri="{C183D7F6-B498-43B3-948B-1728B52AA6E4}">
                    <adec:decorative xmlns:adec="http://schemas.microsoft.com/office/drawing/2017/decorative" val="1"/>
                  </a:ext>
                </a:extLst>
              </p:cNvPr>
              <p:cNvSpPr txBox="1">
                <a:spLocks noChangeArrowheads="1"/>
              </p:cNvSpPr>
              <p:nvPr/>
            </p:nvSpPr>
            <p:spPr bwMode="auto">
              <a:xfrm>
                <a:off x="3062" y="2629"/>
                <a:ext cx="4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algn="ctr" eaLnBrk="1" hangingPunct="1">
                  <a:spcBef>
                    <a:spcPct val="50000"/>
                  </a:spcBef>
                  <a:buFontTx/>
                  <a:buNone/>
                </a:pPr>
                <a:r>
                  <a:rPr lang="fi-FI" sz="2400" dirty="0">
                    <a:solidFill>
                      <a:schemeClr val="bg1"/>
                    </a:solidFill>
                    <a:latin typeface="Corbel" pitchFamily="34" charset="0"/>
                  </a:rPr>
                  <a:t>C</a:t>
                </a:r>
              </a:p>
            </p:txBody>
          </p:sp>
          <p:sp>
            <p:nvSpPr>
              <p:cNvPr id="17" name="Text Box 18">
                <a:extLst>
                  <a:ext uri="{FF2B5EF4-FFF2-40B4-BE49-F238E27FC236}">
                    <a16:creationId xmlns:a16="http://schemas.microsoft.com/office/drawing/2014/main" id="{27DDDE8E-3537-874D-7917-D6C72D01424A}"/>
                  </a:ext>
                  <a:ext uri="{C183D7F6-B498-43B3-948B-1728B52AA6E4}">
                    <adec:decorative xmlns:adec="http://schemas.microsoft.com/office/drawing/2017/decorative" val="1"/>
                  </a:ext>
                </a:extLst>
              </p:cNvPr>
              <p:cNvSpPr txBox="1">
                <a:spLocks noChangeArrowheads="1"/>
              </p:cNvSpPr>
              <p:nvPr/>
            </p:nvSpPr>
            <p:spPr bwMode="auto">
              <a:xfrm>
                <a:off x="993" y="2203"/>
                <a:ext cx="45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marL="0" indent="0" algn="ctr" eaLnBrk="1" hangingPunct="1">
                  <a:spcBef>
                    <a:spcPct val="50000"/>
                  </a:spcBef>
                  <a:buFontTx/>
                  <a:buNone/>
                </a:pPr>
                <a:r>
                  <a:rPr lang="fi-FI" sz="1200" dirty="0" err="1">
                    <a:latin typeface="+mj-lt"/>
                  </a:rPr>
                  <a:t>Inverkan</a:t>
                </a:r>
                <a:r>
                  <a:rPr lang="fi-FI" sz="1200" dirty="0">
                    <a:latin typeface="+mj-lt"/>
                  </a:rPr>
                  <a:t> </a:t>
                </a:r>
                <a:r>
                  <a:rPr lang="fi-FI" sz="1200" dirty="0" err="1">
                    <a:latin typeface="+mj-lt"/>
                  </a:rPr>
                  <a:t>på</a:t>
                </a:r>
                <a:r>
                  <a:rPr lang="fi-FI" sz="1200" dirty="0">
                    <a:latin typeface="+mj-lt"/>
                  </a:rPr>
                  <a:t> </a:t>
                </a:r>
                <a:r>
                  <a:rPr lang="fi-FI" sz="1200" dirty="0" err="1">
                    <a:latin typeface="+mj-lt"/>
                  </a:rPr>
                  <a:t>det</a:t>
                </a:r>
                <a:r>
                  <a:rPr lang="fi-FI" sz="1200" dirty="0">
                    <a:latin typeface="+mj-lt"/>
                  </a:rPr>
                  <a:t>  </a:t>
                </a:r>
                <a:r>
                  <a:rPr lang="fi-FI" sz="1200" dirty="0" err="1">
                    <a:latin typeface="+mj-lt"/>
                  </a:rPr>
                  <a:t>allmänna</a:t>
                </a:r>
                <a:r>
                  <a:rPr lang="fi-FI" sz="1200" dirty="0">
                    <a:latin typeface="+mj-lt"/>
                  </a:rPr>
                  <a:t> </a:t>
                </a:r>
                <a:r>
                  <a:rPr lang="fi-FI" sz="1200" dirty="0" err="1">
                    <a:latin typeface="+mj-lt"/>
                  </a:rPr>
                  <a:t>vitsordet</a:t>
                </a:r>
                <a:endParaRPr lang="fi-FI" sz="1200" dirty="0">
                  <a:latin typeface="+mj-lt"/>
                </a:endParaRPr>
              </a:p>
            </p:txBody>
          </p:sp>
          <p:sp>
            <p:nvSpPr>
              <p:cNvPr id="18" name="Text Box 19">
                <a:extLst>
                  <a:ext uri="{FF2B5EF4-FFF2-40B4-BE49-F238E27FC236}">
                    <a16:creationId xmlns:a16="http://schemas.microsoft.com/office/drawing/2014/main" id="{E65F2089-E831-89EF-3C13-F878611B5ABF}"/>
                  </a:ext>
                  <a:ext uri="{C183D7F6-B498-43B3-948B-1728B52AA6E4}">
                    <adec:decorative xmlns:adec="http://schemas.microsoft.com/office/drawing/2017/decorative" val="1"/>
                  </a:ext>
                </a:extLst>
              </p:cNvPr>
              <p:cNvSpPr txBox="1">
                <a:spLocks noChangeArrowheads="1"/>
              </p:cNvSpPr>
              <p:nvPr/>
            </p:nvSpPr>
            <p:spPr bwMode="auto">
              <a:xfrm>
                <a:off x="2567" y="3301"/>
                <a:ext cx="122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rgbClr val="E60F28"/>
                  </a:buClr>
                  <a:buSzPct val="150000"/>
                  <a:buChar char="•"/>
                  <a:defRPr b="1">
                    <a:solidFill>
                      <a:schemeClr val="tx1"/>
                    </a:solidFill>
                    <a:latin typeface="Arial" charset="0"/>
                  </a:defRPr>
                </a:lvl6pPr>
                <a:lvl7pPr marL="2971800" indent="-228600" eaLnBrk="0" fontAlgn="base" hangingPunct="0">
                  <a:spcBef>
                    <a:spcPct val="20000"/>
                  </a:spcBef>
                  <a:spcAft>
                    <a:spcPct val="0"/>
                  </a:spcAft>
                  <a:buClr>
                    <a:srgbClr val="E60F28"/>
                  </a:buClr>
                  <a:buSzPct val="150000"/>
                  <a:buChar char="•"/>
                  <a:defRPr b="1">
                    <a:solidFill>
                      <a:schemeClr val="tx1"/>
                    </a:solidFill>
                    <a:latin typeface="Arial" charset="0"/>
                  </a:defRPr>
                </a:lvl7pPr>
                <a:lvl8pPr marL="3429000" indent="-228600" eaLnBrk="0" fontAlgn="base" hangingPunct="0">
                  <a:spcBef>
                    <a:spcPct val="20000"/>
                  </a:spcBef>
                  <a:spcAft>
                    <a:spcPct val="0"/>
                  </a:spcAft>
                  <a:buClr>
                    <a:srgbClr val="E60F28"/>
                  </a:buClr>
                  <a:buSzPct val="150000"/>
                  <a:buChar char="•"/>
                  <a:defRPr b="1">
                    <a:solidFill>
                      <a:schemeClr val="tx1"/>
                    </a:solidFill>
                    <a:latin typeface="Arial" charset="0"/>
                  </a:defRPr>
                </a:lvl8pPr>
                <a:lvl9pPr marL="3886200" indent="-228600" eaLnBrk="0" fontAlgn="base" hangingPunct="0">
                  <a:spcBef>
                    <a:spcPct val="20000"/>
                  </a:spcBef>
                  <a:spcAft>
                    <a:spcPct val="0"/>
                  </a:spcAft>
                  <a:buClr>
                    <a:srgbClr val="E60F28"/>
                  </a:buClr>
                  <a:buSzPct val="150000"/>
                  <a:buChar char="•"/>
                  <a:defRPr b="1">
                    <a:solidFill>
                      <a:schemeClr val="tx1"/>
                    </a:solidFill>
                    <a:latin typeface="Arial" charset="0"/>
                  </a:defRPr>
                </a:lvl9pPr>
              </a:lstStyle>
              <a:p>
                <a:pPr eaLnBrk="1" hangingPunct="1">
                  <a:spcBef>
                    <a:spcPct val="50000"/>
                  </a:spcBef>
                  <a:buFontTx/>
                  <a:buNone/>
                </a:pPr>
                <a:r>
                  <a:rPr lang="fi-FI" sz="1200" dirty="0" err="1">
                    <a:latin typeface="+mj-lt"/>
                  </a:rPr>
                  <a:t>Vitsord</a:t>
                </a:r>
                <a:endParaRPr lang="fi-FI" sz="1200" dirty="0">
                  <a:latin typeface="+mj-lt"/>
                </a:endParaRPr>
              </a:p>
            </p:txBody>
          </p:sp>
        </p:grpSp>
      </p:grpSp>
      <p:sp>
        <p:nvSpPr>
          <p:cNvPr id="19" name="Tekstiruutu 18">
            <a:extLst>
              <a:ext uri="{FF2B5EF4-FFF2-40B4-BE49-F238E27FC236}">
                <a16:creationId xmlns:a16="http://schemas.microsoft.com/office/drawing/2014/main" id="{B826CA4A-6025-4319-86BF-D062DDBCCB88}"/>
              </a:ext>
              <a:ext uri="{C183D7F6-B498-43B3-948B-1728B52AA6E4}">
                <adec:decorative xmlns:adec="http://schemas.microsoft.com/office/drawing/2017/decorative" val="1"/>
              </a:ext>
            </a:extLst>
          </p:cNvPr>
          <p:cNvSpPr txBox="1"/>
          <p:nvPr/>
        </p:nvSpPr>
        <p:spPr>
          <a:xfrm>
            <a:off x="8231468" y="4051194"/>
            <a:ext cx="2762020" cy="288147"/>
          </a:xfrm>
          <a:prstGeom prst="rect">
            <a:avLst/>
          </a:prstGeom>
          <a:noFill/>
        </p:spPr>
        <p:txBody>
          <a:bodyPr wrap="square" lIns="72000" tIns="36000" rIns="72000" bIns="36000" rtlCol="0">
            <a:spAutoFit/>
          </a:bodyPr>
          <a:lstStyle/>
          <a:p>
            <a:r>
              <a:rPr lang="fi-FI" sz="1400" dirty="0">
                <a:cs typeface="Calibri Light" panose="020F0302020204030204" pitchFamily="34" charset="0"/>
              </a:rPr>
              <a:t>A: </a:t>
            </a:r>
            <a:r>
              <a:rPr lang="fi-FI" sz="1400" dirty="0" err="1">
                <a:cs typeface="Calibri Light" panose="020F0302020204030204" pitchFamily="34" charset="0"/>
              </a:rPr>
              <a:t>Primära</a:t>
            </a:r>
            <a:r>
              <a:rPr lang="fi-FI" sz="1400" dirty="0">
                <a:cs typeface="Calibri Light" panose="020F0302020204030204" pitchFamily="34" charset="0"/>
              </a:rPr>
              <a:t> </a:t>
            </a:r>
            <a:r>
              <a:rPr lang="fi-FI" sz="1400" dirty="0" err="1">
                <a:cs typeface="Calibri Light" panose="020F0302020204030204" pitchFamily="34" charset="0"/>
              </a:rPr>
              <a:t>utvecklingsmål</a:t>
            </a:r>
            <a:endParaRPr lang="fi-FI" sz="1400" dirty="0">
              <a:cs typeface="Calibri Light" panose="020F0302020204030204" pitchFamily="34" charset="0"/>
            </a:endParaRPr>
          </a:p>
        </p:txBody>
      </p:sp>
      <p:sp>
        <p:nvSpPr>
          <p:cNvPr id="20" name="Suorakulmio 19">
            <a:extLst>
              <a:ext uri="{FF2B5EF4-FFF2-40B4-BE49-F238E27FC236}">
                <a16:creationId xmlns:a16="http://schemas.microsoft.com/office/drawing/2014/main" id="{C905FA73-7614-B668-130A-641B6E1F4061}"/>
              </a:ext>
              <a:ext uri="{C183D7F6-B498-43B3-948B-1728B52AA6E4}">
                <adec:decorative xmlns:adec="http://schemas.microsoft.com/office/drawing/2017/decorative" val="1"/>
              </a:ext>
            </a:extLst>
          </p:cNvPr>
          <p:cNvSpPr>
            <a:spLocks noChangeAspect="1"/>
          </p:cNvSpPr>
          <p:nvPr/>
        </p:nvSpPr>
        <p:spPr>
          <a:xfrm>
            <a:off x="7931541" y="4078242"/>
            <a:ext cx="254667" cy="1916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
        <p:nvSpPr>
          <p:cNvPr id="21" name="Tekstiruutu 20">
            <a:extLst>
              <a:ext uri="{FF2B5EF4-FFF2-40B4-BE49-F238E27FC236}">
                <a16:creationId xmlns:a16="http://schemas.microsoft.com/office/drawing/2014/main" id="{18FB1DDA-689E-085B-8A6E-BE08CE1CC7FB}"/>
              </a:ext>
              <a:ext uri="{C183D7F6-B498-43B3-948B-1728B52AA6E4}">
                <adec:decorative xmlns:adec="http://schemas.microsoft.com/office/drawing/2017/decorative" val="1"/>
              </a:ext>
            </a:extLst>
          </p:cNvPr>
          <p:cNvSpPr txBox="1"/>
          <p:nvPr/>
        </p:nvSpPr>
        <p:spPr>
          <a:xfrm>
            <a:off x="8231468" y="4407472"/>
            <a:ext cx="2756657" cy="288147"/>
          </a:xfrm>
          <a:prstGeom prst="rect">
            <a:avLst/>
          </a:prstGeom>
          <a:noFill/>
        </p:spPr>
        <p:txBody>
          <a:bodyPr wrap="square" lIns="72000" tIns="36000" rIns="72000" bIns="36000" rtlCol="0">
            <a:spAutoFit/>
          </a:bodyPr>
          <a:lstStyle/>
          <a:p>
            <a:r>
              <a:rPr lang="fi-FI" sz="1400" dirty="0">
                <a:cs typeface="Calibri Light" panose="020F0302020204030204" pitchFamily="34" charset="0"/>
              </a:rPr>
              <a:t>B: </a:t>
            </a:r>
            <a:r>
              <a:rPr lang="fi-FI" sz="1400" dirty="0" err="1">
                <a:cs typeface="Calibri Light" panose="020F0302020204030204" pitchFamily="34" charset="0"/>
              </a:rPr>
              <a:t>Sekundära</a:t>
            </a:r>
            <a:r>
              <a:rPr lang="fi-FI" sz="1400" dirty="0">
                <a:cs typeface="Calibri Light" panose="020F0302020204030204" pitchFamily="34" charset="0"/>
              </a:rPr>
              <a:t> </a:t>
            </a:r>
            <a:r>
              <a:rPr lang="fi-FI" sz="1400" dirty="0" err="1">
                <a:cs typeface="Calibri Light" panose="020F0302020204030204" pitchFamily="34" charset="0"/>
              </a:rPr>
              <a:t>utvecklingsmål</a:t>
            </a:r>
            <a:endParaRPr lang="fi-FI" sz="1400" dirty="0">
              <a:cs typeface="Calibri Light" panose="020F0302020204030204" pitchFamily="34" charset="0"/>
            </a:endParaRPr>
          </a:p>
        </p:txBody>
      </p:sp>
      <p:sp>
        <p:nvSpPr>
          <p:cNvPr id="22" name="Suorakulmio 21">
            <a:extLst>
              <a:ext uri="{FF2B5EF4-FFF2-40B4-BE49-F238E27FC236}">
                <a16:creationId xmlns:a16="http://schemas.microsoft.com/office/drawing/2014/main" id="{B901B740-F3A6-5E6C-3E96-817DE8F3EB4B}"/>
              </a:ext>
              <a:ext uri="{C183D7F6-B498-43B3-948B-1728B52AA6E4}">
                <adec:decorative xmlns:adec="http://schemas.microsoft.com/office/drawing/2017/decorative" val="1"/>
              </a:ext>
            </a:extLst>
          </p:cNvPr>
          <p:cNvSpPr>
            <a:spLocks noChangeAspect="1"/>
          </p:cNvSpPr>
          <p:nvPr/>
        </p:nvSpPr>
        <p:spPr>
          <a:xfrm>
            <a:off x="7931541" y="4434520"/>
            <a:ext cx="254667" cy="19169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
        <p:nvSpPr>
          <p:cNvPr id="23" name="Tekstiruutu 22">
            <a:extLst>
              <a:ext uri="{FF2B5EF4-FFF2-40B4-BE49-F238E27FC236}">
                <a16:creationId xmlns:a16="http://schemas.microsoft.com/office/drawing/2014/main" id="{738C8A85-9ECE-EA31-B4A3-3B1A6F0F336B}"/>
              </a:ext>
              <a:ext uri="{C183D7F6-B498-43B3-948B-1728B52AA6E4}">
                <adec:decorative xmlns:adec="http://schemas.microsoft.com/office/drawing/2017/decorative" val="1"/>
              </a:ext>
            </a:extLst>
          </p:cNvPr>
          <p:cNvSpPr txBox="1"/>
          <p:nvPr/>
        </p:nvSpPr>
        <p:spPr>
          <a:xfrm>
            <a:off x="8234371" y="4763750"/>
            <a:ext cx="2380283" cy="288147"/>
          </a:xfrm>
          <a:prstGeom prst="rect">
            <a:avLst/>
          </a:prstGeom>
          <a:noFill/>
        </p:spPr>
        <p:txBody>
          <a:bodyPr wrap="square" lIns="72000" tIns="36000" rIns="72000" bIns="36000" rtlCol="0">
            <a:spAutoFit/>
          </a:bodyPr>
          <a:lstStyle/>
          <a:p>
            <a:r>
              <a:rPr lang="fi-FI" sz="1400" dirty="0">
                <a:cs typeface="Calibri Light" panose="020F0302020204030204" pitchFamily="34" charset="0"/>
              </a:rPr>
              <a:t>C: </a:t>
            </a:r>
            <a:r>
              <a:rPr lang="fi-FI" sz="1400" dirty="0" err="1">
                <a:cs typeface="Calibri Light" panose="020F0302020204030204" pitchFamily="34" charset="0"/>
              </a:rPr>
              <a:t>Resursstyrkor</a:t>
            </a:r>
            <a:endParaRPr lang="fi-FI" sz="1400" dirty="0">
              <a:cs typeface="Calibri Light" panose="020F0302020204030204" pitchFamily="34" charset="0"/>
            </a:endParaRPr>
          </a:p>
        </p:txBody>
      </p:sp>
      <p:sp>
        <p:nvSpPr>
          <p:cNvPr id="24" name="Suorakulmio 23">
            <a:extLst>
              <a:ext uri="{FF2B5EF4-FFF2-40B4-BE49-F238E27FC236}">
                <a16:creationId xmlns:a16="http://schemas.microsoft.com/office/drawing/2014/main" id="{539E95E9-3A83-6D61-1172-BF49B7555F67}"/>
              </a:ext>
              <a:ext uri="{C183D7F6-B498-43B3-948B-1728B52AA6E4}">
                <adec:decorative xmlns:adec="http://schemas.microsoft.com/office/drawing/2017/decorative" val="1"/>
              </a:ext>
            </a:extLst>
          </p:cNvPr>
          <p:cNvSpPr>
            <a:spLocks noChangeAspect="1"/>
          </p:cNvSpPr>
          <p:nvPr/>
        </p:nvSpPr>
        <p:spPr>
          <a:xfrm>
            <a:off x="7934444" y="4790798"/>
            <a:ext cx="254667" cy="191692"/>
          </a:xfrm>
          <a:prstGeom prst="rect">
            <a:avLst/>
          </a:prstGeom>
          <a:solidFill>
            <a:srgbClr val="009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
        <p:nvSpPr>
          <p:cNvPr id="25" name="Tekstiruutu 24">
            <a:extLst>
              <a:ext uri="{FF2B5EF4-FFF2-40B4-BE49-F238E27FC236}">
                <a16:creationId xmlns:a16="http://schemas.microsoft.com/office/drawing/2014/main" id="{B396A010-9AD6-A971-54E9-A86615455B0F}"/>
              </a:ext>
              <a:ext uri="{C183D7F6-B498-43B3-948B-1728B52AA6E4}">
                <adec:decorative xmlns:adec="http://schemas.microsoft.com/office/drawing/2017/decorative" val="1"/>
              </a:ext>
            </a:extLst>
          </p:cNvPr>
          <p:cNvSpPr txBox="1"/>
          <p:nvPr/>
        </p:nvSpPr>
        <p:spPr>
          <a:xfrm>
            <a:off x="8231468" y="5112026"/>
            <a:ext cx="2380283" cy="288147"/>
          </a:xfrm>
          <a:prstGeom prst="rect">
            <a:avLst/>
          </a:prstGeom>
          <a:noFill/>
        </p:spPr>
        <p:txBody>
          <a:bodyPr wrap="square" lIns="72000" tIns="36000" rIns="72000" bIns="36000" rtlCol="0">
            <a:spAutoFit/>
          </a:bodyPr>
          <a:lstStyle/>
          <a:p>
            <a:r>
              <a:rPr lang="fi-FI" sz="1400" dirty="0">
                <a:cs typeface="Calibri Light" panose="020F0302020204030204" pitchFamily="34" charset="0"/>
              </a:rPr>
              <a:t>D: De </a:t>
            </a:r>
            <a:r>
              <a:rPr lang="fi-FI" sz="1400" dirty="0" err="1">
                <a:cs typeface="Calibri Light" panose="020F0302020204030204" pitchFamily="34" charset="0"/>
              </a:rPr>
              <a:t>största</a:t>
            </a:r>
            <a:r>
              <a:rPr lang="fi-FI" sz="1400" dirty="0">
                <a:cs typeface="Calibri Light" panose="020F0302020204030204" pitchFamily="34" charset="0"/>
              </a:rPr>
              <a:t> </a:t>
            </a:r>
            <a:r>
              <a:rPr lang="fi-FI" sz="1400" dirty="0" err="1">
                <a:cs typeface="Calibri Light" panose="020F0302020204030204" pitchFamily="34" charset="0"/>
              </a:rPr>
              <a:t>styrkorna</a:t>
            </a:r>
            <a:endParaRPr lang="fi-FI" sz="1400" dirty="0">
              <a:cs typeface="Calibri Light" panose="020F0302020204030204" pitchFamily="34" charset="0"/>
            </a:endParaRPr>
          </a:p>
        </p:txBody>
      </p:sp>
      <p:sp>
        <p:nvSpPr>
          <p:cNvPr id="26" name="Suorakulmio 25">
            <a:extLst>
              <a:ext uri="{FF2B5EF4-FFF2-40B4-BE49-F238E27FC236}">
                <a16:creationId xmlns:a16="http://schemas.microsoft.com/office/drawing/2014/main" id="{8CFDF61C-CE92-B373-24D1-32F51D38C6D2}"/>
              </a:ext>
              <a:ext uri="{C183D7F6-B498-43B3-948B-1728B52AA6E4}">
                <adec:decorative xmlns:adec="http://schemas.microsoft.com/office/drawing/2017/decorative" val="1"/>
              </a:ext>
            </a:extLst>
          </p:cNvPr>
          <p:cNvSpPr>
            <a:spLocks noChangeAspect="1"/>
          </p:cNvSpPr>
          <p:nvPr/>
        </p:nvSpPr>
        <p:spPr>
          <a:xfrm>
            <a:off x="7941269" y="5139074"/>
            <a:ext cx="254667" cy="1916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cs typeface="Calibri" panose="020F0502020204030204" pitchFamily="34" charset="0"/>
            </a:endParaRPr>
          </a:p>
        </p:txBody>
      </p:sp>
      <p:sp>
        <p:nvSpPr>
          <p:cNvPr id="2" name="Dian numeron paikkamerkki 1">
            <a:extLst>
              <a:ext uri="{FF2B5EF4-FFF2-40B4-BE49-F238E27FC236}">
                <a16:creationId xmlns:a16="http://schemas.microsoft.com/office/drawing/2014/main" id="{B8D658B1-746E-F715-D3E5-B482A0907E8C}"/>
              </a:ext>
            </a:extLst>
          </p:cNvPr>
          <p:cNvSpPr>
            <a:spLocks noGrp="1"/>
          </p:cNvSpPr>
          <p:nvPr>
            <p:ph type="sldNum" sz="quarter" idx="12"/>
          </p:nvPr>
        </p:nvSpPr>
        <p:spPr/>
        <p:txBody>
          <a:bodyPr/>
          <a:lstStyle/>
          <a:p>
            <a:fld id="{59F0C5CC-526B-6E46-A120-C22331FE38F1}" type="slidenum">
              <a:rPr lang="en-FI" smtClean="0"/>
              <a:pPr/>
              <a:t>27</a:t>
            </a:fld>
            <a:endParaRPr lang="en-FI"/>
          </a:p>
        </p:txBody>
      </p:sp>
    </p:spTree>
    <p:extLst>
      <p:ext uri="{BB962C8B-B14F-4D97-AF65-F5344CB8AC3E}">
        <p14:creationId xmlns:p14="http://schemas.microsoft.com/office/powerpoint/2010/main" val="37011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384D94-279E-8EB5-C916-BBECB6E26682}"/>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F76863AB-DA9C-2D64-1FDF-BB037DD90C26}"/>
              </a:ext>
            </a:extLst>
          </p:cNvPr>
          <p:cNvSpPr>
            <a:spLocks noGrp="1"/>
          </p:cNvSpPr>
          <p:nvPr>
            <p:ph type="title" idx="4294967295"/>
          </p:nvPr>
        </p:nvSpPr>
        <p:spPr>
          <a:xfrm>
            <a:off x="1676400" y="476250"/>
            <a:ext cx="10515600" cy="1325563"/>
          </a:xfrm>
        </p:spPr>
        <p:txBody>
          <a:bodyPr>
            <a:noAutofit/>
          </a:bodyPr>
          <a:lstStyle/>
          <a:p>
            <a:r>
              <a:rPr lang="fi-FI" sz="3600" dirty="0" err="1">
                <a:solidFill>
                  <a:srgbClr val="2E3193"/>
                </a:solidFill>
              </a:rPr>
              <a:t>Styrkor</a:t>
            </a:r>
            <a:r>
              <a:rPr lang="fi-FI" sz="3600" dirty="0">
                <a:solidFill>
                  <a:srgbClr val="2E3193"/>
                </a:solidFill>
              </a:rPr>
              <a:t> </a:t>
            </a:r>
            <a:r>
              <a:rPr lang="fi-FI" sz="3600" dirty="0" err="1">
                <a:solidFill>
                  <a:srgbClr val="2E3193"/>
                </a:solidFill>
              </a:rPr>
              <a:t>och</a:t>
            </a:r>
            <a:r>
              <a:rPr lang="fi-FI" sz="3600" dirty="0">
                <a:solidFill>
                  <a:srgbClr val="2E3193"/>
                </a:solidFill>
              </a:rPr>
              <a:t> </a:t>
            </a:r>
            <a:r>
              <a:rPr lang="fi-FI" sz="3600" dirty="0" err="1">
                <a:solidFill>
                  <a:srgbClr val="2E3193"/>
                </a:solidFill>
              </a:rPr>
              <a:t>utvecklingsmål</a:t>
            </a:r>
            <a:br>
              <a:rPr lang="fi-FI" sz="3600" dirty="0">
                <a:solidFill>
                  <a:srgbClr val="2E3193"/>
                </a:solidFill>
              </a:rPr>
            </a:br>
            <a:r>
              <a:rPr lang="sv-SE" sz="3600" dirty="0">
                <a:solidFill>
                  <a:srgbClr val="2E3193"/>
                </a:solidFill>
              </a:rPr>
              <a:t>Att söka till och börja inom småbarnspedagogiken</a:t>
            </a:r>
            <a:endParaRPr lang="fi-FI" sz="2800" dirty="0">
              <a:solidFill>
                <a:srgbClr val="2E3193"/>
              </a:solidFill>
            </a:endParaRPr>
          </a:p>
        </p:txBody>
      </p:sp>
      <p:pic>
        <p:nvPicPr>
          <p:cNvPr id="36" name="Kuva 35" descr="Utvecklingsanalys. Att söka till och börja inom småbarnspedagogiken. Inga utvecklingsmål. Den största styrkan är att barnets behov beaktades väl när småbarnspedagogiken började.">
            <a:extLst>
              <a:ext uri="{FF2B5EF4-FFF2-40B4-BE49-F238E27FC236}">
                <a16:creationId xmlns:a16="http://schemas.microsoft.com/office/drawing/2014/main" id="{19C4ADE4-5B9F-C323-3E6C-9443F1DF6997}"/>
              </a:ext>
            </a:extLst>
          </p:cNvPr>
          <p:cNvPicPr>
            <a:picLocks noChangeAspect="1"/>
          </p:cNvPicPr>
          <p:nvPr/>
        </p:nvPicPr>
        <p:blipFill>
          <a:blip r:embed="rId2"/>
          <a:stretch>
            <a:fillRect/>
          </a:stretch>
        </p:blipFill>
        <p:spPr>
          <a:xfrm>
            <a:off x="1349167" y="1828800"/>
            <a:ext cx="10190190" cy="4701310"/>
          </a:xfrm>
          <a:prstGeom prst="rect">
            <a:avLst/>
          </a:prstGeom>
        </p:spPr>
      </p:pic>
    </p:spTree>
    <p:extLst>
      <p:ext uri="{BB962C8B-B14F-4D97-AF65-F5344CB8AC3E}">
        <p14:creationId xmlns:p14="http://schemas.microsoft.com/office/powerpoint/2010/main" val="2547523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867F-693B-E61B-93AC-D9F3D91A8C2D}"/>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EFBE16EA-91FB-907B-44D9-B046009D5881}"/>
              </a:ext>
            </a:extLst>
          </p:cNvPr>
          <p:cNvSpPr>
            <a:spLocks noGrp="1"/>
          </p:cNvSpPr>
          <p:nvPr>
            <p:ph type="title" idx="4294967295"/>
          </p:nvPr>
        </p:nvSpPr>
        <p:spPr>
          <a:xfrm>
            <a:off x="1676400" y="476250"/>
            <a:ext cx="10515600" cy="1325563"/>
          </a:xfrm>
        </p:spPr>
        <p:txBody>
          <a:bodyPr>
            <a:normAutofit/>
          </a:bodyPr>
          <a:lstStyle/>
          <a:p>
            <a:r>
              <a:rPr lang="fi-FI" sz="4000" dirty="0" err="1">
                <a:solidFill>
                  <a:srgbClr val="2E3193"/>
                </a:solidFill>
              </a:rPr>
              <a:t>Styrkor</a:t>
            </a:r>
            <a:r>
              <a:rPr lang="fi-FI" sz="4000" dirty="0">
                <a:solidFill>
                  <a:srgbClr val="2E3193"/>
                </a:solidFill>
              </a:rPr>
              <a:t> </a:t>
            </a:r>
            <a:r>
              <a:rPr lang="fi-FI" sz="4000" dirty="0" err="1">
                <a:solidFill>
                  <a:srgbClr val="2E3193"/>
                </a:solidFill>
              </a:rPr>
              <a:t>och</a:t>
            </a:r>
            <a:r>
              <a:rPr lang="fi-FI" sz="4000" dirty="0">
                <a:solidFill>
                  <a:srgbClr val="2E3193"/>
                </a:solidFill>
              </a:rPr>
              <a:t> </a:t>
            </a:r>
            <a:r>
              <a:rPr lang="fi-FI" sz="4000" dirty="0" err="1">
                <a:solidFill>
                  <a:srgbClr val="2E3193"/>
                </a:solidFill>
              </a:rPr>
              <a:t>utvecklingsmål</a:t>
            </a:r>
            <a:br>
              <a:rPr lang="fi-FI" sz="4000" dirty="0">
                <a:solidFill>
                  <a:srgbClr val="2E3193"/>
                </a:solidFill>
              </a:rPr>
            </a:br>
            <a:r>
              <a:rPr lang="sv-SE" sz="4000" dirty="0">
                <a:solidFill>
                  <a:srgbClr val="2E3193"/>
                </a:solidFill>
              </a:rPr>
              <a:t>Barnets delaktighet och verksamhetens kvalitet</a:t>
            </a:r>
            <a:endParaRPr lang="fi-FI" sz="3200" dirty="0">
              <a:solidFill>
                <a:srgbClr val="2E3193"/>
              </a:solidFill>
            </a:endParaRPr>
          </a:p>
        </p:txBody>
      </p:sp>
      <p:pic>
        <p:nvPicPr>
          <p:cNvPr id="35" name="Kuva 34" descr="Utvecklingsanalys. Barnets delaktighet och verksamhetens kvalitet. Inga utvecklingsmål. Den största styrkan är att personalen i gruppen är positiv och barnet får det stöd hen behöver i sin egen grupp.">
            <a:extLst>
              <a:ext uri="{FF2B5EF4-FFF2-40B4-BE49-F238E27FC236}">
                <a16:creationId xmlns:a16="http://schemas.microsoft.com/office/drawing/2014/main" id="{73B7BE99-55A8-CB3F-1443-388FA9E5AF96}"/>
              </a:ext>
            </a:extLst>
          </p:cNvPr>
          <p:cNvPicPr>
            <a:picLocks noChangeAspect="1"/>
          </p:cNvPicPr>
          <p:nvPr/>
        </p:nvPicPr>
        <p:blipFill>
          <a:blip r:embed="rId2"/>
          <a:stretch>
            <a:fillRect/>
          </a:stretch>
        </p:blipFill>
        <p:spPr>
          <a:xfrm>
            <a:off x="1379651" y="1828800"/>
            <a:ext cx="10364534" cy="4779202"/>
          </a:xfrm>
          <a:prstGeom prst="rect">
            <a:avLst/>
          </a:prstGeom>
        </p:spPr>
      </p:pic>
    </p:spTree>
    <p:extLst>
      <p:ext uri="{BB962C8B-B14F-4D97-AF65-F5344CB8AC3E}">
        <p14:creationId xmlns:p14="http://schemas.microsoft.com/office/powerpoint/2010/main" val="366597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A64B3-FFE6-904F-3A28-A054B201E685}"/>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7FFA9426-71EA-DC13-9E2A-987C8B97A329}"/>
              </a:ext>
            </a:extLst>
          </p:cNvPr>
          <p:cNvSpPr>
            <a:spLocks noGrp="1"/>
          </p:cNvSpPr>
          <p:nvPr>
            <p:ph type="title"/>
          </p:nvPr>
        </p:nvSpPr>
        <p:spPr>
          <a:xfrm>
            <a:off x="1206207" y="2766218"/>
            <a:ext cx="10515600" cy="1325563"/>
          </a:xfrm>
        </p:spPr>
        <p:txBody>
          <a:bodyPr/>
          <a:lstStyle/>
          <a:p>
            <a:pPr algn="ctr"/>
            <a:r>
              <a:rPr lang="fi-FI" dirty="0" err="1"/>
              <a:t>Hur</a:t>
            </a:r>
            <a:r>
              <a:rPr lang="fi-FI" dirty="0"/>
              <a:t> </a:t>
            </a:r>
            <a:r>
              <a:rPr lang="fi-FI" dirty="0" err="1"/>
              <a:t>undersökningen</a:t>
            </a:r>
            <a:r>
              <a:rPr lang="fi-FI" dirty="0"/>
              <a:t> </a:t>
            </a:r>
            <a:r>
              <a:rPr lang="fi-FI" dirty="0" err="1"/>
              <a:t>genomfördes</a:t>
            </a:r>
            <a:endParaRPr lang="fi-FI" dirty="0"/>
          </a:p>
        </p:txBody>
      </p:sp>
      <p:sp>
        <p:nvSpPr>
          <p:cNvPr id="2" name="Dian numeron paikkamerkki 1">
            <a:extLst>
              <a:ext uri="{FF2B5EF4-FFF2-40B4-BE49-F238E27FC236}">
                <a16:creationId xmlns:a16="http://schemas.microsoft.com/office/drawing/2014/main" id="{89CB91B7-1120-D6E5-EFE5-51E2698C9CA2}"/>
              </a:ext>
            </a:extLst>
          </p:cNvPr>
          <p:cNvSpPr>
            <a:spLocks noGrp="1"/>
          </p:cNvSpPr>
          <p:nvPr>
            <p:ph type="sldNum" sz="quarter" idx="12"/>
          </p:nvPr>
        </p:nvSpPr>
        <p:spPr/>
        <p:txBody>
          <a:bodyPr/>
          <a:lstStyle/>
          <a:p>
            <a:fld id="{59F0C5CC-526B-6E46-A120-C22331FE38F1}" type="slidenum">
              <a:rPr lang="en-FI" smtClean="0"/>
              <a:pPr/>
              <a:t>3</a:t>
            </a:fld>
            <a:endParaRPr lang="en-FI"/>
          </a:p>
        </p:txBody>
      </p:sp>
    </p:spTree>
    <p:extLst>
      <p:ext uri="{BB962C8B-B14F-4D97-AF65-F5344CB8AC3E}">
        <p14:creationId xmlns:p14="http://schemas.microsoft.com/office/powerpoint/2010/main" val="63168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B7A03-13F3-ACA1-ADC9-6E1DB105DBA6}"/>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D543D35A-95FF-E364-A076-9F074B494425}"/>
              </a:ext>
            </a:extLst>
          </p:cNvPr>
          <p:cNvSpPr>
            <a:spLocks noGrp="1"/>
          </p:cNvSpPr>
          <p:nvPr>
            <p:ph type="title" idx="4294967295"/>
          </p:nvPr>
        </p:nvSpPr>
        <p:spPr>
          <a:xfrm>
            <a:off x="1676400" y="476250"/>
            <a:ext cx="10515600" cy="1325563"/>
          </a:xfrm>
        </p:spPr>
        <p:txBody>
          <a:bodyPr>
            <a:normAutofit/>
          </a:bodyPr>
          <a:lstStyle/>
          <a:p>
            <a:r>
              <a:rPr lang="fi-FI" sz="4000" dirty="0" err="1">
                <a:solidFill>
                  <a:srgbClr val="2E3193"/>
                </a:solidFill>
              </a:rPr>
              <a:t>Styrkor</a:t>
            </a:r>
            <a:r>
              <a:rPr lang="fi-FI" sz="4000" dirty="0">
                <a:solidFill>
                  <a:srgbClr val="2E3193"/>
                </a:solidFill>
              </a:rPr>
              <a:t> </a:t>
            </a:r>
            <a:r>
              <a:rPr lang="fi-FI" sz="4000" dirty="0" err="1">
                <a:solidFill>
                  <a:srgbClr val="2E3193"/>
                </a:solidFill>
              </a:rPr>
              <a:t>och</a:t>
            </a:r>
            <a:r>
              <a:rPr lang="fi-FI" sz="4000" dirty="0">
                <a:solidFill>
                  <a:srgbClr val="2E3193"/>
                </a:solidFill>
              </a:rPr>
              <a:t> </a:t>
            </a:r>
            <a:r>
              <a:rPr lang="fi-FI" sz="4000" dirty="0" err="1">
                <a:solidFill>
                  <a:srgbClr val="2E3193"/>
                </a:solidFill>
              </a:rPr>
              <a:t>utvecklingsmål</a:t>
            </a:r>
            <a:br>
              <a:rPr lang="fi-FI" sz="4000" dirty="0">
                <a:solidFill>
                  <a:srgbClr val="2E3193"/>
                </a:solidFill>
              </a:rPr>
            </a:br>
            <a:r>
              <a:rPr lang="sv-SE" sz="4000" dirty="0">
                <a:solidFill>
                  <a:srgbClr val="2E3193"/>
                </a:solidFill>
              </a:rPr>
              <a:t>Samarbete med personalen</a:t>
            </a:r>
            <a:endParaRPr lang="fi-FI" sz="3200" dirty="0">
              <a:solidFill>
                <a:srgbClr val="2E3193"/>
              </a:solidFill>
            </a:endParaRPr>
          </a:p>
        </p:txBody>
      </p:sp>
      <p:pic>
        <p:nvPicPr>
          <p:cNvPr id="46" name="Kuva 45" descr="Utvecklingsanalys. Samarbete med personalen. Inga utvecklingsmål. De viktigaste styrkorna är att personalen lyssnar på önskemål och tar till sig feedback och informationen är mångsidig or tillräcklig.">
            <a:extLst>
              <a:ext uri="{FF2B5EF4-FFF2-40B4-BE49-F238E27FC236}">
                <a16:creationId xmlns:a16="http://schemas.microsoft.com/office/drawing/2014/main" id="{5AEEDD4F-0635-8FE4-113F-40CD238622AD}"/>
              </a:ext>
            </a:extLst>
          </p:cNvPr>
          <p:cNvPicPr>
            <a:picLocks noChangeAspect="1"/>
          </p:cNvPicPr>
          <p:nvPr/>
        </p:nvPicPr>
        <p:blipFill>
          <a:blip r:embed="rId2"/>
          <a:stretch>
            <a:fillRect/>
          </a:stretch>
        </p:blipFill>
        <p:spPr>
          <a:xfrm>
            <a:off x="1278470" y="1684867"/>
            <a:ext cx="10745968" cy="4962930"/>
          </a:xfrm>
          <a:prstGeom prst="rect">
            <a:avLst/>
          </a:prstGeom>
        </p:spPr>
      </p:pic>
    </p:spTree>
    <p:extLst>
      <p:ext uri="{BB962C8B-B14F-4D97-AF65-F5344CB8AC3E}">
        <p14:creationId xmlns:p14="http://schemas.microsoft.com/office/powerpoint/2010/main" val="1497024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AF00-A62A-DE43-0635-420198824158}"/>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09AA9568-878C-BD85-3AE2-AC1026FDBD99}"/>
              </a:ext>
            </a:extLst>
          </p:cNvPr>
          <p:cNvSpPr>
            <a:spLocks noGrp="1"/>
          </p:cNvSpPr>
          <p:nvPr>
            <p:ph type="title"/>
          </p:nvPr>
        </p:nvSpPr>
        <p:spPr>
          <a:xfrm>
            <a:off x="1206207" y="2766218"/>
            <a:ext cx="10515600" cy="1325563"/>
          </a:xfrm>
        </p:spPr>
        <p:txBody>
          <a:bodyPr>
            <a:normAutofit fontScale="90000"/>
          </a:bodyPr>
          <a:lstStyle/>
          <a:p>
            <a:pPr algn="ctr"/>
            <a:r>
              <a:rPr lang="sv-SE" dirty="0"/>
              <a:t>Öppen fråga</a:t>
            </a:r>
            <a:br>
              <a:rPr lang="fi-FI" sz="4800" dirty="0"/>
            </a:br>
            <a:br>
              <a:rPr lang="fi-FI" sz="4800" dirty="0"/>
            </a:br>
            <a:r>
              <a:rPr lang="sv-SE" sz="3100" dirty="0"/>
              <a:t>Hur skulle du vilja förbättra småbarnspedagogiken eller förskoleundervisningen? </a:t>
            </a:r>
            <a:br>
              <a:rPr lang="sv-SE" sz="3100" dirty="0"/>
            </a:br>
            <a:r>
              <a:rPr lang="sv-SE" sz="3100" dirty="0"/>
              <a:t>Vilken annan respons vill du ge? </a:t>
            </a:r>
            <a:br>
              <a:rPr lang="sv-SE" sz="2700" dirty="0"/>
            </a:br>
            <a:br>
              <a:rPr lang="sv-SE" sz="2700" dirty="0"/>
            </a:br>
            <a:r>
              <a:rPr lang="sv-SE" sz="2000" dirty="0"/>
              <a:t>Svaren tematiserades och analyserades med hjälpa av artificiell intelligens.</a:t>
            </a:r>
            <a:endParaRPr lang="fi-FI" sz="2000" dirty="0"/>
          </a:p>
        </p:txBody>
      </p:sp>
      <p:sp>
        <p:nvSpPr>
          <p:cNvPr id="2" name="Dian numeron paikkamerkki 1">
            <a:extLst>
              <a:ext uri="{FF2B5EF4-FFF2-40B4-BE49-F238E27FC236}">
                <a16:creationId xmlns:a16="http://schemas.microsoft.com/office/drawing/2014/main" id="{2E643A44-3DCB-91DD-C121-4CB3BBBA7395}"/>
              </a:ext>
            </a:extLst>
          </p:cNvPr>
          <p:cNvSpPr>
            <a:spLocks noGrp="1"/>
          </p:cNvSpPr>
          <p:nvPr>
            <p:ph type="sldNum" sz="quarter" idx="12"/>
          </p:nvPr>
        </p:nvSpPr>
        <p:spPr/>
        <p:txBody>
          <a:bodyPr/>
          <a:lstStyle/>
          <a:p>
            <a:fld id="{59F0C5CC-526B-6E46-A120-C22331FE38F1}" type="slidenum">
              <a:rPr lang="en-FI" smtClean="0"/>
              <a:pPr/>
              <a:t>31</a:t>
            </a:fld>
            <a:endParaRPr lang="en-FI"/>
          </a:p>
        </p:txBody>
      </p:sp>
    </p:spTree>
    <p:extLst>
      <p:ext uri="{BB962C8B-B14F-4D97-AF65-F5344CB8AC3E}">
        <p14:creationId xmlns:p14="http://schemas.microsoft.com/office/powerpoint/2010/main" val="2620097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31CA3-79EC-A8D7-D238-BCA51D50FCC0}"/>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F794697B-9673-090E-C76A-7E25CB24D485}"/>
              </a:ext>
            </a:extLst>
          </p:cNvPr>
          <p:cNvSpPr>
            <a:spLocks noGrp="1"/>
          </p:cNvSpPr>
          <p:nvPr>
            <p:ph type="title"/>
          </p:nvPr>
        </p:nvSpPr>
        <p:spPr>
          <a:xfrm>
            <a:off x="1349643" y="477031"/>
            <a:ext cx="10515600" cy="996169"/>
          </a:xfrm>
        </p:spPr>
        <p:txBody>
          <a:bodyPr>
            <a:noAutofit/>
          </a:bodyPr>
          <a:lstStyle/>
          <a:p>
            <a:r>
              <a:rPr lang="sv-SE" sz="3600" dirty="0"/>
              <a:t>Hur skulle du vilja förbättra småbarnspedagogiken eller förskoleundervisningen? </a:t>
            </a:r>
            <a:endParaRPr lang="fi-FI" sz="3600" dirty="0"/>
          </a:p>
        </p:txBody>
      </p:sp>
      <p:sp>
        <p:nvSpPr>
          <p:cNvPr id="3" name="Title 1">
            <a:extLst>
              <a:ext uri="{FF2B5EF4-FFF2-40B4-BE49-F238E27FC236}">
                <a16:creationId xmlns:a16="http://schemas.microsoft.com/office/drawing/2014/main" id="{1E450285-AFAF-F4CE-828F-84EDDF019BF1}"/>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graphicFrame>
        <p:nvGraphicFramePr>
          <p:cNvPr id="10" name="Sisällön paikkamerkki 10" descr="På denna och nästa sida beskrivs de öppna svaren på frågan Hur skulle du vilja förbättra småbarnspedagogiken eller förskoleundervisningen?  Tematiserad och analyserad av artificiell intelligens.  15 procent nämner frågor som rör allmänt tacksamhet och uppskattning, och 10 procent allmän nöjdhet, 9 procent frågor som rör föräldrars deltagande och kommunikation. 46 procent svarar inte på frågan.">
            <a:extLst>
              <a:ext uri="{FF2B5EF4-FFF2-40B4-BE49-F238E27FC236}">
                <a16:creationId xmlns:a16="http://schemas.microsoft.com/office/drawing/2014/main" id="{AF350D69-D17F-B9C0-B2FB-BA11970905DC}"/>
              </a:ext>
            </a:extLst>
          </p:cNvPr>
          <p:cNvGraphicFramePr>
            <a:graphicFrameLocks noGrp="1"/>
          </p:cNvGraphicFramePr>
          <p:nvPr>
            <p:ph idx="1"/>
            <p:custDataLst>
              <p:tags r:id="rId1"/>
            </p:custDataLst>
            <p:extLst>
              <p:ext uri="{D42A27DB-BD31-4B8C-83A1-F6EECF244321}">
                <p14:modId xmlns:p14="http://schemas.microsoft.com/office/powerpoint/2010/main" val="3722280979"/>
              </p:ext>
            </p:extLst>
          </p:nvPr>
        </p:nvGraphicFramePr>
        <p:xfrm>
          <a:off x="1386183" y="1817370"/>
          <a:ext cx="5087007" cy="45040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Sisällön paikkamerkki 10">
            <a:extLst>
              <a:ext uri="{FF2B5EF4-FFF2-40B4-BE49-F238E27FC236}">
                <a16:creationId xmlns:a16="http://schemas.microsoft.com/office/drawing/2014/main" id="{44445143-A9C7-612B-482A-E3C0C6E9E416}"/>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1390282618"/>
              </p:ext>
            </p:extLst>
          </p:nvPr>
        </p:nvGraphicFramePr>
        <p:xfrm>
          <a:off x="6590643" y="1680210"/>
          <a:ext cx="5087007" cy="4656455"/>
        </p:xfrm>
        <a:graphic>
          <a:graphicData uri="http://schemas.openxmlformats.org/drawingml/2006/chart">
            <c:chart xmlns:c="http://schemas.openxmlformats.org/drawingml/2006/chart" xmlns:r="http://schemas.openxmlformats.org/officeDocument/2006/relationships" r:id="rId5"/>
          </a:graphicData>
        </a:graphic>
      </p:graphicFrame>
      <p:sp>
        <p:nvSpPr>
          <p:cNvPr id="2" name="Dian numeron paikkamerkki 1">
            <a:extLst>
              <a:ext uri="{FF2B5EF4-FFF2-40B4-BE49-F238E27FC236}">
                <a16:creationId xmlns:a16="http://schemas.microsoft.com/office/drawing/2014/main" id="{1E4457F2-E198-63F9-B69A-65053B30D68C}"/>
              </a:ext>
            </a:extLst>
          </p:cNvPr>
          <p:cNvSpPr>
            <a:spLocks noGrp="1"/>
          </p:cNvSpPr>
          <p:nvPr>
            <p:ph type="sldNum" sz="quarter" idx="12"/>
          </p:nvPr>
        </p:nvSpPr>
        <p:spPr/>
        <p:txBody>
          <a:bodyPr/>
          <a:lstStyle/>
          <a:p>
            <a:fld id="{59F0C5CC-526B-6E46-A120-C22331FE38F1}" type="slidenum">
              <a:rPr lang="en-FI" smtClean="0"/>
              <a:pPr/>
              <a:t>32</a:t>
            </a:fld>
            <a:endParaRPr lang="en-FI"/>
          </a:p>
        </p:txBody>
      </p:sp>
      <p:sp>
        <p:nvSpPr>
          <p:cNvPr id="6" name="Tekstiruutu 5">
            <a:extLst>
              <a:ext uri="{FF2B5EF4-FFF2-40B4-BE49-F238E27FC236}">
                <a16:creationId xmlns:a16="http://schemas.microsoft.com/office/drawing/2014/main" id="{2BDC3417-3250-C6B7-906E-DE7A23EC1151}"/>
              </a:ext>
            </a:extLst>
          </p:cNvPr>
          <p:cNvSpPr txBox="1"/>
          <p:nvPr/>
        </p:nvSpPr>
        <p:spPr>
          <a:xfrm>
            <a:off x="1361440" y="1353235"/>
            <a:ext cx="9306560" cy="369332"/>
          </a:xfrm>
          <a:prstGeom prst="rect">
            <a:avLst/>
          </a:prstGeom>
          <a:noFill/>
        </p:spPr>
        <p:txBody>
          <a:bodyPr wrap="square">
            <a:spAutoFit/>
          </a:bodyPr>
          <a:lstStyle/>
          <a:p>
            <a:r>
              <a:rPr lang="fi-FI" sz="1800" dirty="0" err="1">
                <a:solidFill>
                  <a:srgbClr val="2E3193"/>
                </a:solidFill>
              </a:rPr>
              <a:t>Svaren</a:t>
            </a:r>
            <a:r>
              <a:rPr lang="fi-FI" sz="1800" dirty="0">
                <a:solidFill>
                  <a:srgbClr val="2E3193"/>
                </a:solidFill>
              </a:rPr>
              <a:t> </a:t>
            </a:r>
            <a:r>
              <a:rPr lang="fi-FI" sz="1800" dirty="0" err="1">
                <a:solidFill>
                  <a:srgbClr val="2E3193"/>
                </a:solidFill>
              </a:rPr>
              <a:t>tematiserades</a:t>
            </a:r>
            <a:r>
              <a:rPr lang="fi-FI" sz="1800" dirty="0">
                <a:solidFill>
                  <a:srgbClr val="2E3193"/>
                </a:solidFill>
              </a:rPr>
              <a:t> </a:t>
            </a:r>
            <a:r>
              <a:rPr lang="fi-FI" sz="1800" dirty="0" err="1">
                <a:solidFill>
                  <a:srgbClr val="2E3193"/>
                </a:solidFill>
              </a:rPr>
              <a:t>och</a:t>
            </a:r>
            <a:r>
              <a:rPr lang="fi-FI" sz="1800" dirty="0">
                <a:solidFill>
                  <a:srgbClr val="2E3193"/>
                </a:solidFill>
              </a:rPr>
              <a:t> </a:t>
            </a:r>
            <a:r>
              <a:rPr lang="fi-FI" sz="1800" dirty="0" err="1">
                <a:solidFill>
                  <a:srgbClr val="2E3193"/>
                </a:solidFill>
              </a:rPr>
              <a:t>analyserades</a:t>
            </a:r>
            <a:r>
              <a:rPr lang="fi-FI" sz="1800" dirty="0">
                <a:solidFill>
                  <a:srgbClr val="2E3193"/>
                </a:solidFill>
              </a:rPr>
              <a:t> </a:t>
            </a:r>
            <a:r>
              <a:rPr lang="fi-FI" sz="1800" dirty="0" err="1">
                <a:solidFill>
                  <a:srgbClr val="2E3193"/>
                </a:solidFill>
              </a:rPr>
              <a:t>med</a:t>
            </a:r>
            <a:r>
              <a:rPr lang="fi-FI" sz="1800" dirty="0">
                <a:solidFill>
                  <a:srgbClr val="2E3193"/>
                </a:solidFill>
              </a:rPr>
              <a:t> </a:t>
            </a:r>
            <a:r>
              <a:rPr lang="fi-FI" sz="1800" dirty="0" err="1">
                <a:solidFill>
                  <a:srgbClr val="2E3193"/>
                </a:solidFill>
              </a:rPr>
              <a:t>hjälp</a:t>
            </a:r>
            <a:r>
              <a:rPr lang="fi-FI" sz="1800" dirty="0">
                <a:solidFill>
                  <a:srgbClr val="2E3193"/>
                </a:solidFill>
              </a:rPr>
              <a:t> av </a:t>
            </a:r>
            <a:r>
              <a:rPr lang="fi-FI" sz="1800" dirty="0" err="1">
                <a:solidFill>
                  <a:srgbClr val="2E3193"/>
                </a:solidFill>
              </a:rPr>
              <a:t>artificiell</a:t>
            </a:r>
            <a:r>
              <a:rPr lang="fi-FI" sz="1800" dirty="0">
                <a:solidFill>
                  <a:srgbClr val="2E3193"/>
                </a:solidFill>
              </a:rPr>
              <a:t> </a:t>
            </a:r>
            <a:r>
              <a:rPr lang="fi-FI" sz="1800" dirty="0" err="1">
                <a:solidFill>
                  <a:srgbClr val="2E3193"/>
                </a:solidFill>
              </a:rPr>
              <a:t>intelligens</a:t>
            </a:r>
            <a:endParaRPr lang="fi-FI" dirty="0">
              <a:solidFill>
                <a:srgbClr val="2E3193"/>
              </a:solidFill>
            </a:endParaRPr>
          </a:p>
        </p:txBody>
      </p:sp>
    </p:spTree>
    <p:extLst>
      <p:ext uri="{BB962C8B-B14F-4D97-AF65-F5344CB8AC3E}">
        <p14:creationId xmlns:p14="http://schemas.microsoft.com/office/powerpoint/2010/main" val="121690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65F3F-4DAA-ED3B-5CDC-F63BDE2F4026}"/>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CBB46266-AE4B-F6EE-9F82-17535D37F986}"/>
              </a:ext>
            </a:extLst>
          </p:cNvPr>
          <p:cNvSpPr>
            <a:spLocks noGrp="1"/>
          </p:cNvSpPr>
          <p:nvPr>
            <p:ph type="title"/>
          </p:nvPr>
        </p:nvSpPr>
        <p:spPr/>
        <p:txBody>
          <a:bodyPr>
            <a:normAutofit fontScale="90000"/>
          </a:bodyPr>
          <a:lstStyle/>
          <a:p>
            <a:r>
              <a:rPr lang="sv-SE" sz="4000" dirty="0"/>
              <a:t>Hur skulle du vilja förbättra småbarnspedagogiken eller förskoleundervisningen? </a:t>
            </a:r>
            <a:br>
              <a:rPr lang="sv-SE" sz="3600" dirty="0"/>
            </a:br>
            <a:r>
              <a:rPr lang="fi-FI" sz="2000" b="0" dirty="0" err="1"/>
              <a:t>Svaren</a:t>
            </a:r>
            <a:r>
              <a:rPr lang="fi-FI" sz="2000" b="0" dirty="0"/>
              <a:t> </a:t>
            </a:r>
            <a:r>
              <a:rPr lang="fi-FI" sz="2000" b="0" dirty="0" err="1"/>
              <a:t>tematiserades</a:t>
            </a:r>
            <a:r>
              <a:rPr lang="fi-FI" sz="2000" b="0" dirty="0"/>
              <a:t> </a:t>
            </a:r>
            <a:r>
              <a:rPr lang="fi-FI" sz="2000" b="0" dirty="0" err="1"/>
              <a:t>och</a:t>
            </a:r>
            <a:r>
              <a:rPr lang="fi-FI" sz="2000" b="0" dirty="0"/>
              <a:t> </a:t>
            </a:r>
            <a:r>
              <a:rPr lang="fi-FI" sz="2000" b="0" dirty="0" err="1"/>
              <a:t>analyserades</a:t>
            </a:r>
            <a:r>
              <a:rPr lang="fi-FI" sz="2000" b="0" dirty="0"/>
              <a:t> </a:t>
            </a:r>
            <a:r>
              <a:rPr lang="fi-FI" sz="2000" b="0" dirty="0" err="1"/>
              <a:t>med</a:t>
            </a:r>
            <a:r>
              <a:rPr lang="fi-FI" sz="2000" b="0" dirty="0"/>
              <a:t> </a:t>
            </a:r>
            <a:r>
              <a:rPr lang="fi-FI" sz="2000" b="0" dirty="0" err="1"/>
              <a:t>hjälp</a:t>
            </a:r>
            <a:r>
              <a:rPr lang="fi-FI" sz="2000" b="0" dirty="0"/>
              <a:t> av </a:t>
            </a:r>
            <a:r>
              <a:rPr lang="fi-FI" sz="2000" b="0" dirty="0" err="1"/>
              <a:t>artificiell</a:t>
            </a:r>
            <a:r>
              <a:rPr lang="fi-FI" sz="2000" b="0" dirty="0"/>
              <a:t> </a:t>
            </a:r>
            <a:r>
              <a:rPr lang="fi-FI" sz="2000" b="0" dirty="0" err="1"/>
              <a:t>intelligens</a:t>
            </a:r>
            <a:endParaRPr lang="fi-FI" sz="3600" b="0" dirty="0"/>
          </a:p>
        </p:txBody>
      </p:sp>
      <p:sp>
        <p:nvSpPr>
          <p:cNvPr id="3" name="Title 1">
            <a:extLst>
              <a:ext uri="{FF2B5EF4-FFF2-40B4-BE49-F238E27FC236}">
                <a16:creationId xmlns:a16="http://schemas.microsoft.com/office/drawing/2014/main" id="{F8A37A7A-DDF7-30E4-1630-A8C2FBA93B4E}"/>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graphicFrame>
        <p:nvGraphicFramePr>
          <p:cNvPr id="8" name="Sisällön paikkamerkki 10" descr="På denna och föregående sida beskrivs de öppna svaren på frågan Hur skulle du vilja förbättra småbarnspedagogiken eller förskoleundervisningen?  Tematiserad och analyserad av artificiell intelligens.  15 procent nämner frågor som rör allmänt tacksamhet och uppskattning, och 10 procent allmän nöjdhet, 9 procent frågor som rör föräldrars deltagande och kommunikation. 46 procent svarar inte på frågan.">
            <a:extLst>
              <a:ext uri="{FF2B5EF4-FFF2-40B4-BE49-F238E27FC236}">
                <a16:creationId xmlns:a16="http://schemas.microsoft.com/office/drawing/2014/main" id="{390FCC3F-4DB6-CCCF-FEBF-B11DFE5AFCC9}"/>
              </a:ext>
            </a:extLst>
          </p:cNvPr>
          <p:cNvGraphicFramePr>
            <a:graphicFrameLocks noGrp="1"/>
          </p:cNvGraphicFramePr>
          <p:nvPr>
            <p:ph idx="1"/>
            <p:custDataLst>
              <p:tags r:id="rId1"/>
            </p:custDataLst>
            <p:extLst>
              <p:ext uri="{D42A27DB-BD31-4B8C-83A1-F6EECF244321}">
                <p14:modId xmlns:p14="http://schemas.microsoft.com/office/powerpoint/2010/main" val="1742449023"/>
              </p:ext>
            </p:extLst>
          </p:nvPr>
        </p:nvGraphicFramePr>
        <p:xfrm>
          <a:off x="1043261" y="1805939"/>
          <a:ext cx="5241925" cy="4572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Sisällön paikkamerkki 10">
            <a:extLst>
              <a:ext uri="{FF2B5EF4-FFF2-40B4-BE49-F238E27FC236}">
                <a16:creationId xmlns:a16="http://schemas.microsoft.com/office/drawing/2014/main" id="{BBBF14E0-C3A4-EFE1-149F-D2511C2D2937}"/>
              </a:ex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3412850011"/>
              </p:ext>
            </p:extLst>
          </p:nvPr>
        </p:nvGraphicFramePr>
        <p:xfrm>
          <a:off x="6624004" y="1878676"/>
          <a:ext cx="5241925" cy="4499898"/>
        </p:xfrm>
        <a:graphic>
          <a:graphicData uri="http://schemas.openxmlformats.org/drawingml/2006/chart">
            <c:chart xmlns:c="http://schemas.openxmlformats.org/drawingml/2006/chart" xmlns:r="http://schemas.openxmlformats.org/officeDocument/2006/relationships" r:id="rId5"/>
          </a:graphicData>
        </a:graphic>
      </p:graphicFrame>
      <p:sp>
        <p:nvSpPr>
          <p:cNvPr id="2" name="Dian numeron paikkamerkki 1">
            <a:extLst>
              <a:ext uri="{FF2B5EF4-FFF2-40B4-BE49-F238E27FC236}">
                <a16:creationId xmlns:a16="http://schemas.microsoft.com/office/drawing/2014/main" id="{FC83DD73-345C-BBAF-1D5B-7303FBD9661E}"/>
              </a:ext>
            </a:extLst>
          </p:cNvPr>
          <p:cNvSpPr>
            <a:spLocks noGrp="1"/>
          </p:cNvSpPr>
          <p:nvPr>
            <p:ph type="sldNum" sz="quarter" idx="12"/>
          </p:nvPr>
        </p:nvSpPr>
        <p:spPr/>
        <p:txBody>
          <a:bodyPr/>
          <a:lstStyle/>
          <a:p>
            <a:fld id="{59F0C5CC-526B-6E46-A120-C22331FE38F1}" type="slidenum">
              <a:rPr lang="en-FI" smtClean="0"/>
              <a:pPr/>
              <a:t>33</a:t>
            </a:fld>
            <a:endParaRPr lang="en-FI"/>
          </a:p>
        </p:txBody>
      </p:sp>
    </p:spTree>
    <p:extLst>
      <p:ext uri="{BB962C8B-B14F-4D97-AF65-F5344CB8AC3E}">
        <p14:creationId xmlns:p14="http://schemas.microsoft.com/office/powerpoint/2010/main" val="3456647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DEB6-5822-A0B8-8E7F-008D1DFFAC50}"/>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02FA0CE3-A815-8045-97F0-AC2E0842F347}"/>
              </a:ext>
            </a:extLst>
          </p:cNvPr>
          <p:cNvSpPr>
            <a:spLocks noGrp="1"/>
          </p:cNvSpPr>
          <p:nvPr>
            <p:ph type="title"/>
          </p:nvPr>
        </p:nvSpPr>
        <p:spPr>
          <a:xfrm>
            <a:off x="1206207" y="2766218"/>
            <a:ext cx="10515600" cy="1325563"/>
          </a:xfrm>
        </p:spPr>
        <p:txBody>
          <a:bodyPr>
            <a:normAutofit/>
          </a:bodyPr>
          <a:lstStyle/>
          <a:p>
            <a:pPr algn="ctr"/>
            <a:r>
              <a:rPr lang="fi-FI" dirty="0" err="1"/>
              <a:t>Stadens</a:t>
            </a:r>
            <a:r>
              <a:rPr lang="fi-FI" dirty="0"/>
              <a:t> </a:t>
            </a:r>
            <a:r>
              <a:rPr lang="fi-FI" dirty="0" err="1"/>
              <a:t>jämförelsesidor</a:t>
            </a:r>
            <a:endParaRPr lang="fi-FI" sz="3100" dirty="0"/>
          </a:p>
        </p:txBody>
      </p:sp>
      <p:sp>
        <p:nvSpPr>
          <p:cNvPr id="2" name="Dian numeron paikkamerkki 1">
            <a:extLst>
              <a:ext uri="{FF2B5EF4-FFF2-40B4-BE49-F238E27FC236}">
                <a16:creationId xmlns:a16="http://schemas.microsoft.com/office/drawing/2014/main" id="{E0EA3E37-856B-2CB7-7742-DF5357357B12}"/>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34</a:t>
            </a:fld>
            <a:endParaRPr lang="en-FI"/>
          </a:p>
        </p:txBody>
      </p:sp>
    </p:spTree>
    <p:extLst>
      <p:ext uri="{BB962C8B-B14F-4D97-AF65-F5344CB8AC3E}">
        <p14:creationId xmlns:p14="http://schemas.microsoft.com/office/powerpoint/2010/main" val="4105632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D6DB9-BD12-15C8-EE34-4D8B4615E06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4AAFD0-D33F-1572-68C8-F82B6C405D85}"/>
              </a:ext>
            </a:extLst>
          </p:cNvPr>
          <p:cNvSpPr>
            <a:spLocks noGrp="1"/>
          </p:cNvSpPr>
          <p:nvPr>
            <p:ph type="title"/>
          </p:nvPr>
        </p:nvSpPr>
        <p:spPr/>
        <p:txBody>
          <a:bodyPr/>
          <a:lstStyle/>
          <a:p>
            <a:r>
              <a:rPr lang="fi-FI" sz="4400" dirty="0" err="1"/>
              <a:t>Att</a:t>
            </a:r>
            <a:r>
              <a:rPr lang="fi-FI" sz="4400" dirty="0"/>
              <a:t> </a:t>
            </a:r>
            <a:r>
              <a:rPr lang="fi-FI" sz="4400" dirty="0" err="1"/>
              <a:t>söka</a:t>
            </a:r>
            <a:r>
              <a:rPr lang="fi-FI" sz="4400" dirty="0"/>
              <a:t> </a:t>
            </a:r>
            <a:r>
              <a:rPr lang="fi-FI" sz="4400" dirty="0" err="1"/>
              <a:t>till</a:t>
            </a:r>
            <a:r>
              <a:rPr lang="fi-FI" sz="4400" dirty="0"/>
              <a:t> </a:t>
            </a:r>
            <a:r>
              <a:rPr lang="fi-FI" sz="4400" dirty="0" err="1"/>
              <a:t>och</a:t>
            </a:r>
            <a:r>
              <a:rPr lang="fi-FI" sz="4400" dirty="0"/>
              <a:t> </a:t>
            </a:r>
            <a:r>
              <a:rPr lang="fi-FI" sz="4400" dirty="0" err="1"/>
              <a:t>börja</a:t>
            </a:r>
            <a:r>
              <a:rPr lang="fi-FI" sz="4400" dirty="0"/>
              <a:t> </a:t>
            </a:r>
            <a:r>
              <a:rPr lang="fi-FI" sz="4400" dirty="0" err="1"/>
              <a:t>inom</a:t>
            </a:r>
            <a:r>
              <a:rPr lang="fi-FI" sz="4400" dirty="0"/>
              <a:t> </a:t>
            </a:r>
            <a:r>
              <a:rPr lang="fi-FI" sz="4400" dirty="0" err="1"/>
              <a:t>småbarnspedagogiken</a:t>
            </a:r>
            <a:endParaRPr lang="fi-FI" dirty="0"/>
          </a:p>
        </p:txBody>
      </p:sp>
      <p:graphicFrame>
        <p:nvGraphicFramePr>
          <p:cNvPr id="4" name="Taulukko 3" descr="Genomsnitt av påståendena 5-1. Att söka till och börja inom småbarnspedagogiken. Finskspråkig och svenskspråkig småbarnspedagogik.">
            <a:extLst>
              <a:ext uri="{FF2B5EF4-FFF2-40B4-BE49-F238E27FC236}">
                <a16:creationId xmlns:a16="http://schemas.microsoft.com/office/drawing/2014/main" id="{AD7338F8-DB44-A153-8BF9-38233F577BD7}"/>
              </a:ext>
            </a:extLst>
          </p:cNvPr>
          <p:cNvGraphicFramePr>
            <a:graphicFrameLocks noGrp="1"/>
          </p:cNvGraphicFramePr>
          <p:nvPr>
            <p:extLst>
              <p:ext uri="{D42A27DB-BD31-4B8C-83A1-F6EECF244321}">
                <p14:modId xmlns:p14="http://schemas.microsoft.com/office/powerpoint/2010/main" val="3081496689"/>
              </p:ext>
            </p:extLst>
          </p:nvPr>
        </p:nvGraphicFramePr>
        <p:xfrm>
          <a:off x="2761585" y="1804085"/>
          <a:ext cx="7973090" cy="3211729"/>
        </p:xfrm>
        <a:graphic>
          <a:graphicData uri="http://schemas.openxmlformats.org/drawingml/2006/table">
            <a:tbl>
              <a:tblPr/>
              <a:tblGrid>
                <a:gridCol w="3597234">
                  <a:extLst>
                    <a:ext uri="{9D8B030D-6E8A-4147-A177-3AD203B41FA5}">
                      <a16:colId xmlns:a16="http://schemas.microsoft.com/office/drawing/2014/main" val="3115891637"/>
                    </a:ext>
                  </a:extLst>
                </a:gridCol>
                <a:gridCol w="1339230">
                  <a:extLst>
                    <a:ext uri="{9D8B030D-6E8A-4147-A177-3AD203B41FA5}">
                      <a16:colId xmlns:a16="http://schemas.microsoft.com/office/drawing/2014/main" val="1545568211"/>
                    </a:ext>
                  </a:extLst>
                </a:gridCol>
                <a:gridCol w="1526099">
                  <a:extLst>
                    <a:ext uri="{9D8B030D-6E8A-4147-A177-3AD203B41FA5}">
                      <a16:colId xmlns:a16="http://schemas.microsoft.com/office/drawing/2014/main" val="3840376373"/>
                    </a:ext>
                  </a:extLst>
                </a:gridCol>
                <a:gridCol w="1510527">
                  <a:extLst>
                    <a:ext uri="{9D8B030D-6E8A-4147-A177-3AD203B41FA5}">
                      <a16:colId xmlns:a16="http://schemas.microsoft.com/office/drawing/2014/main" val="1506764584"/>
                    </a:ext>
                  </a:extLst>
                </a:gridCol>
              </a:tblGrid>
              <a:tr h="251718">
                <a:tc rowSpan="2">
                  <a:txBody>
                    <a:bodyPr/>
                    <a:lstStyle/>
                    <a:p>
                      <a:pPr algn="ctr" fontAlgn="ctr"/>
                      <a:r>
                        <a:rPr lang="fi-FI" sz="1400" b="1" i="0" u="none" strike="noStrike" dirty="0">
                          <a:solidFill>
                            <a:srgbClr val="000000"/>
                          </a:solidFill>
                          <a:effectLst/>
                          <a:latin typeface="+mn-lt"/>
                        </a:rPr>
                        <a:t>Grankulla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0" i="0" u="none" strike="noStrike" dirty="0">
                          <a:solidFill>
                            <a:srgbClr val="000000"/>
                          </a:solidFill>
                          <a:effectLst/>
                          <a:latin typeface="+mn-lt"/>
                        </a:rPr>
                        <a:t>Alla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Finskspråkig</a:t>
                      </a:r>
                      <a:endParaRPr lang="fi-FI" sz="14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Svenskspråkig</a:t>
                      </a:r>
                      <a:endParaRPr lang="fi-FI" sz="14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520065">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mn-lt"/>
                        </a:rPr>
                        <a:t>Alla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Alla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1733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2682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i-FI" sz="1400" b="0" i="0" u="none" strike="noStrike" dirty="0">
                        <a:solidFill>
                          <a:srgbClr val="000000"/>
                        </a:solidFill>
                        <a:effectLst/>
                        <a:latin typeface="+mn-lt"/>
                      </a:endParaRP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520065">
                <a:tc>
                  <a:txBody>
                    <a:bodyPr/>
                    <a:lstStyle/>
                    <a:p>
                      <a:pPr algn="l" fontAlgn="b"/>
                      <a:r>
                        <a:rPr lang="sv-SE" sz="1400" b="0" i="0" u="none" strike="noStrike" dirty="0">
                          <a:solidFill>
                            <a:srgbClr val="000000"/>
                          </a:solidFill>
                          <a:effectLst/>
                          <a:latin typeface="+mn-lt"/>
                        </a:rPr>
                        <a:t>Jag fick tydlig information, handledning och råd när jag sökte till småbarnspedagogiken/ förskoleundervisningen.</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666677761"/>
                  </a:ext>
                </a:extLst>
              </a:tr>
              <a:tr h="520065">
                <a:tc>
                  <a:txBody>
                    <a:bodyPr/>
                    <a:lstStyle/>
                    <a:p>
                      <a:pPr algn="l" fontAlgn="b"/>
                      <a:r>
                        <a:rPr lang="sv-SE" sz="1400" b="0" i="0" u="none" strike="noStrike" dirty="0">
                          <a:solidFill>
                            <a:srgbClr val="000000"/>
                          </a:solidFill>
                          <a:effectLst/>
                          <a:latin typeface="+mn-lt"/>
                        </a:rPr>
                        <a:t>Att bekanta sig med platsen för småbarnspedagogiken/förskoleundervisningen löpte väl.</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17626217"/>
                  </a:ext>
                </a:extLst>
              </a:tr>
              <a:tr h="520065">
                <a:tc>
                  <a:txBody>
                    <a:bodyPr/>
                    <a:lstStyle/>
                    <a:p>
                      <a:pPr algn="l" fontAlgn="b"/>
                      <a:r>
                        <a:rPr lang="sv-SE" sz="1400" b="0" i="0" u="none" strike="noStrike" dirty="0">
                          <a:solidFill>
                            <a:srgbClr val="000000"/>
                          </a:solidFill>
                          <a:effectLst/>
                          <a:latin typeface="+mn-lt"/>
                        </a:rPr>
                        <a:t>Mitt barns behov beaktades väl när småbarnspedagogiken / förskoleundervisningen började.</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bl>
          </a:graphicData>
        </a:graphic>
      </p:graphicFrame>
      <p:graphicFrame>
        <p:nvGraphicFramePr>
          <p:cNvPr id="5" name="Objekti 4" descr="Skalans färgkoder för genomsnittliga värden. Mörkast blå 4,5 -5,0. Mörkast röd 1,0-1,5">
            <a:extLst>
              <a:ext uri="{FF2B5EF4-FFF2-40B4-BE49-F238E27FC236}">
                <a16:creationId xmlns:a16="http://schemas.microsoft.com/office/drawing/2014/main" id="{82192875-8CB5-608A-DF27-DD92107C768B}"/>
              </a:ext>
            </a:extLst>
          </p:cNvPr>
          <p:cNvGraphicFramePr>
            <a:graphicFrameLocks noChangeAspect="1"/>
          </p:cNvGraphicFramePr>
          <p:nvPr>
            <p:extLst>
              <p:ext uri="{D42A27DB-BD31-4B8C-83A1-F6EECF244321}">
                <p14:modId xmlns:p14="http://schemas.microsoft.com/office/powerpoint/2010/main" val="3868804374"/>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6" name="Objekti 5">
                        <a:extLst>
                          <a:ext uri="{FF2B5EF4-FFF2-40B4-BE49-F238E27FC236}">
                            <a16:creationId xmlns:a16="http://schemas.microsoft.com/office/drawing/2014/main" id="{C15DF921-E8C9-A5A7-965B-E9E6F16B6876}"/>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6" name="Tekstiruutu 5">
            <a:extLst>
              <a:ext uri="{FF2B5EF4-FFF2-40B4-BE49-F238E27FC236}">
                <a16:creationId xmlns:a16="http://schemas.microsoft.com/office/drawing/2014/main" id="{C3267767-C817-F90E-76DA-6B5BC7E0B731}"/>
              </a:ext>
            </a:extLst>
          </p:cNvPr>
          <p:cNvSpPr txBox="1"/>
          <p:nvPr/>
        </p:nvSpPr>
        <p:spPr>
          <a:xfrm>
            <a:off x="1349643" y="5093971"/>
            <a:ext cx="2393682" cy="1107996"/>
          </a:xfrm>
          <a:prstGeom prst="rect">
            <a:avLst/>
          </a:prstGeom>
          <a:noFill/>
        </p:spPr>
        <p:txBody>
          <a:bodyPr wrap="square" rtlCol="0">
            <a:spAutoFit/>
          </a:bodyPr>
          <a:lstStyle/>
          <a:p>
            <a:r>
              <a:rPr lang="fi-FI" sz="1100" u="sng" dirty="0" err="1"/>
              <a:t>Skalan</a:t>
            </a:r>
            <a:r>
              <a:rPr lang="fi-FI" sz="1100" u="sng" dirty="0"/>
              <a:t> 1-5</a:t>
            </a:r>
          </a:p>
          <a:p>
            <a:r>
              <a:rPr lang="fi-FI" sz="1100" i="1" dirty="0"/>
              <a:t>5=</a:t>
            </a:r>
            <a:r>
              <a:rPr lang="fi-FI" sz="1100" i="1" dirty="0" err="1"/>
              <a:t>Helt</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4=</a:t>
            </a:r>
            <a:r>
              <a:rPr lang="fi-FI" sz="1100" i="1" dirty="0" err="1"/>
              <a:t>Delvis</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3=</a:t>
            </a:r>
            <a:r>
              <a:rPr lang="fi-FI" sz="1100" i="1" dirty="0" err="1"/>
              <a:t>Varken</a:t>
            </a:r>
            <a:r>
              <a:rPr lang="fi-FI" sz="1100" i="1" dirty="0"/>
              <a:t> annan </a:t>
            </a:r>
            <a:r>
              <a:rPr lang="fi-FI" sz="1100" i="1" dirty="0" err="1"/>
              <a:t>eller</a:t>
            </a:r>
            <a:r>
              <a:rPr lang="fi-FI" sz="1100" i="1" dirty="0"/>
              <a:t> </a:t>
            </a:r>
            <a:r>
              <a:rPr lang="fi-FI" sz="1100" i="1" dirty="0" err="1"/>
              <a:t>samma</a:t>
            </a:r>
            <a:r>
              <a:rPr lang="fi-FI" sz="1100" i="1" dirty="0"/>
              <a:t> </a:t>
            </a:r>
            <a:r>
              <a:rPr lang="fi-FI" sz="1100" i="1" dirty="0" err="1"/>
              <a:t>åsikt</a:t>
            </a:r>
            <a:endParaRPr lang="fi-FI" sz="1100" i="1" dirty="0"/>
          </a:p>
          <a:p>
            <a:r>
              <a:rPr lang="fi-FI" sz="1100" i="1" dirty="0"/>
              <a:t>2=</a:t>
            </a:r>
            <a:r>
              <a:rPr lang="fi-FI" sz="1100" i="1" dirty="0" err="1"/>
              <a:t>Delvis</a:t>
            </a:r>
            <a:r>
              <a:rPr lang="fi-FI" sz="1100" i="1" dirty="0"/>
              <a:t> av annan </a:t>
            </a:r>
            <a:r>
              <a:rPr lang="fi-FI" sz="1100" i="1" dirty="0" err="1"/>
              <a:t>åsikt</a:t>
            </a:r>
            <a:endParaRPr lang="fi-FI" sz="1100" i="1" dirty="0"/>
          </a:p>
          <a:p>
            <a:r>
              <a:rPr lang="fi-FI" sz="1100" i="1" dirty="0"/>
              <a:t>1=</a:t>
            </a:r>
            <a:r>
              <a:rPr lang="fi-FI" sz="1100" i="1" dirty="0" err="1"/>
              <a:t>Helt</a:t>
            </a:r>
            <a:r>
              <a:rPr lang="fi-FI" sz="1100" i="1" dirty="0"/>
              <a:t> av annan </a:t>
            </a:r>
            <a:r>
              <a:rPr lang="fi-FI" sz="1100" i="1" dirty="0" err="1"/>
              <a:t>åsikt</a:t>
            </a:r>
            <a:endParaRPr lang="fi-FI" sz="1100" i="1" dirty="0"/>
          </a:p>
        </p:txBody>
      </p:sp>
      <p:sp>
        <p:nvSpPr>
          <p:cNvPr id="7" name="Title 1">
            <a:extLst>
              <a:ext uri="{FF2B5EF4-FFF2-40B4-BE49-F238E27FC236}">
                <a16:creationId xmlns:a16="http://schemas.microsoft.com/office/drawing/2014/main" id="{7AA678A2-320B-007D-3BFF-B8B5D08EC02F}"/>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sv-SE" sz="1200" b="0" dirty="0">
                <a:solidFill>
                  <a:srgbClr val="262626"/>
                </a:solidFill>
                <a:latin typeface="+mj-lt"/>
              </a:rPr>
              <a:t>Barnet påbörjades på nuvarande plats i augusti 2024 eller senare</a:t>
            </a:r>
            <a:r>
              <a:rPr lang="fi-FI" sz="1200" b="0" dirty="0">
                <a:solidFill>
                  <a:srgbClr val="262626"/>
                </a:solidFill>
                <a:latin typeface="Calibri" panose="020F0502020204030204" pitchFamily="34" charset="0"/>
              </a:rPr>
              <a:t>, n=125</a:t>
            </a:r>
          </a:p>
        </p:txBody>
      </p:sp>
      <p:sp>
        <p:nvSpPr>
          <p:cNvPr id="3" name="Dian numeron paikkamerkki 2">
            <a:extLst>
              <a:ext uri="{FF2B5EF4-FFF2-40B4-BE49-F238E27FC236}">
                <a16:creationId xmlns:a16="http://schemas.microsoft.com/office/drawing/2014/main" id="{C11719B4-0A16-6740-E1DB-019C1A1E730F}"/>
              </a:ext>
            </a:extLst>
          </p:cNvPr>
          <p:cNvSpPr>
            <a:spLocks noGrp="1"/>
          </p:cNvSpPr>
          <p:nvPr>
            <p:ph type="sldNum" sz="quarter" idx="12"/>
          </p:nvPr>
        </p:nvSpPr>
        <p:spPr/>
        <p:txBody>
          <a:bodyPr/>
          <a:lstStyle/>
          <a:p>
            <a:fld id="{59F0C5CC-526B-6E46-A120-C22331FE38F1}" type="slidenum">
              <a:rPr lang="en-FI" smtClean="0"/>
              <a:pPr/>
              <a:t>35</a:t>
            </a:fld>
            <a:endParaRPr lang="en-FI"/>
          </a:p>
        </p:txBody>
      </p:sp>
    </p:spTree>
    <p:extLst>
      <p:ext uri="{BB962C8B-B14F-4D97-AF65-F5344CB8AC3E}">
        <p14:creationId xmlns:p14="http://schemas.microsoft.com/office/powerpoint/2010/main" val="322017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F410B-F61F-8681-3280-6E973780EBA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F56F407-01A7-A871-39EF-5E18617E74CD}"/>
              </a:ext>
            </a:extLst>
          </p:cNvPr>
          <p:cNvSpPr>
            <a:spLocks noGrp="1"/>
          </p:cNvSpPr>
          <p:nvPr>
            <p:ph type="title"/>
          </p:nvPr>
        </p:nvSpPr>
        <p:spPr/>
        <p:txBody>
          <a:bodyPr/>
          <a:lstStyle/>
          <a:p>
            <a:r>
              <a:rPr lang="fi-FI" sz="4400" dirty="0" err="1"/>
              <a:t>Att</a:t>
            </a:r>
            <a:r>
              <a:rPr lang="fi-FI" sz="4400" dirty="0"/>
              <a:t> </a:t>
            </a:r>
            <a:r>
              <a:rPr lang="fi-FI" sz="4400" dirty="0" err="1"/>
              <a:t>söka</a:t>
            </a:r>
            <a:r>
              <a:rPr lang="fi-FI" sz="4400" dirty="0"/>
              <a:t> </a:t>
            </a:r>
            <a:r>
              <a:rPr lang="fi-FI" sz="4400" dirty="0" err="1"/>
              <a:t>till</a:t>
            </a:r>
            <a:r>
              <a:rPr lang="fi-FI" sz="4400" dirty="0"/>
              <a:t> </a:t>
            </a:r>
            <a:r>
              <a:rPr lang="fi-FI" sz="4400" dirty="0" err="1"/>
              <a:t>och</a:t>
            </a:r>
            <a:r>
              <a:rPr lang="fi-FI" sz="4400" dirty="0"/>
              <a:t> </a:t>
            </a:r>
            <a:r>
              <a:rPr lang="fi-FI" sz="4400" dirty="0" err="1"/>
              <a:t>börja</a:t>
            </a:r>
            <a:r>
              <a:rPr lang="fi-FI" sz="4400" dirty="0"/>
              <a:t> </a:t>
            </a:r>
            <a:r>
              <a:rPr lang="fi-FI" sz="4400" dirty="0" err="1"/>
              <a:t>inom</a:t>
            </a:r>
            <a:r>
              <a:rPr lang="fi-FI" sz="4400" dirty="0"/>
              <a:t> </a:t>
            </a:r>
            <a:r>
              <a:rPr lang="fi-FI" sz="4400" dirty="0" err="1"/>
              <a:t>småbarnspedagogiken</a:t>
            </a:r>
            <a:endParaRPr lang="fi-FI" dirty="0"/>
          </a:p>
        </p:txBody>
      </p:sp>
      <p:graphicFrame>
        <p:nvGraphicFramePr>
          <p:cNvPr id="5" name="Objekti 4" descr="Skalans färgkoder för genomsnittliga värden. Mörkast blå 4,5 -5,0. Mörkast röd 1,0-1,5">
            <a:extLst>
              <a:ext uri="{FF2B5EF4-FFF2-40B4-BE49-F238E27FC236}">
                <a16:creationId xmlns:a16="http://schemas.microsoft.com/office/drawing/2014/main" id="{E65B6CA6-285A-F2B0-87A3-F277718A5ED0}"/>
              </a:ext>
            </a:extLst>
          </p:cNvPr>
          <p:cNvGraphicFramePr>
            <a:graphicFrameLocks noChangeAspect="1"/>
          </p:cNvGraphicFramePr>
          <p:nvPr>
            <p:extLst>
              <p:ext uri="{D42A27DB-BD31-4B8C-83A1-F6EECF244321}">
                <p14:modId xmlns:p14="http://schemas.microsoft.com/office/powerpoint/2010/main" val="3031875478"/>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5" name="Objekti 4">
                        <a:extLst>
                          <a:ext uri="{FF2B5EF4-FFF2-40B4-BE49-F238E27FC236}">
                            <a16:creationId xmlns:a16="http://schemas.microsoft.com/office/drawing/2014/main" id="{82192875-8CB5-608A-DF27-DD92107C768B}"/>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6" name="Tekstiruutu 5">
            <a:extLst>
              <a:ext uri="{FF2B5EF4-FFF2-40B4-BE49-F238E27FC236}">
                <a16:creationId xmlns:a16="http://schemas.microsoft.com/office/drawing/2014/main" id="{7BB05455-FD5C-994B-3126-2C16E22FE7FE}"/>
              </a:ext>
            </a:extLst>
          </p:cNvPr>
          <p:cNvSpPr txBox="1"/>
          <p:nvPr/>
        </p:nvSpPr>
        <p:spPr>
          <a:xfrm>
            <a:off x="1349643" y="5093971"/>
            <a:ext cx="2488932" cy="1107996"/>
          </a:xfrm>
          <a:prstGeom prst="rect">
            <a:avLst/>
          </a:prstGeom>
          <a:noFill/>
        </p:spPr>
        <p:txBody>
          <a:bodyPr wrap="square" rtlCol="0">
            <a:spAutoFit/>
          </a:bodyPr>
          <a:lstStyle/>
          <a:p>
            <a:r>
              <a:rPr lang="fi-FI" sz="1100" u="sng" dirty="0" err="1"/>
              <a:t>Skalan</a:t>
            </a:r>
            <a:r>
              <a:rPr lang="fi-FI" sz="1100" u="sng" dirty="0"/>
              <a:t> 1-5</a:t>
            </a:r>
          </a:p>
          <a:p>
            <a:r>
              <a:rPr lang="fi-FI" sz="1100" i="1" dirty="0"/>
              <a:t>5=</a:t>
            </a:r>
            <a:r>
              <a:rPr lang="fi-FI" sz="1100" i="1" dirty="0" err="1"/>
              <a:t>Helt</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4=</a:t>
            </a:r>
            <a:r>
              <a:rPr lang="fi-FI" sz="1100" i="1" dirty="0" err="1"/>
              <a:t>Delvis</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3=</a:t>
            </a:r>
            <a:r>
              <a:rPr lang="fi-FI" sz="1100" i="1" dirty="0" err="1"/>
              <a:t>Varken</a:t>
            </a:r>
            <a:r>
              <a:rPr lang="fi-FI" sz="1100" i="1" dirty="0"/>
              <a:t> annan </a:t>
            </a:r>
            <a:r>
              <a:rPr lang="fi-FI" sz="1100" i="1" dirty="0" err="1"/>
              <a:t>eller</a:t>
            </a:r>
            <a:r>
              <a:rPr lang="fi-FI" sz="1100" i="1" dirty="0"/>
              <a:t> </a:t>
            </a:r>
            <a:r>
              <a:rPr lang="fi-FI" sz="1100" i="1" dirty="0" err="1"/>
              <a:t>samma</a:t>
            </a:r>
            <a:r>
              <a:rPr lang="fi-FI" sz="1100" i="1" dirty="0"/>
              <a:t> </a:t>
            </a:r>
            <a:r>
              <a:rPr lang="fi-FI" sz="1100" i="1" dirty="0" err="1"/>
              <a:t>åsikt</a:t>
            </a:r>
            <a:endParaRPr lang="fi-FI" sz="1100" i="1" dirty="0"/>
          </a:p>
          <a:p>
            <a:r>
              <a:rPr lang="fi-FI" sz="1100" i="1" dirty="0"/>
              <a:t>2=</a:t>
            </a:r>
            <a:r>
              <a:rPr lang="fi-FI" sz="1100" i="1" dirty="0" err="1"/>
              <a:t>Delvis</a:t>
            </a:r>
            <a:r>
              <a:rPr lang="fi-FI" sz="1100" i="1" dirty="0"/>
              <a:t> av annan </a:t>
            </a:r>
            <a:r>
              <a:rPr lang="fi-FI" sz="1100" i="1" dirty="0" err="1"/>
              <a:t>åsikt</a:t>
            </a:r>
            <a:endParaRPr lang="fi-FI" sz="1100" i="1" dirty="0"/>
          </a:p>
          <a:p>
            <a:r>
              <a:rPr lang="fi-FI" sz="1100" i="1" dirty="0"/>
              <a:t>1=</a:t>
            </a:r>
            <a:r>
              <a:rPr lang="fi-FI" sz="1100" i="1" dirty="0" err="1"/>
              <a:t>Helt</a:t>
            </a:r>
            <a:r>
              <a:rPr lang="fi-FI" sz="1100" i="1" dirty="0"/>
              <a:t> av annan </a:t>
            </a:r>
            <a:r>
              <a:rPr lang="fi-FI" sz="1100" i="1" dirty="0" err="1"/>
              <a:t>åsikt</a:t>
            </a:r>
            <a:endParaRPr lang="fi-FI" sz="1100" i="1" dirty="0"/>
          </a:p>
        </p:txBody>
      </p:sp>
      <p:sp>
        <p:nvSpPr>
          <p:cNvPr id="7" name="Title 1">
            <a:extLst>
              <a:ext uri="{FF2B5EF4-FFF2-40B4-BE49-F238E27FC236}">
                <a16:creationId xmlns:a16="http://schemas.microsoft.com/office/drawing/2014/main" id="{39CF4B6A-46E9-FCE1-C452-FDE89BB159D3}"/>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sv-SE" sz="1200" b="0" dirty="0">
                <a:solidFill>
                  <a:srgbClr val="262626"/>
                </a:solidFill>
                <a:latin typeface="+mj-lt"/>
              </a:rPr>
              <a:t>Barnet påbörjades på nuvarande plats i augusti 2024 eller senare</a:t>
            </a:r>
            <a:r>
              <a:rPr lang="fi-FI" sz="1200" b="0" dirty="0">
                <a:solidFill>
                  <a:srgbClr val="262626"/>
                </a:solidFill>
                <a:latin typeface="Calibri" panose="020F0502020204030204" pitchFamily="34" charset="0"/>
              </a:rPr>
              <a:t>, n=125</a:t>
            </a:r>
          </a:p>
        </p:txBody>
      </p:sp>
      <p:graphicFrame>
        <p:nvGraphicFramePr>
          <p:cNvPr id="3" name="Taulukko 2" descr="Genomsnitt av påståendena 5-1. Att söka till och börja inom småbarnspedagogiken. Kommunal småbarnspedagogik, servicekupong- och privattjänster.">
            <a:extLst>
              <a:ext uri="{FF2B5EF4-FFF2-40B4-BE49-F238E27FC236}">
                <a16:creationId xmlns:a16="http://schemas.microsoft.com/office/drawing/2014/main" id="{1FFA5FEE-0756-CB38-07A6-52DAB6F11D96}"/>
              </a:ext>
            </a:extLst>
          </p:cNvPr>
          <p:cNvGraphicFramePr>
            <a:graphicFrameLocks noGrp="1"/>
          </p:cNvGraphicFramePr>
          <p:nvPr>
            <p:extLst>
              <p:ext uri="{D42A27DB-BD31-4B8C-83A1-F6EECF244321}">
                <p14:modId xmlns:p14="http://schemas.microsoft.com/office/powerpoint/2010/main" val="1543519234"/>
              </p:ext>
            </p:extLst>
          </p:nvPr>
        </p:nvGraphicFramePr>
        <p:xfrm>
          <a:off x="2624507" y="1891614"/>
          <a:ext cx="7805367" cy="3301365"/>
        </p:xfrm>
        <a:graphic>
          <a:graphicData uri="http://schemas.openxmlformats.org/drawingml/2006/table">
            <a:tbl>
              <a:tblPr/>
              <a:tblGrid>
                <a:gridCol w="2960657">
                  <a:extLst>
                    <a:ext uri="{9D8B030D-6E8A-4147-A177-3AD203B41FA5}">
                      <a16:colId xmlns:a16="http://schemas.microsoft.com/office/drawing/2014/main" val="3115891637"/>
                    </a:ext>
                  </a:extLst>
                </a:gridCol>
                <a:gridCol w="1102236">
                  <a:extLst>
                    <a:ext uri="{9D8B030D-6E8A-4147-A177-3AD203B41FA5}">
                      <a16:colId xmlns:a16="http://schemas.microsoft.com/office/drawing/2014/main" val="1545568211"/>
                    </a:ext>
                  </a:extLst>
                </a:gridCol>
                <a:gridCol w="1256036">
                  <a:extLst>
                    <a:ext uri="{9D8B030D-6E8A-4147-A177-3AD203B41FA5}">
                      <a16:colId xmlns:a16="http://schemas.microsoft.com/office/drawing/2014/main" val="3840376373"/>
                    </a:ext>
                  </a:extLst>
                </a:gridCol>
                <a:gridCol w="1243219">
                  <a:extLst>
                    <a:ext uri="{9D8B030D-6E8A-4147-A177-3AD203B41FA5}">
                      <a16:colId xmlns:a16="http://schemas.microsoft.com/office/drawing/2014/main" val="1506764584"/>
                    </a:ext>
                  </a:extLst>
                </a:gridCol>
                <a:gridCol w="1243219">
                  <a:extLst>
                    <a:ext uri="{9D8B030D-6E8A-4147-A177-3AD203B41FA5}">
                      <a16:colId xmlns:a16="http://schemas.microsoft.com/office/drawing/2014/main" val="1339947901"/>
                    </a:ext>
                  </a:extLst>
                </a:gridCol>
              </a:tblGrid>
              <a:tr h="693420">
                <a:tc>
                  <a:txBody>
                    <a:bodyPr/>
                    <a:lstStyle/>
                    <a:p>
                      <a:pPr algn="ctr" fontAlgn="ctr"/>
                      <a:r>
                        <a:rPr lang="fi-FI" sz="1400" b="1" i="0" u="none" strike="noStrike" dirty="0">
                          <a:solidFill>
                            <a:srgbClr val="000000"/>
                          </a:solidFill>
                          <a:effectLst/>
                          <a:latin typeface="+mn-lt"/>
                        </a:rPr>
                        <a:t>Grankulla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mn-lt"/>
                        </a:rPr>
                        <a:t>Alla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Kommunal</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Servicekupong</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Privat</a:t>
                      </a:r>
                      <a:endParaRPr lang="fi-FI" sz="14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733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645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i-FI" sz="1400" b="0" i="0" u="none" strike="noStrike" dirty="0">
                        <a:solidFill>
                          <a:srgbClr val="000000"/>
                        </a:solidFill>
                        <a:effectLst/>
                        <a:latin typeface="+mn-lt"/>
                      </a:endParaRPr>
                    </a:p>
                  </a:txBody>
                  <a:tcPr marL="7554" marR="7554" marT="75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400" b="0" i="0" u="none" strike="noStrike" dirty="0">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400" b="0" i="0" u="none" strike="noStrike" dirty="0">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520065">
                <a:tc>
                  <a:txBody>
                    <a:bodyPr/>
                    <a:lstStyle/>
                    <a:p>
                      <a:pPr algn="l" fontAlgn="b"/>
                      <a:r>
                        <a:rPr lang="sv-SE" sz="1400" b="0" i="0" u="none" strike="noStrike" dirty="0">
                          <a:solidFill>
                            <a:srgbClr val="000000"/>
                          </a:solidFill>
                          <a:effectLst/>
                          <a:latin typeface="+mn-lt"/>
                        </a:rPr>
                        <a:t>Jag fick tydlig information, handledning och råd när jag sökte till småbarnspedagogiken/ förskoleundervisningen.</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kern="1200" dirty="0">
                          <a:solidFill>
                            <a:srgbClr val="002060"/>
                          </a:solidFill>
                          <a:effectLst/>
                          <a:latin typeface="+mn-lt"/>
                          <a:ea typeface="+mn-ea"/>
                          <a:cs typeface="+mn-cs"/>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kern="1200" dirty="0">
                          <a:solidFill>
                            <a:srgbClr val="002060"/>
                          </a:solidFill>
                          <a:effectLst/>
                          <a:latin typeface="+mn-lt"/>
                          <a:ea typeface="+mn-ea"/>
                          <a:cs typeface="+mn-cs"/>
                        </a:rPr>
                        <a:t>4,00</a:t>
                      </a:r>
                      <a:endParaRPr lang="fi-FI" sz="1400" b="0" i="0" u="none" strike="noStrike" dirty="0">
                        <a:solidFill>
                          <a:srgbClr val="00206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2060"/>
                          </a:solidFill>
                          <a:effectLst/>
                          <a:latin typeface="+mn-lt"/>
                        </a:rPr>
                        <a:t>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360246983"/>
                  </a:ext>
                </a:extLst>
              </a:tr>
              <a:tr h="520065">
                <a:tc>
                  <a:txBody>
                    <a:bodyPr/>
                    <a:lstStyle/>
                    <a:p>
                      <a:pPr algn="l" fontAlgn="b"/>
                      <a:r>
                        <a:rPr lang="sv-SE" sz="1400" b="0" i="0" u="none" strike="noStrike" dirty="0">
                          <a:solidFill>
                            <a:srgbClr val="000000"/>
                          </a:solidFill>
                          <a:effectLst/>
                          <a:latin typeface="+mn-lt"/>
                        </a:rPr>
                        <a:t>Att bekanta sig med platsen för småbarnspedagogiken/förskoleundervisningen löpte väl.</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kern="1200" dirty="0">
                          <a:solidFill>
                            <a:schemeClr val="bg1"/>
                          </a:solidFill>
                          <a:effectLst/>
                          <a:latin typeface="+mn-lt"/>
                          <a:ea typeface="+mn-ea"/>
                          <a:cs typeface="+mn-cs"/>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900407724"/>
                  </a:ext>
                </a:extLst>
              </a:tr>
              <a:tr h="520065">
                <a:tc>
                  <a:txBody>
                    <a:bodyPr/>
                    <a:lstStyle/>
                    <a:p>
                      <a:pPr algn="l" fontAlgn="b"/>
                      <a:r>
                        <a:rPr lang="sv-SE" sz="1400" b="0" i="0" u="none" strike="noStrike" dirty="0">
                          <a:solidFill>
                            <a:srgbClr val="000000"/>
                          </a:solidFill>
                          <a:effectLst/>
                          <a:latin typeface="+mn-lt"/>
                        </a:rPr>
                        <a:t>Mitt barns behov beaktades väl när småbarnspedagogiken / förskoleundervisningen började.</a:t>
                      </a:r>
                      <a:endParaRPr lang="fi-FI" sz="14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kern="1200" dirty="0">
                          <a:solidFill>
                            <a:schemeClr val="bg1"/>
                          </a:solidFill>
                          <a:effectLst/>
                          <a:latin typeface="+mn-lt"/>
                          <a:ea typeface="+mn-ea"/>
                          <a:cs typeface="+mn-cs"/>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2060"/>
                          </a:solidFill>
                          <a:effectLst/>
                          <a:latin typeface="+mn-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bl>
          </a:graphicData>
        </a:graphic>
      </p:graphicFrame>
      <p:sp>
        <p:nvSpPr>
          <p:cNvPr id="4" name="Dian numeron paikkamerkki 3">
            <a:extLst>
              <a:ext uri="{FF2B5EF4-FFF2-40B4-BE49-F238E27FC236}">
                <a16:creationId xmlns:a16="http://schemas.microsoft.com/office/drawing/2014/main" id="{14F936C5-5739-0B18-72D3-77ABF1EBADF4}"/>
              </a:ext>
            </a:extLst>
          </p:cNvPr>
          <p:cNvSpPr>
            <a:spLocks noGrp="1"/>
          </p:cNvSpPr>
          <p:nvPr>
            <p:ph type="sldNum" sz="quarter" idx="12"/>
          </p:nvPr>
        </p:nvSpPr>
        <p:spPr/>
        <p:txBody>
          <a:bodyPr/>
          <a:lstStyle/>
          <a:p>
            <a:fld id="{59F0C5CC-526B-6E46-A120-C22331FE38F1}" type="slidenum">
              <a:rPr lang="en-FI" smtClean="0"/>
              <a:pPr/>
              <a:t>36</a:t>
            </a:fld>
            <a:endParaRPr lang="en-FI"/>
          </a:p>
        </p:txBody>
      </p:sp>
    </p:spTree>
    <p:extLst>
      <p:ext uri="{BB962C8B-B14F-4D97-AF65-F5344CB8AC3E}">
        <p14:creationId xmlns:p14="http://schemas.microsoft.com/office/powerpoint/2010/main" val="353826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48C46-92D4-CB1B-8A49-FA5DCE377F2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2399BF7-3C16-90C8-F7EF-667E05460B48}"/>
              </a:ext>
            </a:extLst>
          </p:cNvPr>
          <p:cNvSpPr>
            <a:spLocks noGrp="1"/>
          </p:cNvSpPr>
          <p:nvPr>
            <p:ph type="title"/>
          </p:nvPr>
        </p:nvSpPr>
        <p:spPr/>
        <p:txBody>
          <a:bodyPr/>
          <a:lstStyle/>
          <a:p>
            <a:r>
              <a:rPr lang="fi-FI" sz="4400" dirty="0" err="1"/>
              <a:t>Barnets</a:t>
            </a:r>
            <a:r>
              <a:rPr lang="fi-FI" sz="4400" dirty="0"/>
              <a:t> </a:t>
            </a:r>
            <a:r>
              <a:rPr lang="fi-FI" sz="4400" dirty="0" err="1"/>
              <a:t>delaktighet</a:t>
            </a:r>
            <a:r>
              <a:rPr lang="fi-FI" sz="4400" dirty="0"/>
              <a:t> </a:t>
            </a:r>
            <a:r>
              <a:rPr lang="fi-FI" sz="4400" dirty="0" err="1"/>
              <a:t>och</a:t>
            </a:r>
            <a:r>
              <a:rPr lang="fi-FI" sz="4400" dirty="0"/>
              <a:t> </a:t>
            </a:r>
            <a:r>
              <a:rPr lang="fi-FI" sz="4400" dirty="0" err="1"/>
              <a:t>verksamhetens</a:t>
            </a:r>
            <a:r>
              <a:rPr lang="fi-FI" sz="4400" dirty="0"/>
              <a:t> </a:t>
            </a:r>
            <a:r>
              <a:rPr lang="fi-FI" sz="4400" dirty="0" err="1"/>
              <a:t>kvalitet</a:t>
            </a:r>
            <a:endParaRPr lang="fi-FI" dirty="0"/>
          </a:p>
        </p:txBody>
      </p:sp>
      <p:graphicFrame>
        <p:nvGraphicFramePr>
          <p:cNvPr id="3" name="Objekti 2" descr="Skalans färgkoder för genomsnittliga värden. Mörkast blå 4,5 -5,0. Mörkast röd 1,0-1,5">
            <a:extLst>
              <a:ext uri="{FF2B5EF4-FFF2-40B4-BE49-F238E27FC236}">
                <a16:creationId xmlns:a16="http://schemas.microsoft.com/office/drawing/2014/main" id="{2F21BE51-E7AD-1EEE-1919-B5BC76EE4BEF}"/>
              </a:ext>
            </a:extLst>
          </p:cNvPr>
          <p:cNvGraphicFramePr>
            <a:graphicFrameLocks noChangeAspect="1"/>
          </p:cNvGraphicFramePr>
          <p:nvPr>
            <p:extLst>
              <p:ext uri="{D42A27DB-BD31-4B8C-83A1-F6EECF244321}">
                <p14:modId xmlns:p14="http://schemas.microsoft.com/office/powerpoint/2010/main" val="2635661172"/>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5" name="Objekti 4">
                        <a:extLst>
                          <a:ext uri="{FF2B5EF4-FFF2-40B4-BE49-F238E27FC236}">
                            <a16:creationId xmlns:a16="http://schemas.microsoft.com/office/drawing/2014/main" id="{E65B6CA6-285A-F2B0-87A3-F277718A5ED0}"/>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4" name="Tekstiruutu 3">
            <a:extLst>
              <a:ext uri="{FF2B5EF4-FFF2-40B4-BE49-F238E27FC236}">
                <a16:creationId xmlns:a16="http://schemas.microsoft.com/office/drawing/2014/main" id="{9034B8EA-54F3-9E56-AC2D-BC668AA243A0}"/>
              </a:ext>
            </a:extLst>
          </p:cNvPr>
          <p:cNvSpPr txBox="1"/>
          <p:nvPr/>
        </p:nvSpPr>
        <p:spPr>
          <a:xfrm>
            <a:off x="1349643" y="5093971"/>
            <a:ext cx="2355582" cy="1107996"/>
          </a:xfrm>
          <a:prstGeom prst="rect">
            <a:avLst/>
          </a:prstGeom>
          <a:noFill/>
        </p:spPr>
        <p:txBody>
          <a:bodyPr wrap="square" rtlCol="0">
            <a:spAutoFit/>
          </a:bodyPr>
          <a:lstStyle/>
          <a:p>
            <a:r>
              <a:rPr lang="fi-FI" sz="1100" u="sng" dirty="0" err="1"/>
              <a:t>Skalan</a:t>
            </a:r>
            <a:r>
              <a:rPr lang="fi-FI" sz="1100" u="sng" dirty="0"/>
              <a:t> 1-5</a:t>
            </a:r>
          </a:p>
          <a:p>
            <a:r>
              <a:rPr lang="fi-FI" sz="1100" i="1" dirty="0"/>
              <a:t>5=</a:t>
            </a:r>
            <a:r>
              <a:rPr lang="fi-FI" sz="1100" i="1" dirty="0" err="1"/>
              <a:t>Helt</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4=</a:t>
            </a:r>
            <a:r>
              <a:rPr lang="fi-FI" sz="1100" i="1" dirty="0" err="1"/>
              <a:t>Delvis</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3=</a:t>
            </a:r>
            <a:r>
              <a:rPr lang="fi-FI" sz="1100" i="1" dirty="0" err="1"/>
              <a:t>Varken</a:t>
            </a:r>
            <a:r>
              <a:rPr lang="fi-FI" sz="1100" i="1" dirty="0"/>
              <a:t> annan </a:t>
            </a:r>
            <a:r>
              <a:rPr lang="fi-FI" sz="1100" i="1" dirty="0" err="1"/>
              <a:t>eller</a:t>
            </a:r>
            <a:r>
              <a:rPr lang="fi-FI" sz="1100" i="1" dirty="0"/>
              <a:t> </a:t>
            </a:r>
            <a:r>
              <a:rPr lang="fi-FI" sz="1100" i="1" dirty="0" err="1"/>
              <a:t>samma</a:t>
            </a:r>
            <a:r>
              <a:rPr lang="fi-FI" sz="1100" i="1" dirty="0"/>
              <a:t> </a:t>
            </a:r>
            <a:r>
              <a:rPr lang="fi-FI" sz="1100" i="1" dirty="0" err="1"/>
              <a:t>åsikt</a:t>
            </a:r>
            <a:endParaRPr lang="fi-FI" sz="1100" i="1" dirty="0"/>
          </a:p>
          <a:p>
            <a:r>
              <a:rPr lang="fi-FI" sz="1100" i="1" dirty="0"/>
              <a:t>2=</a:t>
            </a:r>
            <a:r>
              <a:rPr lang="fi-FI" sz="1100" i="1" dirty="0" err="1"/>
              <a:t>Delvis</a:t>
            </a:r>
            <a:r>
              <a:rPr lang="fi-FI" sz="1100" i="1" dirty="0"/>
              <a:t> av annan </a:t>
            </a:r>
            <a:r>
              <a:rPr lang="fi-FI" sz="1100" i="1" dirty="0" err="1"/>
              <a:t>åsikt</a:t>
            </a:r>
            <a:endParaRPr lang="fi-FI" sz="1100" i="1" dirty="0"/>
          </a:p>
          <a:p>
            <a:r>
              <a:rPr lang="fi-FI" sz="1100" i="1" dirty="0"/>
              <a:t>1=</a:t>
            </a:r>
            <a:r>
              <a:rPr lang="fi-FI" sz="1100" i="1" dirty="0" err="1"/>
              <a:t>Helt</a:t>
            </a:r>
            <a:r>
              <a:rPr lang="fi-FI" sz="1100" i="1" dirty="0"/>
              <a:t> av annan </a:t>
            </a:r>
            <a:r>
              <a:rPr lang="fi-FI" sz="1100" i="1" dirty="0" err="1"/>
              <a:t>åsikt</a:t>
            </a:r>
            <a:endParaRPr lang="fi-FI" sz="1100" i="1" dirty="0"/>
          </a:p>
        </p:txBody>
      </p:sp>
      <p:sp>
        <p:nvSpPr>
          <p:cNvPr id="5" name="Title 1">
            <a:extLst>
              <a:ext uri="{FF2B5EF4-FFF2-40B4-BE49-F238E27FC236}">
                <a16:creationId xmlns:a16="http://schemas.microsoft.com/office/drawing/2014/main" id="{BC7431E9-F386-79F9-5ECB-879D9A7B097D}"/>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graphicFrame>
        <p:nvGraphicFramePr>
          <p:cNvPr id="6" name="Taulukko 5" descr="Genomsnitt av påståendena 5-1. Barnets delaktighet och verksamhetens kvalitet. Finskspråkig och svenskspråkig småbarnspedagogik.">
            <a:extLst>
              <a:ext uri="{FF2B5EF4-FFF2-40B4-BE49-F238E27FC236}">
                <a16:creationId xmlns:a16="http://schemas.microsoft.com/office/drawing/2014/main" id="{825CD5E2-DA2C-574D-B797-B7AA88092E36}"/>
              </a:ext>
            </a:extLst>
          </p:cNvPr>
          <p:cNvGraphicFramePr>
            <a:graphicFrameLocks noGrp="1"/>
          </p:cNvGraphicFramePr>
          <p:nvPr>
            <p:extLst>
              <p:ext uri="{D42A27DB-BD31-4B8C-83A1-F6EECF244321}">
                <p14:modId xmlns:p14="http://schemas.microsoft.com/office/powerpoint/2010/main" val="1946826090"/>
              </p:ext>
            </p:extLst>
          </p:nvPr>
        </p:nvGraphicFramePr>
        <p:xfrm>
          <a:off x="2267540" y="1687097"/>
          <a:ext cx="9347245" cy="3547898"/>
        </p:xfrm>
        <a:graphic>
          <a:graphicData uri="http://schemas.openxmlformats.org/drawingml/2006/table">
            <a:tbl>
              <a:tblPr/>
              <a:tblGrid>
                <a:gridCol w="4217215">
                  <a:extLst>
                    <a:ext uri="{9D8B030D-6E8A-4147-A177-3AD203B41FA5}">
                      <a16:colId xmlns:a16="http://schemas.microsoft.com/office/drawing/2014/main" val="3115891637"/>
                    </a:ext>
                  </a:extLst>
                </a:gridCol>
                <a:gridCol w="1570045">
                  <a:extLst>
                    <a:ext uri="{9D8B030D-6E8A-4147-A177-3AD203B41FA5}">
                      <a16:colId xmlns:a16="http://schemas.microsoft.com/office/drawing/2014/main" val="1545568211"/>
                    </a:ext>
                  </a:extLst>
                </a:gridCol>
                <a:gridCol w="1789121">
                  <a:extLst>
                    <a:ext uri="{9D8B030D-6E8A-4147-A177-3AD203B41FA5}">
                      <a16:colId xmlns:a16="http://schemas.microsoft.com/office/drawing/2014/main" val="3840376373"/>
                    </a:ext>
                  </a:extLst>
                </a:gridCol>
                <a:gridCol w="1770864">
                  <a:extLst>
                    <a:ext uri="{9D8B030D-6E8A-4147-A177-3AD203B41FA5}">
                      <a16:colId xmlns:a16="http://schemas.microsoft.com/office/drawing/2014/main" val="1506764584"/>
                    </a:ext>
                  </a:extLst>
                </a:gridCol>
              </a:tblGrid>
              <a:tr h="205499">
                <a:tc rowSpan="2">
                  <a:txBody>
                    <a:bodyPr/>
                    <a:lstStyle/>
                    <a:p>
                      <a:pPr algn="ctr" fontAlgn="ctr"/>
                      <a:r>
                        <a:rPr lang="fi-FI" sz="1400" b="1" i="0" u="none" strike="noStrike" dirty="0">
                          <a:solidFill>
                            <a:srgbClr val="000000"/>
                          </a:solidFill>
                          <a:effectLst/>
                          <a:latin typeface="+mn-lt"/>
                        </a:rPr>
                        <a:t>Grankulla</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0" i="0" u="none" strike="noStrike" dirty="0">
                          <a:solidFill>
                            <a:srgbClr val="000000"/>
                          </a:solidFill>
                          <a:effectLst/>
                          <a:latin typeface="+mn-lt"/>
                        </a:rPr>
                        <a:t>Alla</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Finskspråkig</a:t>
                      </a:r>
                      <a:endParaRPr lang="fi-FI" sz="1400" b="1" i="0" u="none" strike="noStrike" dirty="0">
                        <a:solidFill>
                          <a:srgbClr val="000000"/>
                        </a:solidFill>
                        <a:effectLst/>
                        <a:latin typeface="+mn-lt"/>
                      </a:endParaRP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Svenskspråkig</a:t>
                      </a:r>
                      <a:endParaRPr lang="fi-FI" sz="1400" b="1" i="0" u="none" strike="noStrike" dirty="0">
                        <a:solidFill>
                          <a:srgbClr val="000000"/>
                        </a:solidFill>
                        <a:effectLst/>
                        <a:latin typeface="+mn-lt"/>
                      </a:endParaRP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205499">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mn-lt"/>
                        </a:rPr>
                        <a:t>Alla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Alla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205499">
                <a:tc>
                  <a:txBody>
                    <a:bodyPr/>
                    <a:lstStyle/>
                    <a:p>
                      <a:pPr algn="l" fontAlgn="b"/>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297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134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118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205499">
                <a:tc>
                  <a:txBody>
                    <a:bodyPr/>
                    <a:lstStyle/>
                    <a:p>
                      <a:pPr algn="l" fontAlgn="b"/>
                      <a:r>
                        <a:rPr lang="fi-FI" sz="1400" b="0" i="0" u="none" strike="noStrike">
                          <a:solidFill>
                            <a:srgbClr val="000000"/>
                          </a:solidFill>
                          <a:effectLst/>
                          <a:latin typeface="+mn-lt"/>
                        </a:rPr>
                        <a:t> </a:t>
                      </a: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318858">
                <a:tc>
                  <a:txBody>
                    <a:bodyPr/>
                    <a:lstStyle/>
                    <a:p>
                      <a:pPr algn="l" fontAlgn="b"/>
                      <a:r>
                        <a:rPr lang="sv-SE" sz="1200" b="0" i="0" u="none" strike="noStrike" dirty="0">
                          <a:solidFill>
                            <a:srgbClr val="000000"/>
                          </a:solidFill>
                          <a:effectLst/>
                          <a:latin typeface="+mn-lt"/>
                        </a:rPr>
                        <a:t>Personalen i gruppen är positiv och uppmuntrande mot mitt barn.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4,74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4,66</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4,88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66677761"/>
                  </a:ext>
                </a:extLst>
              </a:tr>
              <a:tr h="346706">
                <a:tc>
                  <a:txBody>
                    <a:bodyPr/>
                    <a:lstStyle/>
                    <a:p>
                      <a:pPr algn="l" fontAlgn="b"/>
                      <a:r>
                        <a:rPr lang="sv-SE" sz="1200" b="0" i="0" u="none" strike="noStrike" dirty="0">
                          <a:solidFill>
                            <a:srgbClr val="000000"/>
                          </a:solidFill>
                          <a:effectLst/>
                          <a:latin typeface="+mn-lt"/>
                        </a:rPr>
                        <a:t>Gruppens aktiviteter speglar en uppskattning av olika språk, kulturer, religioner och åskådningar.</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4,13</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4,16</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4,07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3256492761"/>
                  </a:ext>
                </a:extLst>
              </a:tr>
              <a:tr h="205499">
                <a:tc>
                  <a:txBody>
                    <a:bodyPr/>
                    <a:lstStyle/>
                    <a:p>
                      <a:pPr algn="l" fontAlgn="b"/>
                      <a:r>
                        <a:rPr lang="sv-SE" sz="1200" b="0" i="0" u="none" strike="noStrike" dirty="0">
                          <a:solidFill>
                            <a:srgbClr val="000000"/>
                          </a:solidFill>
                          <a:effectLst/>
                          <a:latin typeface="+mn-lt"/>
                        </a:rPr>
                        <a:t>Mitt barn har vänner i småbarnspedagogiken/förskolan.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4,60</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17626217"/>
                  </a:ext>
                </a:extLst>
              </a:tr>
              <a:tr h="346706">
                <a:tc>
                  <a:txBody>
                    <a:bodyPr/>
                    <a:lstStyle/>
                    <a:p>
                      <a:pPr algn="l" fontAlgn="b"/>
                      <a:r>
                        <a:rPr lang="sv-SE" sz="1200" b="0" i="0" u="none" strike="noStrike" kern="1200" dirty="0">
                          <a:solidFill>
                            <a:srgbClr val="000000"/>
                          </a:solidFill>
                          <a:effectLst/>
                          <a:latin typeface="+mn-lt"/>
                          <a:ea typeface="+mn-ea"/>
                          <a:cs typeface="+mn-cs"/>
                        </a:rPr>
                        <a:t>Mitt barns styrkor, intressen och behov beaktas i gruppens verksamhet och lek.</a:t>
                      </a:r>
                      <a:endParaRPr lang="fi-FI" sz="1200" b="0" i="0" u="none" strike="noStrike" kern="1200" dirty="0">
                        <a:solidFill>
                          <a:srgbClr val="000000"/>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4,51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n-lt"/>
                        </a:rPr>
                        <a:t>4,45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4,62</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205499">
                <a:tc>
                  <a:txBody>
                    <a:bodyPr/>
                    <a:lstStyle/>
                    <a:p>
                      <a:pPr algn="l" fontAlgn="b"/>
                      <a:r>
                        <a:rPr lang="sv-SE" sz="1200" b="0" i="0" u="none" strike="noStrike" dirty="0">
                          <a:solidFill>
                            <a:srgbClr val="000000"/>
                          </a:solidFill>
                          <a:effectLst/>
                          <a:latin typeface="+mn-lt"/>
                        </a:rPr>
                        <a:t>Mitt barn får det stöd hen behöver i sin egen grupp.</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4,55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347916210"/>
                  </a:ext>
                </a:extLst>
              </a:tr>
              <a:tr h="346706">
                <a:tc>
                  <a:txBody>
                    <a:bodyPr/>
                    <a:lstStyle/>
                    <a:p>
                      <a:pPr algn="l" fontAlgn="b"/>
                      <a:r>
                        <a:rPr lang="sv-SE" sz="1200" b="0" i="0" u="none" strike="noStrike" dirty="0">
                          <a:solidFill>
                            <a:srgbClr val="000000"/>
                          </a:solidFill>
                          <a:effectLst/>
                          <a:latin typeface="+mn-lt"/>
                        </a:rPr>
                        <a:t>Mitt barn har tillräckliga möjligheter till mångsidiga aktiviteter och lek i gruppen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4,54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n-lt"/>
                        </a:rPr>
                        <a:t>4,45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4,75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2387347470"/>
                  </a:ext>
                </a:extLst>
              </a:tr>
              <a:tr h="346706">
                <a:tc>
                  <a:txBody>
                    <a:bodyPr/>
                    <a:lstStyle/>
                    <a:p>
                      <a:pPr algn="l" fontAlgn="b"/>
                      <a:r>
                        <a:rPr lang="sv-SE" sz="1200" b="0" i="0" u="none" strike="noStrike" dirty="0">
                          <a:solidFill>
                            <a:srgbClr val="000000"/>
                          </a:solidFill>
                          <a:effectLst/>
                          <a:latin typeface="+mn-lt"/>
                        </a:rPr>
                        <a:t>Mitt barn är entusiastiskt över att lära sig </a:t>
                      </a:r>
                      <a:r>
                        <a:rPr lang="sv-SE" sz="1200" b="0" i="0" u="none" strike="noStrike" dirty="0" err="1">
                          <a:solidFill>
                            <a:srgbClr val="000000"/>
                          </a:solidFill>
                          <a:effectLst/>
                          <a:latin typeface="+mn-lt"/>
                        </a:rPr>
                        <a:t>inomsmåbarnspedagogiken</a:t>
                      </a:r>
                      <a:r>
                        <a:rPr lang="sv-SE" sz="1200" b="0" i="0" u="none" strike="noStrike" dirty="0">
                          <a:solidFill>
                            <a:srgbClr val="000000"/>
                          </a:solidFill>
                          <a:effectLst/>
                          <a:latin typeface="+mn-lt"/>
                        </a:rPr>
                        <a:t>/förskoleundervisningen.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4,66</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4,75</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4049054577"/>
                  </a:ext>
                </a:extLst>
              </a:tr>
              <a:tr h="393266">
                <a:tc>
                  <a:txBody>
                    <a:bodyPr/>
                    <a:lstStyle/>
                    <a:p>
                      <a:pPr algn="l" fontAlgn="b"/>
                      <a:r>
                        <a:rPr lang="sv-SE" sz="1200" b="0" i="0" u="none" strike="noStrike" dirty="0">
                          <a:solidFill>
                            <a:srgbClr val="000000"/>
                          </a:solidFill>
                          <a:effectLst/>
                          <a:latin typeface="+mn-lt"/>
                        </a:rPr>
                        <a:t>Utrymmena och lärmiljöerna* uppmuntrar mitt barn att leka, röra på sig och utforska.</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4,40</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4,21</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4,68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01655091"/>
                  </a:ext>
                </a:extLst>
              </a:tr>
            </a:tbl>
          </a:graphicData>
        </a:graphic>
      </p:graphicFrame>
      <p:sp>
        <p:nvSpPr>
          <p:cNvPr id="7" name="Tekstiruutu 6">
            <a:extLst>
              <a:ext uri="{FF2B5EF4-FFF2-40B4-BE49-F238E27FC236}">
                <a16:creationId xmlns:a16="http://schemas.microsoft.com/office/drawing/2014/main" id="{1A50E597-DA4B-5DBF-8571-49B3046B1C78}"/>
              </a:ext>
            </a:extLst>
          </p:cNvPr>
          <p:cNvSpPr txBox="1"/>
          <p:nvPr/>
        </p:nvSpPr>
        <p:spPr>
          <a:xfrm>
            <a:off x="3946878" y="5309764"/>
            <a:ext cx="6985262" cy="261610"/>
          </a:xfrm>
          <a:prstGeom prst="rect">
            <a:avLst/>
          </a:prstGeom>
          <a:noFill/>
        </p:spPr>
        <p:txBody>
          <a:bodyPr wrap="square">
            <a:spAutoFit/>
          </a:bodyPr>
          <a:lstStyle/>
          <a:p>
            <a:r>
              <a:rPr lang="fi-FI" sz="1100" b="0" i="0" u="none" strike="noStrike" dirty="0">
                <a:solidFill>
                  <a:srgbClr val="000000"/>
                </a:solidFill>
                <a:effectLst/>
                <a:latin typeface="+mj-lt"/>
              </a:rPr>
              <a:t>*</a:t>
            </a:r>
            <a:r>
              <a:rPr lang="sv-SE" sz="1100" b="0" i="0" u="none" strike="noStrike" dirty="0">
                <a:solidFill>
                  <a:srgbClr val="000000"/>
                </a:solidFill>
                <a:effectLst/>
                <a:latin typeface="+mj-lt"/>
              </a:rPr>
              <a:t>Till lärmiljöerna hör grupprum, kultur- och idrottslokaler, naturområden, digitala lärmiljöer osv.</a:t>
            </a:r>
            <a:endParaRPr lang="fi-FI" sz="1100" dirty="0">
              <a:latin typeface="+mj-lt"/>
            </a:endParaRPr>
          </a:p>
        </p:txBody>
      </p:sp>
      <p:sp>
        <p:nvSpPr>
          <p:cNvPr id="8" name="Dian numeron paikkamerkki 7">
            <a:extLst>
              <a:ext uri="{FF2B5EF4-FFF2-40B4-BE49-F238E27FC236}">
                <a16:creationId xmlns:a16="http://schemas.microsoft.com/office/drawing/2014/main" id="{9BDC7970-138C-82E1-CF66-861F3676F68F}"/>
              </a:ext>
            </a:extLst>
          </p:cNvPr>
          <p:cNvSpPr>
            <a:spLocks noGrp="1"/>
          </p:cNvSpPr>
          <p:nvPr>
            <p:ph type="sldNum" sz="quarter" idx="12"/>
          </p:nvPr>
        </p:nvSpPr>
        <p:spPr/>
        <p:txBody>
          <a:bodyPr/>
          <a:lstStyle/>
          <a:p>
            <a:fld id="{59F0C5CC-526B-6E46-A120-C22331FE38F1}" type="slidenum">
              <a:rPr lang="en-FI" smtClean="0"/>
              <a:pPr/>
              <a:t>37</a:t>
            </a:fld>
            <a:endParaRPr lang="en-FI"/>
          </a:p>
        </p:txBody>
      </p:sp>
    </p:spTree>
    <p:extLst>
      <p:ext uri="{BB962C8B-B14F-4D97-AF65-F5344CB8AC3E}">
        <p14:creationId xmlns:p14="http://schemas.microsoft.com/office/powerpoint/2010/main" val="107152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72D3D-6DB1-7968-C7B0-17BABC54976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922AECC-B7CC-65C6-1F58-0D10A1112FA1}"/>
              </a:ext>
            </a:extLst>
          </p:cNvPr>
          <p:cNvSpPr>
            <a:spLocks noGrp="1"/>
          </p:cNvSpPr>
          <p:nvPr>
            <p:ph type="title"/>
          </p:nvPr>
        </p:nvSpPr>
        <p:spPr/>
        <p:txBody>
          <a:bodyPr/>
          <a:lstStyle/>
          <a:p>
            <a:r>
              <a:rPr lang="fi-FI" sz="4400" dirty="0" err="1"/>
              <a:t>Barnets</a:t>
            </a:r>
            <a:r>
              <a:rPr lang="fi-FI" sz="4400" dirty="0"/>
              <a:t> </a:t>
            </a:r>
            <a:r>
              <a:rPr lang="fi-FI" sz="4400" dirty="0" err="1"/>
              <a:t>delaktighet</a:t>
            </a:r>
            <a:r>
              <a:rPr lang="fi-FI" sz="4400" dirty="0"/>
              <a:t> </a:t>
            </a:r>
            <a:r>
              <a:rPr lang="fi-FI" sz="4400" dirty="0" err="1"/>
              <a:t>och</a:t>
            </a:r>
            <a:r>
              <a:rPr lang="fi-FI" sz="4400" dirty="0"/>
              <a:t> </a:t>
            </a:r>
            <a:r>
              <a:rPr lang="fi-FI" sz="4400" dirty="0" err="1"/>
              <a:t>verksamhetens</a:t>
            </a:r>
            <a:r>
              <a:rPr lang="fi-FI" sz="4400" dirty="0"/>
              <a:t> </a:t>
            </a:r>
            <a:r>
              <a:rPr lang="fi-FI" sz="4400" dirty="0" err="1"/>
              <a:t>kvalitet</a:t>
            </a:r>
            <a:endParaRPr lang="fi-FI" dirty="0"/>
          </a:p>
        </p:txBody>
      </p:sp>
      <p:graphicFrame>
        <p:nvGraphicFramePr>
          <p:cNvPr id="3" name="Objekti 2" descr="Skalans färgkoder för genomsnittliga värden. Mörkast blå 4,5 -5,0. Mörkast röd 1,0-1,5">
            <a:extLst>
              <a:ext uri="{FF2B5EF4-FFF2-40B4-BE49-F238E27FC236}">
                <a16:creationId xmlns:a16="http://schemas.microsoft.com/office/drawing/2014/main" id="{4210C122-4260-BDFA-40A8-D85CC715EC9C}"/>
              </a:ext>
            </a:extLst>
          </p:cNvPr>
          <p:cNvGraphicFramePr>
            <a:graphicFrameLocks noChangeAspect="1"/>
          </p:cNvGraphicFramePr>
          <p:nvPr>
            <p:extLst>
              <p:ext uri="{D42A27DB-BD31-4B8C-83A1-F6EECF244321}">
                <p14:modId xmlns:p14="http://schemas.microsoft.com/office/powerpoint/2010/main" val="566636544"/>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3" name="Objekti 2">
                        <a:extLst>
                          <a:ext uri="{FF2B5EF4-FFF2-40B4-BE49-F238E27FC236}">
                            <a16:creationId xmlns:a16="http://schemas.microsoft.com/office/drawing/2014/main" id="{2F21BE51-E7AD-1EEE-1919-B5BC76EE4BEF}"/>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4" name="Tekstiruutu 3">
            <a:extLst>
              <a:ext uri="{FF2B5EF4-FFF2-40B4-BE49-F238E27FC236}">
                <a16:creationId xmlns:a16="http://schemas.microsoft.com/office/drawing/2014/main" id="{ADDF1B1C-D1F2-D840-DCA5-DE7329C12C41}"/>
              </a:ext>
            </a:extLst>
          </p:cNvPr>
          <p:cNvSpPr txBox="1"/>
          <p:nvPr/>
        </p:nvSpPr>
        <p:spPr>
          <a:xfrm>
            <a:off x="1349643" y="5093971"/>
            <a:ext cx="2393682" cy="1107996"/>
          </a:xfrm>
          <a:prstGeom prst="rect">
            <a:avLst/>
          </a:prstGeom>
          <a:noFill/>
        </p:spPr>
        <p:txBody>
          <a:bodyPr wrap="square" rtlCol="0">
            <a:spAutoFit/>
          </a:bodyPr>
          <a:lstStyle/>
          <a:p>
            <a:r>
              <a:rPr lang="fi-FI" sz="1100" u="sng" dirty="0" err="1"/>
              <a:t>Skalan</a:t>
            </a:r>
            <a:r>
              <a:rPr lang="fi-FI" sz="1100" u="sng" dirty="0"/>
              <a:t> 1-5</a:t>
            </a:r>
          </a:p>
          <a:p>
            <a:r>
              <a:rPr lang="fi-FI" sz="1100" i="1" dirty="0"/>
              <a:t>5=</a:t>
            </a:r>
            <a:r>
              <a:rPr lang="fi-FI" sz="1100" i="1" dirty="0" err="1"/>
              <a:t>Helt</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4=</a:t>
            </a:r>
            <a:r>
              <a:rPr lang="fi-FI" sz="1100" i="1" dirty="0" err="1"/>
              <a:t>Delvis</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3=</a:t>
            </a:r>
            <a:r>
              <a:rPr lang="fi-FI" sz="1100" i="1" dirty="0" err="1"/>
              <a:t>Varken</a:t>
            </a:r>
            <a:r>
              <a:rPr lang="fi-FI" sz="1100" i="1" dirty="0"/>
              <a:t> annan </a:t>
            </a:r>
            <a:r>
              <a:rPr lang="fi-FI" sz="1100" i="1" dirty="0" err="1"/>
              <a:t>eller</a:t>
            </a:r>
            <a:r>
              <a:rPr lang="fi-FI" sz="1100" i="1" dirty="0"/>
              <a:t> </a:t>
            </a:r>
            <a:r>
              <a:rPr lang="fi-FI" sz="1100" i="1" dirty="0" err="1"/>
              <a:t>samma</a:t>
            </a:r>
            <a:r>
              <a:rPr lang="fi-FI" sz="1100" i="1" dirty="0"/>
              <a:t> </a:t>
            </a:r>
            <a:r>
              <a:rPr lang="fi-FI" sz="1100" i="1" dirty="0" err="1"/>
              <a:t>åsikt</a:t>
            </a:r>
            <a:endParaRPr lang="fi-FI" sz="1100" i="1" dirty="0"/>
          </a:p>
          <a:p>
            <a:r>
              <a:rPr lang="fi-FI" sz="1100" i="1" dirty="0"/>
              <a:t>2=</a:t>
            </a:r>
            <a:r>
              <a:rPr lang="fi-FI" sz="1100" i="1" dirty="0" err="1"/>
              <a:t>Delvis</a:t>
            </a:r>
            <a:r>
              <a:rPr lang="fi-FI" sz="1100" i="1" dirty="0"/>
              <a:t> av annan </a:t>
            </a:r>
            <a:r>
              <a:rPr lang="fi-FI" sz="1100" i="1" dirty="0" err="1"/>
              <a:t>åsikt</a:t>
            </a:r>
            <a:endParaRPr lang="fi-FI" sz="1100" i="1" dirty="0"/>
          </a:p>
          <a:p>
            <a:r>
              <a:rPr lang="fi-FI" sz="1100" i="1" dirty="0"/>
              <a:t>1=</a:t>
            </a:r>
            <a:r>
              <a:rPr lang="fi-FI" sz="1100" i="1" dirty="0" err="1"/>
              <a:t>Helt</a:t>
            </a:r>
            <a:r>
              <a:rPr lang="fi-FI" sz="1100" i="1" dirty="0"/>
              <a:t> av annan </a:t>
            </a:r>
            <a:r>
              <a:rPr lang="fi-FI" sz="1100" i="1" dirty="0" err="1"/>
              <a:t>åsikt</a:t>
            </a:r>
            <a:endParaRPr lang="fi-FI" sz="1100" i="1" dirty="0"/>
          </a:p>
        </p:txBody>
      </p:sp>
      <p:sp>
        <p:nvSpPr>
          <p:cNvPr id="5" name="Title 1">
            <a:extLst>
              <a:ext uri="{FF2B5EF4-FFF2-40B4-BE49-F238E27FC236}">
                <a16:creationId xmlns:a16="http://schemas.microsoft.com/office/drawing/2014/main" id="{811D9120-70CB-65F9-1010-B03C7262D30A}"/>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graphicFrame>
        <p:nvGraphicFramePr>
          <p:cNvPr id="7" name="Taulukko 6" descr="Genomsnitt av påståendena 5-1. Barnets delaktighet och verksamhetens kvalitet. Kommunal småbarnspedagogik, servicekupong- och privattjänster.">
            <a:extLst>
              <a:ext uri="{FF2B5EF4-FFF2-40B4-BE49-F238E27FC236}">
                <a16:creationId xmlns:a16="http://schemas.microsoft.com/office/drawing/2014/main" id="{D66D6B86-CE7C-17DD-D64F-CB1AA1612CB0}"/>
              </a:ext>
            </a:extLst>
          </p:cNvPr>
          <p:cNvGraphicFramePr>
            <a:graphicFrameLocks noGrp="1"/>
          </p:cNvGraphicFramePr>
          <p:nvPr>
            <p:extLst>
              <p:ext uri="{D42A27DB-BD31-4B8C-83A1-F6EECF244321}">
                <p14:modId xmlns:p14="http://schemas.microsoft.com/office/powerpoint/2010/main" val="228792845"/>
              </p:ext>
            </p:extLst>
          </p:nvPr>
        </p:nvGraphicFramePr>
        <p:xfrm>
          <a:off x="2289197" y="1778960"/>
          <a:ext cx="9440525" cy="3417781"/>
        </p:xfrm>
        <a:graphic>
          <a:graphicData uri="http://schemas.openxmlformats.org/drawingml/2006/table">
            <a:tbl>
              <a:tblPr/>
              <a:tblGrid>
                <a:gridCol w="3580889">
                  <a:extLst>
                    <a:ext uri="{9D8B030D-6E8A-4147-A177-3AD203B41FA5}">
                      <a16:colId xmlns:a16="http://schemas.microsoft.com/office/drawing/2014/main" val="3115891637"/>
                    </a:ext>
                  </a:extLst>
                </a:gridCol>
                <a:gridCol w="1333145">
                  <a:extLst>
                    <a:ext uri="{9D8B030D-6E8A-4147-A177-3AD203B41FA5}">
                      <a16:colId xmlns:a16="http://schemas.microsoft.com/office/drawing/2014/main" val="1545568211"/>
                    </a:ext>
                  </a:extLst>
                </a:gridCol>
                <a:gridCol w="1519165">
                  <a:extLst>
                    <a:ext uri="{9D8B030D-6E8A-4147-A177-3AD203B41FA5}">
                      <a16:colId xmlns:a16="http://schemas.microsoft.com/office/drawing/2014/main" val="3840376373"/>
                    </a:ext>
                  </a:extLst>
                </a:gridCol>
                <a:gridCol w="1503663">
                  <a:extLst>
                    <a:ext uri="{9D8B030D-6E8A-4147-A177-3AD203B41FA5}">
                      <a16:colId xmlns:a16="http://schemas.microsoft.com/office/drawing/2014/main" val="1506764584"/>
                    </a:ext>
                  </a:extLst>
                </a:gridCol>
                <a:gridCol w="1503663">
                  <a:extLst>
                    <a:ext uri="{9D8B030D-6E8A-4147-A177-3AD203B41FA5}">
                      <a16:colId xmlns:a16="http://schemas.microsoft.com/office/drawing/2014/main" val="1339947901"/>
                    </a:ext>
                  </a:extLst>
                </a:gridCol>
              </a:tblGrid>
              <a:tr h="275599">
                <a:tc>
                  <a:txBody>
                    <a:bodyPr/>
                    <a:lstStyle/>
                    <a:p>
                      <a:pPr algn="ctr" fontAlgn="ctr"/>
                      <a:r>
                        <a:rPr lang="fi-FI" sz="1400" b="1" i="0" u="none" strike="noStrike" dirty="0">
                          <a:solidFill>
                            <a:srgbClr val="000000"/>
                          </a:solidFill>
                          <a:effectLst/>
                          <a:latin typeface="+mn-lt"/>
                        </a:rPr>
                        <a:t>Grankulla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mn-lt"/>
                        </a:rPr>
                        <a:t>Alla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Kommunal</a:t>
                      </a:r>
                      <a:endParaRPr lang="fi-FI" sz="1400" b="0"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Servicekupong</a:t>
                      </a:r>
                      <a:endParaRPr lang="fi-FI" sz="1400" b="0"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Privat</a:t>
                      </a:r>
                      <a:endParaRPr lang="fi-FI" sz="1400" b="1"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68593">
                <a:tc>
                  <a:txBody>
                    <a:bodyPr/>
                    <a:lstStyle/>
                    <a:p>
                      <a:pPr algn="l" fontAlgn="b"/>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297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172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27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68593">
                <a:tc>
                  <a:txBody>
                    <a:bodyPr/>
                    <a:lstStyle/>
                    <a:p>
                      <a:pPr algn="l" fontAlgn="b"/>
                      <a:r>
                        <a:rPr lang="fi-FI" sz="1400" b="0" i="0" u="none" strike="noStrike" dirty="0">
                          <a:solidFill>
                            <a:srgbClr val="000000"/>
                          </a:solidFill>
                          <a:effectLst/>
                          <a:latin typeface="+mn-lt"/>
                        </a:rPr>
                        <a:t> </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i-FI" sz="1400" b="0" i="0" u="none" strike="noStrike" dirty="0">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84210">
                <a:tc>
                  <a:txBody>
                    <a:bodyPr/>
                    <a:lstStyle/>
                    <a:p>
                      <a:pPr algn="l" fontAlgn="b"/>
                      <a:r>
                        <a:rPr lang="sv-SE" sz="1200" b="0" i="0" u="none" strike="noStrike" dirty="0">
                          <a:solidFill>
                            <a:srgbClr val="000000"/>
                          </a:solidFill>
                          <a:effectLst/>
                          <a:latin typeface="+mn-lt"/>
                        </a:rPr>
                        <a:t>Personalen i gruppen är positiv och uppmuntrande mot mitt barn.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4,93</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284210">
                <a:tc>
                  <a:txBody>
                    <a:bodyPr/>
                    <a:lstStyle/>
                    <a:p>
                      <a:pPr algn="l" fontAlgn="b"/>
                      <a:r>
                        <a:rPr lang="sv-SE" sz="1200" b="0" i="0" u="none" strike="noStrike" dirty="0">
                          <a:solidFill>
                            <a:srgbClr val="000000"/>
                          </a:solidFill>
                          <a:effectLst/>
                          <a:latin typeface="+mn-lt"/>
                        </a:rPr>
                        <a:t>Gruppens aktiviteter speglar en uppskattning av olika språk, kulturer, religioner och åskådningar.</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4,13</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tx1">
                              <a:lumMod val="50000"/>
                            </a:schemeClr>
                          </a:solidFill>
                          <a:effectLst/>
                          <a:latin typeface="+mn-lt"/>
                        </a:rPr>
                        <a:t>4,15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3,99</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FA"/>
                    </a:solidFill>
                  </a:tcPr>
                </a:tc>
                <a:tc>
                  <a:txBody>
                    <a:bodyPr/>
                    <a:lstStyle/>
                    <a:p>
                      <a:pPr algn="ctr" fontAlgn="t"/>
                      <a:r>
                        <a:rPr lang="fi-FI" sz="1400" b="0" i="0" u="none" strike="noStrike" dirty="0">
                          <a:solidFill>
                            <a:srgbClr val="000000"/>
                          </a:solidFill>
                          <a:effectLst/>
                          <a:latin typeface="+mn-lt"/>
                        </a:rPr>
                        <a:t>4,44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700521893"/>
                  </a:ext>
                </a:extLst>
              </a:tr>
              <a:tr h="206699">
                <a:tc>
                  <a:txBody>
                    <a:bodyPr/>
                    <a:lstStyle/>
                    <a:p>
                      <a:pPr algn="l" fontAlgn="b"/>
                      <a:r>
                        <a:rPr lang="sv-SE" sz="1200" b="0" i="0" u="none" strike="noStrike" dirty="0">
                          <a:solidFill>
                            <a:srgbClr val="000000"/>
                          </a:solidFill>
                          <a:effectLst/>
                          <a:latin typeface="+mn-lt"/>
                        </a:rPr>
                        <a:t>Mitt barn har vänner i småbarnspedagogiken/förskolan.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4,63</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4,85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944609038"/>
                  </a:ext>
                </a:extLst>
              </a:tr>
              <a:tr h="284210">
                <a:tc>
                  <a:txBody>
                    <a:bodyPr/>
                    <a:lstStyle/>
                    <a:p>
                      <a:pPr algn="l" fontAlgn="b"/>
                      <a:r>
                        <a:rPr lang="sv-SE" sz="1200" b="0" i="0" u="none" strike="noStrike" kern="1200" dirty="0">
                          <a:solidFill>
                            <a:srgbClr val="000000"/>
                          </a:solidFill>
                          <a:effectLst/>
                          <a:latin typeface="+mn-lt"/>
                          <a:ea typeface="+mn-ea"/>
                          <a:cs typeface="+mn-cs"/>
                        </a:rPr>
                        <a:t>Mitt barns styrkor, intressen och behov beaktas i gruppens verksamhet och lek.</a:t>
                      </a:r>
                      <a:endParaRPr lang="fi-FI" sz="1200" b="0" i="0" u="none" strike="noStrike" kern="1200" dirty="0">
                        <a:solidFill>
                          <a:srgbClr val="000000"/>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4,51</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tx1">
                              <a:lumMod val="50000"/>
                            </a:schemeClr>
                          </a:solidFill>
                          <a:effectLst/>
                          <a:latin typeface="+mn-lt"/>
                        </a:rPr>
                        <a:t>4,48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4,85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4,51</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33758558"/>
                  </a:ext>
                </a:extLst>
              </a:tr>
              <a:tr h="206699">
                <a:tc>
                  <a:txBody>
                    <a:bodyPr/>
                    <a:lstStyle/>
                    <a:p>
                      <a:pPr algn="l" fontAlgn="b"/>
                      <a:r>
                        <a:rPr lang="sv-SE" sz="1200" b="0" i="0" u="none" strike="noStrike" dirty="0">
                          <a:solidFill>
                            <a:srgbClr val="000000"/>
                          </a:solidFill>
                          <a:effectLst/>
                          <a:latin typeface="+mn-lt"/>
                        </a:rPr>
                        <a:t>Mitt barn får det stöd hen behöver i sin egen grupp.</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4,61</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n-lt"/>
                        </a:rPr>
                        <a:t>4,48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4,78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59216425"/>
                  </a:ext>
                </a:extLst>
              </a:tr>
              <a:tr h="284210">
                <a:tc>
                  <a:txBody>
                    <a:bodyPr/>
                    <a:lstStyle/>
                    <a:p>
                      <a:pPr algn="l" fontAlgn="b"/>
                      <a:r>
                        <a:rPr lang="sv-SE" sz="1200" b="0" i="0" u="none" strike="noStrike" dirty="0">
                          <a:solidFill>
                            <a:srgbClr val="000000"/>
                          </a:solidFill>
                          <a:effectLst/>
                          <a:latin typeface="+mn-lt"/>
                        </a:rPr>
                        <a:t>Mitt barn har tillräckliga möjligheter till mångsidiga aktiviteter och lek i gruppen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4,54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4,58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4,55</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2360816596"/>
                  </a:ext>
                </a:extLst>
              </a:tr>
              <a:tr h="284210">
                <a:tc>
                  <a:txBody>
                    <a:bodyPr/>
                    <a:lstStyle/>
                    <a:p>
                      <a:pPr algn="l" fontAlgn="b"/>
                      <a:r>
                        <a:rPr lang="sv-SE" sz="1200" b="0" i="0" u="none" strike="noStrike" dirty="0">
                          <a:solidFill>
                            <a:srgbClr val="000000"/>
                          </a:solidFill>
                          <a:effectLst/>
                          <a:latin typeface="+mn-lt"/>
                        </a:rPr>
                        <a:t>Mitt barn är entusiastiskt över att lära sig </a:t>
                      </a:r>
                      <a:r>
                        <a:rPr lang="sv-SE" sz="1200" b="0" i="0" u="none" strike="noStrike" dirty="0" err="1">
                          <a:solidFill>
                            <a:srgbClr val="000000"/>
                          </a:solidFill>
                          <a:effectLst/>
                          <a:latin typeface="+mn-lt"/>
                        </a:rPr>
                        <a:t>inomsmåbarnspedagogiken</a:t>
                      </a:r>
                      <a:r>
                        <a:rPr lang="sv-SE" sz="1200" b="0" i="0" u="none" strike="noStrike" dirty="0">
                          <a:solidFill>
                            <a:srgbClr val="000000"/>
                          </a:solidFill>
                          <a:effectLst/>
                          <a:latin typeface="+mn-lt"/>
                        </a:rPr>
                        <a:t>/förskoleundervisningen.</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4,69</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4,74</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585115697"/>
                  </a:ext>
                </a:extLst>
              </a:tr>
              <a:tr h="284210">
                <a:tc>
                  <a:txBody>
                    <a:bodyPr/>
                    <a:lstStyle/>
                    <a:p>
                      <a:pPr algn="l" fontAlgn="b"/>
                      <a:r>
                        <a:rPr lang="sv-SE" sz="1200" b="0" i="0" u="none" strike="noStrike" dirty="0">
                          <a:solidFill>
                            <a:srgbClr val="000000"/>
                          </a:solidFill>
                          <a:effectLst/>
                          <a:latin typeface="+mn-lt"/>
                        </a:rPr>
                        <a:t>Utrymmena och lärmiljöerna* uppmuntrar mitt barn att leka, röra på sig och utforska.</a:t>
                      </a:r>
                      <a:endParaRPr lang="fi-FI" sz="12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4,40</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tx1">
                              <a:lumMod val="50000"/>
                            </a:schemeClr>
                          </a:solidFill>
                          <a:effectLst/>
                          <a:latin typeface="+mn-lt"/>
                        </a:rPr>
                        <a:t>4,38</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4,52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4,70</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156025930"/>
                  </a:ext>
                </a:extLst>
              </a:tr>
            </a:tbl>
          </a:graphicData>
        </a:graphic>
      </p:graphicFrame>
      <p:sp>
        <p:nvSpPr>
          <p:cNvPr id="6" name="Tekstiruutu 5">
            <a:extLst>
              <a:ext uri="{FF2B5EF4-FFF2-40B4-BE49-F238E27FC236}">
                <a16:creationId xmlns:a16="http://schemas.microsoft.com/office/drawing/2014/main" id="{831046CA-98B1-2553-5771-D55DA93808F3}"/>
              </a:ext>
            </a:extLst>
          </p:cNvPr>
          <p:cNvSpPr txBox="1"/>
          <p:nvPr/>
        </p:nvSpPr>
        <p:spPr>
          <a:xfrm>
            <a:off x="3946878" y="5309764"/>
            <a:ext cx="6985262" cy="261610"/>
          </a:xfrm>
          <a:prstGeom prst="rect">
            <a:avLst/>
          </a:prstGeom>
          <a:noFill/>
        </p:spPr>
        <p:txBody>
          <a:bodyPr wrap="square">
            <a:spAutoFit/>
          </a:bodyPr>
          <a:lstStyle/>
          <a:p>
            <a:r>
              <a:rPr lang="fi-FI" sz="1100" b="0" i="0" u="none" strike="noStrike" dirty="0">
                <a:solidFill>
                  <a:srgbClr val="000000"/>
                </a:solidFill>
                <a:effectLst/>
                <a:latin typeface="+mj-lt"/>
              </a:rPr>
              <a:t>*</a:t>
            </a:r>
            <a:r>
              <a:rPr lang="sv-SE" sz="1100" b="0" i="0" u="none" strike="noStrike" dirty="0">
                <a:solidFill>
                  <a:srgbClr val="000000"/>
                </a:solidFill>
                <a:effectLst/>
                <a:latin typeface="+mj-lt"/>
              </a:rPr>
              <a:t>Till lärmiljöerna hör grupprum, kultur- och idrottslokaler, naturområden, digitala lärmiljöer osv.</a:t>
            </a:r>
            <a:endParaRPr lang="fi-FI" sz="1100" dirty="0">
              <a:latin typeface="+mj-lt"/>
            </a:endParaRPr>
          </a:p>
        </p:txBody>
      </p:sp>
      <p:sp>
        <p:nvSpPr>
          <p:cNvPr id="8" name="Dian numeron paikkamerkki 7">
            <a:extLst>
              <a:ext uri="{FF2B5EF4-FFF2-40B4-BE49-F238E27FC236}">
                <a16:creationId xmlns:a16="http://schemas.microsoft.com/office/drawing/2014/main" id="{D2C9E9C7-3E74-2F21-680D-76AE938F2AD8}"/>
              </a:ext>
            </a:extLst>
          </p:cNvPr>
          <p:cNvSpPr>
            <a:spLocks noGrp="1"/>
          </p:cNvSpPr>
          <p:nvPr>
            <p:ph type="sldNum" sz="quarter" idx="12"/>
          </p:nvPr>
        </p:nvSpPr>
        <p:spPr/>
        <p:txBody>
          <a:bodyPr/>
          <a:lstStyle/>
          <a:p>
            <a:fld id="{59F0C5CC-526B-6E46-A120-C22331FE38F1}" type="slidenum">
              <a:rPr lang="en-FI" smtClean="0"/>
              <a:pPr/>
              <a:t>38</a:t>
            </a:fld>
            <a:endParaRPr lang="en-FI"/>
          </a:p>
        </p:txBody>
      </p:sp>
    </p:spTree>
    <p:extLst>
      <p:ext uri="{BB962C8B-B14F-4D97-AF65-F5344CB8AC3E}">
        <p14:creationId xmlns:p14="http://schemas.microsoft.com/office/powerpoint/2010/main" val="593832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C174E-A3D6-AA09-6520-BC2AC4C80D5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FB7A4A0-2237-89EF-8313-8468BA4EC446}"/>
              </a:ext>
            </a:extLst>
          </p:cNvPr>
          <p:cNvSpPr>
            <a:spLocks noGrp="1"/>
          </p:cNvSpPr>
          <p:nvPr>
            <p:ph type="title"/>
          </p:nvPr>
        </p:nvSpPr>
        <p:spPr/>
        <p:txBody>
          <a:bodyPr/>
          <a:lstStyle/>
          <a:p>
            <a:r>
              <a:rPr lang="fi-FI" dirty="0" err="1"/>
              <a:t>Samarbete</a:t>
            </a:r>
            <a:r>
              <a:rPr lang="fi-FI" dirty="0"/>
              <a:t> </a:t>
            </a:r>
            <a:r>
              <a:rPr lang="fi-FI" dirty="0" err="1"/>
              <a:t>med</a:t>
            </a:r>
            <a:r>
              <a:rPr lang="fi-FI" dirty="0"/>
              <a:t> personalen</a:t>
            </a:r>
          </a:p>
        </p:txBody>
      </p:sp>
      <p:sp>
        <p:nvSpPr>
          <p:cNvPr id="4" name="Tekstiruutu 3">
            <a:extLst>
              <a:ext uri="{FF2B5EF4-FFF2-40B4-BE49-F238E27FC236}">
                <a16:creationId xmlns:a16="http://schemas.microsoft.com/office/drawing/2014/main" id="{FA908E1B-75F4-F2C4-D377-D7402C39B53D}"/>
              </a:ext>
            </a:extLst>
          </p:cNvPr>
          <p:cNvSpPr txBox="1"/>
          <p:nvPr/>
        </p:nvSpPr>
        <p:spPr>
          <a:xfrm>
            <a:off x="1349643" y="5093971"/>
            <a:ext cx="2469882" cy="1107996"/>
          </a:xfrm>
          <a:prstGeom prst="rect">
            <a:avLst/>
          </a:prstGeom>
          <a:noFill/>
        </p:spPr>
        <p:txBody>
          <a:bodyPr wrap="square" rtlCol="0">
            <a:spAutoFit/>
          </a:bodyPr>
          <a:lstStyle/>
          <a:p>
            <a:r>
              <a:rPr lang="fi-FI" sz="1100" u="sng" dirty="0" err="1"/>
              <a:t>Skalan</a:t>
            </a:r>
            <a:r>
              <a:rPr lang="fi-FI" sz="1100" u="sng" dirty="0"/>
              <a:t> 1-5</a:t>
            </a:r>
          </a:p>
          <a:p>
            <a:r>
              <a:rPr lang="fi-FI" sz="1100" i="1" dirty="0"/>
              <a:t>5=</a:t>
            </a:r>
            <a:r>
              <a:rPr lang="fi-FI" sz="1100" i="1" dirty="0" err="1"/>
              <a:t>Helt</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4=</a:t>
            </a:r>
            <a:r>
              <a:rPr lang="fi-FI" sz="1100" i="1" dirty="0" err="1"/>
              <a:t>Delvis</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3=</a:t>
            </a:r>
            <a:r>
              <a:rPr lang="fi-FI" sz="1100" i="1" dirty="0" err="1"/>
              <a:t>Varken</a:t>
            </a:r>
            <a:r>
              <a:rPr lang="fi-FI" sz="1100" i="1" dirty="0"/>
              <a:t> annan </a:t>
            </a:r>
            <a:r>
              <a:rPr lang="fi-FI" sz="1100" i="1" dirty="0" err="1"/>
              <a:t>eller</a:t>
            </a:r>
            <a:r>
              <a:rPr lang="fi-FI" sz="1100" i="1" dirty="0"/>
              <a:t> </a:t>
            </a:r>
            <a:r>
              <a:rPr lang="fi-FI" sz="1100" i="1" dirty="0" err="1"/>
              <a:t>samma</a:t>
            </a:r>
            <a:r>
              <a:rPr lang="fi-FI" sz="1100" i="1" dirty="0"/>
              <a:t> </a:t>
            </a:r>
            <a:r>
              <a:rPr lang="fi-FI" sz="1100" i="1" dirty="0" err="1"/>
              <a:t>åsikt</a:t>
            </a:r>
            <a:endParaRPr lang="fi-FI" sz="1100" i="1" dirty="0"/>
          </a:p>
          <a:p>
            <a:r>
              <a:rPr lang="fi-FI" sz="1100" i="1" dirty="0"/>
              <a:t>2=</a:t>
            </a:r>
            <a:r>
              <a:rPr lang="fi-FI" sz="1100" i="1" dirty="0" err="1"/>
              <a:t>Delvis</a:t>
            </a:r>
            <a:r>
              <a:rPr lang="fi-FI" sz="1100" i="1" dirty="0"/>
              <a:t> av annan </a:t>
            </a:r>
            <a:r>
              <a:rPr lang="fi-FI" sz="1100" i="1" dirty="0" err="1"/>
              <a:t>åsikt</a:t>
            </a:r>
            <a:endParaRPr lang="fi-FI" sz="1100" i="1" dirty="0"/>
          </a:p>
          <a:p>
            <a:r>
              <a:rPr lang="fi-FI" sz="1100" i="1" dirty="0"/>
              <a:t>1=</a:t>
            </a:r>
            <a:r>
              <a:rPr lang="fi-FI" sz="1100" i="1" dirty="0" err="1"/>
              <a:t>Helt</a:t>
            </a:r>
            <a:r>
              <a:rPr lang="fi-FI" sz="1100" i="1" dirty="0"/>
              <a:t> av annan </a:t>
            </a:r>
            <a:r>
              <a:rPr lang="fi-FI" sz="1100" i="1" dirty="0" err="1"/>
              <a:t>åsikt</a:t>
            </a:r>
            <a:endParaRPr lang="fi-FI" sz="1100" i="1" dirty="0"/>
          </a:p>
        </p:txBody>
      </p:sp>
      <p:graphicFrame>
        <p:nvGraphicFramePr>
          <p:cNvPr id="3" name="Objekti 2" descr="Skalans färgkoder för genomsnittliga värden. Mörkast blå 4,5 -5,0. Mörkast röd 1,0-1,5">
            <a:extLst>
              <a:ext uri="{FF2B5EF4-FFF2-40B4-BE49-F238E27FC236}">
                <a16:creationId xmlns:a16="http://schemas.microsoft.com/office/drawing/2014/main" id="{B472BEC3-5CFF-C051-4903-241A11185B77}"/>
              </a:ext>
            </a:extLst>
          </p:cNvPr>
          <p:cNvGraphicFramePr>
            <a:graphicFrameLocks noChangeAspect="1"/>
          </p:cNvGraphicFramePr>
          <p:nvPr>
            <p:extLst>
              <p:ext uri="{D42A27DB-BD31-4B8C-83A1-F6EECF244321}">
                <p14:modId xmlns:p14="http://schemas.microsoft.com/office/powerpoint/2010/main" val="3088399025"/>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3" name="Objekti 2" descr="Asteikon värikoodit keskiarvoille. Tummin sininen 4,5 -5,0. Tummin punainen 1,0-1,5.">
                        <a:extLst>
                          <a:ext uri="{FF2B5EF4-FFF2-40B4-BE49-F238E27FC236}">
                            <a16:creationId xmlns:a16="http://schemas.microsoft.com/office/drawing/2014/main" id="{B472BEC3-5CFF-C051-4903-241A11185B77}"/>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D480D93E-37A6-91FA-387D-C3D431C79640}"/>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Alla </a:t>
            </a:r>
            <a:r>
              <a:rPr lang="fi-FI" sz="1200" b="0" dirty="0" err="1">
                <a:solidFill>
                  <a:srgbClr val="262626"/>
                </a:solidFill>
                <a:latin typeface="Calibri" panose="020F0502020204030204" pitchFamily="34" charset="0"/>
              </a:rPr>
              <a:t>respondenter</a:t>
            </a:r>
            <a:r>
              <a:rPr lang="fi-FI" sz="1200" b="0" dirty="0">
                <a:solidFill>
                  <a:srgbClr val="262626"/>
                </a:solidFill>
                <a:latin typeface="Calibri" panose="020F0502020204030204" pitchFamily="34" charset="0"/>
              </a:rPr>
              <a:t>, n=297</a:t>
            </a:r>
          </a:p>
        </p:txBody>
      </p:sp>
      <p:graphicFrame>
        <p:nvGraphicFramePr>
          <p:cNvPr id="6" name="Taulukko 5" descr="Genomsnitt av påståendena 5-1. Samarbete med personalen. Finskspråkig och svenskspråkig småbarnspedagogik.">
            <a:extLst>
              <a:ext uri="{FF2B5EF4-FFF2-40B4-BE49-F238E27FC236}">
                <a16:creationId xmlns:a16="http://schemas.microsoft.com/office/drawing/2014/main" id="{BC77610F-D54E-56A0-4C28-B55153E453B2}"/>
              </a:ext>
            </a:extLst>
          </p:cNvPr>
          <p:cNvGraphicFramePr>
            <a:graphicFrameLocks noGrp="1"/>
          </p:cNvGraphicFramePr>
          <p:nvPr>
            <p:extLst>
              <p:ext uri="{D42A27DB-BD31-4B8C-83A1-F6EECF244321}">
                <p14:modId xmlns:p14="http://schemas.microsoft.com/office/powerpoint/2010/main" val="3127662098"/>
              </p:ext>
            </p:extLst>
          </p:nvPr>
        </p:nvGraphicFramePr>
        <p:xfrm>
          <a:off x="2281072" y="1724705"/>
          <a:ext cx="9465158" cy="3496363"/>
        </p:xfrm>
        <a:graphic>
          <a:graphicData uri="http://schemas.openxmlformats.org/drawingml/2006/table">
            <a:tbl>
              <a:tblPr/>
              <a:tblGrid>
                <a:gridCol w="4270414">
                  <a:extLst>
                    <a:ext uri="{9D8B030D-6E8A-4147-A177-3AD203B41FA5}">
                      <a16:colId xmlns:a16="http://schemas.microsoft.com/office/drawing/2014/main" val="3115891637"/>
                    </a:ext>
                  </a:extLst>
                </a:gridCol>
                <a:gridCol w="1589850">
                  <a:extLst>
                    <a:ext uri="{9D8B030D-6E8A-4147-A177-3AD203B41FA5}">
                      <a16:colId xmlns:a16="http://schemas.microsoft.com/office/drawing/2014/main" val="1545568211"/>
                    </a:ext>
                  </a:extLst>
                </a:gridCol>
                <a:gridCol w="1811691">
                  <a:extLst>
                    <a:ext uri="{9D8B030D-6E8A-4147-A177-3AD203B41FA5}">
                      <a16:colId xmlns:a16="http://schemas.microsoft.com/office/drawing/2014/main" val="3840376373"/>
                    </a:ext>
                  </a:extLst>
                </a:gridCol>
                <a:gridCol w="1793203">
                  <a:extLst>
                    <a:ext uri="{9D8B030D-6E8A-4147-A177-3AD203B41FA5}">
                      <a16:colId xmlns:a16="http://schemas.microsoft.com/office/drawing/2014/main" val="1506764584"/>
                    </a:ext>
                  </a:extLst>
                </a:gridCol>
              </a:tblGrid>
              <a:tr h="143559">
                <a:tc rowSpan="2">
                  <a:txBody>
                    <a:bodyPr/>
                    <a:lstStyle/>
                    <a:p>
                      <a:pPr algn="ctr" fontAlgn="ctr"/>
                      <a:r>
                        <a:rPr lang="fi-FI" sz="1400" b="1" i="0" u="none" strike="noStrike" dirty="0">
                          <a:solidFill>
                            <a:srgbClr val="000000"/>
                          </a:solidFill>
                          <a:effectLst/>
                          <a:latin typeface="+mn-lt"/>
                        </a:rPr>
                        <a:t>Grankulla</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1" i="0" u="none" strike="noStrike" dirty="0">
                          <a:solidFill>
                            <a:srgbClr val="000000"/>
                          </a:solidFill>
                          <a:effectLst/>
                          <a:latin typeface="+mn-lt"/>
                        </a:rPr>
                        <a:t>Alla</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Finskspråkig</a:t>
                      </a:r>
                      <a:endParaRPr lang="fi-FI" sz="1400" b="1" i="0" u="none" strike="noStrike" dirty="0">
                        <a:solidFill>
                          <a:srgbClr val="000000"/>
                        </a:solidFill>
                        <a:effectLst/>
                        <a:latin typeface="+mn-lt"/>
                      </a:endParaRP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Svenskspråkig</a:t>
                      </a:r>
                      <a:endParaRPr lang="fi-FI" sz="1400" b="1" i="0" u="none" strike="noStrike" dirty="0">
                        <a:solidFill>
                          <a:srgbClr val="000000"/>
                        </a:solidFill>
                        <a:effectLst/>
                        <a:latin typeface="+mn-lt"/>
                      </a:endParaRP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67924">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mn-lt"/>
                        </a:rPr>
                        <a:t>Alla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Alla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143847">
                <a:tc>
                  <a:txBody>
                    <a:bodyPr/>
                    <a:lstStyle/>
                    <a:p>
                      <a:pPr algn="l" fontAlgn="b"/>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297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134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118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43847">
                <a:tc>
                  <a:txBody>
                    <a:bodyPr/>
                    <a:lstStyle/>
                    <a:p>
                      <a:pPr algn="l" fontAlgn="b"/>
                      <a:r>
                        <a:rPr lang="fi-FI" sz="14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81259">
                <a:tc>
                  <a:txBody>
                    <a:bodyPr/>
                    <a:lstStyle/>
                    <a:p>
                      <a:pPr algn="l" fontAlgn="b"/>
                      <a:r>
                        <a:rPr lang="sv-SE" sz="1400" b="0" i="0" u="none" strike="noStrike" dirty="0">
                          <a:solidFill>
                            <a:srgbClr val="000000"/>
                          </a:solidFill>
                          <a:effectLst/>
                          <a:latin typeface="+mn-lt"/>
                        </a:rPr>
                        <a:t>Personalen bemöter mig som vårdnadshavare på ett respektfullt och vänligt sätt.</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66677761"/>
                  </a:ext>
                </a:extLst>
              </a:tr>
              <a:tr h="281259">
                <a:tc>
                  <a:txBody>
                    <a:bodyPr/>
                    <a:lstStyle/>
                    <a:p>
                      <a:pPr algn="l" fontAlgn="b"/>
                      <a:r>
                        <a:rPr lang="sv-SE" sz="1400" b="0" i="0" u="none" strike="noStrike" dirty="0">
                          <a:solidFill>
                            <a:srgbClr val="000000"/>
                          </a:solidFill>
                          <a:effectLst/>
                          <a:latin typeface="+mn-lt"/>
                        </a:rPr>
                        <a:t>Jag får mångsidig och tillräcklig information om mitt barns dag och gruppens aktiviteter från personalen.</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56492761"/>
                  </a:ext>
                </a:extLst>
              </a:tr>
              <a:tr h="556659">
                <a:tc>
                  <a:txBody>
                    <a:bodyPr/>
                    <a:lstStyle/>
                    <a:p>
                      <a:pPr algn="l" fontAlgn="b"/>
                      <a:r>
                        <a:rPr lang="sv-SE" sz="1400" b="0" i="0" u="none" strike="noStrike" dirty="0">
                          <a:solidFill>
                            <a:srgbClr val="000000"/>
                          </a:solidFill>
                          <a:effectLst/>
                          <a:latin typeface="+mn-lt"/>
                        </a:rPr>
                        <a:t>De saker och metoder som anges i barnets plan för småbarnspedagogik eller planen för barnets lärande i förskoleundervisning förverkligas i mitt barns småbarnspedagogik / förskoleundervisning.</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3217626217"/>
                  </a:ext>
                </a:extLst>
              </a:tr>
              <a:tr h="281259">
                <a:tc>
                  <a:txBody>
                    <a:bodyPr/>
                    <a:lstStyle/>
                    <a:p>
                      <a:pPr algn="l" fontAlgn="b"/>
                      <a:r>
                        <a:rPr lang="sv-SE" sz="1400" b="0" i="0" u="none" strike="noStrike" dirty="0">
                          <a:solidFill>
                            <a:srgbClr val="000000"/>
                          </a:solidFill>
                          <a:effectLst/>
                          <a:latin typeface="+mn-lt"/>
                        </a:rPr>
                        <a:t>Personalen lyssnar på mina önskemål och tar till sig min feedback.</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281259">
                <a:tc>
                  <a:txBody>
                    <a:bodyPr/>
                    <a:lstStyle/>
                    <a:p>
                      <a:pPr algn="l" fontAlgn="b"/>
                      <a:r>
                        <a:rPr lang="sv-SE" sz="1400" b="0" i="0" u="none" strike="noStrike" dirty="0">
                          <a:solidFill>
                            <a:srgbClr val="000000"/>
                          </a:solidFill>
                          <a:effectLst/>
                          <a:latin typeface="+mn-lt"/>
                        </a:rPr>
                        <a:t>Min feedback, mina idéer och mina önskemål uppmärksammas i verksamheten.</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347916210"/>
                  </a:ext>
                </a:extLst>
              </a:tr>
            </a:tbl>
          </a:graphicData>
        </a:graphic>
      </p:graphicFrame>
      <p:sp>
        <p:nvSpPr>
          <p:cNvPr id="7" name="Dian numeron paikkamerkki 6">
            <a:extLst>
              <a:ext uri="{FF2B5EF4-FFF2-40B4-BE49-F238E27FC236}">
                <a16:creationId xmlns:a16="http://schemas.microsoft.com/office/drawing/2014/main" id="{AE8B7595-2DFB-5E5F-DC81-C4B498A028DE}"/>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39</a:t>
            </a:fld>
            <a:endParaRPr lang="en-FI"/>
          </a:p>
        </p:txBody>
      </p:sp>
    </p:spTree>
    <p:extLst>
      <p:ext uri="{BB962C8B-B14F-4D97-AF65-F5344CB8AC3E}">
        <p14:creationId xmlns:p14="http://schemas.microsoft.com/office/powerpoint/2010/main" val="398475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120B2-3A68-6D14-6E12-A89CFA6A3F4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D7AD23E-B1AB-152D-4DAE-58837C1906FB}"/>
              </a:ext>
            </a:extLst>
          </p:cNvPr>
          <p:cNvSpPr>
            <a:spLocks noGrp="1"/>
          </p:cNvSpPr>
          <p:nvPr>
            <p:ph type="title"/>
          </p:nvPr>
        </p:nvSpPr>
        <p:spPr/>
        <p:txBody>
          <a:bodyPr/>
          <a:lstStyle/>
          <a:p>
            <a:r>
              <a:rPr lang="fi-FI" dirty="0" err="1"/>
              <a:t>Hur</a:t>
            </a:r>
            <a:r>
              <a:rPr lang="fi-FI" dirty="0"/>
              <a:t> </a:t>
            </a:r>
            <a:r>
              <a:rPr lang="fi-FI" dirty="0" err="1"/>
              <a:t>undersökningen</a:t>
            </a:r>
            <a:r>
              <a:rPr lang="fi-FI" dirty="0"/>
              <a:t> </a:t>
            </a:r>
            <a:r>
              <a:rPr lang="fi-FI" dirty="0" err="1"/>
              <a:t>genomfördes</a:t>
            </a:r>
            <a:endParaRPr lang="fi-FI" dirty="0"/>
          </a:p>
        </p:txBody>
      </p:sp>
      <p:sp>
        <p:nvSpPr>
          <p:cNvPr id="4" name="Tekstin paikkamerkki 5">
            <a:extLst>
              <a:ext uri="{FF2B5EF4-FFF2-40B4-BE49-F238E27FC236}">
                <a16:creationId xmlns:a16="http://schemas.microsoft.com/office/drawing/2014/main" id="{7D8253F4-235E-7C06-93B6-7D8A270A4DB5}"/>
              </a:ext>
            </a:extLst>
          </p:cNvPr>
          <p:cNvSpPr txBox="1">
            <a:spLocks/>
          </p:cNvSpPr>
          <p:nvPr/>
        </p:nvSpPr>
        <p:spPr>
          <a:xfrm>
            <a:off x="6297105" y="1512221"/>
            <a:ext cx="5588160" cy="4927891"/>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sv-SE" sz="1200" dirty="0">
                <a:solidFill>
                  <a:schemeClr val="tx1">
                    <a:lumMod val="50000"/>
                  </a:schemeClr>
                </a:solidFill>
              </a:rPr>
              <a:t>Totalt 11429 respondenter fyllde frågeformuläret. Dessutom inkluderades de respondenter som hade svarat fram till slutet, men hade glömt att bekräfta formuläret som besvarat. Således deltog 11582 respondenter i undersökningen.
</a:t>
            </a:r>
          </a:p>
          <a:p>
            <a:pPr>
              <a:lnSpc>
                <a:spcPct val="100000"/>
              </a:lnSpc>
              <a:spcBef>
                <a:spcPts val="0"/>
              </a:spcBef>
            </a:pPr>
            <a:r>
              <a:rPr lang="sv-SE" sz="1200" dirty="0">
                <a:solidFill>
                  <a:schemeClr val="tx1">
                    <a:lumMod val="50000"/>
                  </a:schemeClr>
                </a:solidFill>
              </a:rPr>
              <a:t>Största delen av svaren var finskspråkiga. Här är antalet svarande i de olika språkversionerna:
Finska 		8851
Engelska 		1330
Svenska 		626
Ryska 		333 
Övriga språk 	442 
</a:t>
            </a:r>
          </a:p>
          <a:p>
            <a:pPr>
              <a:lnSpc>
                <a:spcPct val="100000"/>
              </a:lnSpc>
              <a:spcBef>
                <a:spcPts val="0"/>
              </a:spcBef>
              <a:tabLst>
                <a:tab pos="1701800" algn="l"/>
                <a:tab pos="2870200" algn="l"/>
                <a:tab pos="4210050" algn="l"/>
              </a:tabLst>
            </a:pPr>
            <a:r>
              <a:rPr lang="sv-SE" sz="1200" dirty="0">
                <a:solidFill>
                  <a:schemeClr val="tx1">
                    <a:lumMod val="50000"/>
                  </a:schemeClr>
                </a:solidFill>
              </a:rPr>
              <a:t>Per stad var svaren följande:</a:t>
            </a:r>
          </a:p>
          <a:p>
            <a:pPr>
              <a:lnSpc>
                <a:spcPct val="100000"/>
              </a:lnSpc>
              <a:spcBef>
                <a:spcPts val="0"/>
              </a:spcBef>
              <a:tabLst>
                <a:tab pos="1701800" algn="l"/>
                <a:tab pos="2870200" algn="l"/>
                <a:tab pos="4210050" algn="l"/>
              </a:tabLst>
            </a:pPr>
            <a:r>
              <a:rPr lang="sv-SE" sz="1200" dirty="0">
                <a:solidFill>
                  <a:schemeClr val="tx1">
                    <a:lumMod val="50000"/>
                  </a:schemeClr>
                </a:solidFill>
              </a:rPr>
              <a:t>
	Respondenter 	Antal av barn  Svarsfrekvens
Helsingfors 	5218 	30512 	17 %
Vanda 	3041 	12440 	24 %	
Esbo 	3026 	16737 	18 %
Grankulla 	297 	648 	46 %
Totalt 	11582 	60337 	19 %
</a:t>
            </a:r>
          </a:p>
          <a:p>
            <a:pPr>
              <a:lnSpc>
                <a:spcPct val="100000"/>
              </a:lnSpc>
              <a:spcBef>
                <a:spcPts val="0"/>
              </a:spcBef>
            </a:pPr>
            <a:r>
              <a:rPr lang="sv-SE" sz="1200" dirty="0">
                <a:solidFill>
                  <a:schemeClr val="tx1">
                    <a:lumMod val="50000"/>
                  </a:schemeClr>
                </a:solidFill>
              </a:rPr>
              <a:t>Kontaktpersoner för undersökningen i </a:t>
            </a:r>
            <a:r>
              <a:rPr lang="sv-SE" sz="1200" dirty="0" err="1">
                <a:solidFill>
                  <a:schemeClr val="tx1">
                    <a:lumMod val="50000"/>
                  </a:schemeClr>
                </a:solidFill>
              </a:rPr>
              <a:t>Taloustutkimus</a:t>
            </a:r>
            <a:r>
              <a:rPr lang="sv-SE" sz="1200" dirty="0">
                <a:solidFill>
                  <a:schemeClr val="tx1">
                    <a:lumMod val="50000"/>
                  </a:schemeClr>
                </a:solidFill>
              </a:rPr>
              <a:t> är Timo Myllymäki och Tuomo Turja, förnamn.efternamn@taloustutkimus.fi.</a:t>
            </a:r>
            <a:endParaRPr lang="fi-FI" sz="1200" dirty="0">
              <a:solidFill>
                <a:schemeClr val="tx1">
                  <a:lumMod val="50000"/>
                </a:schemeClr>
              </a:solidFill>
            </a:endParaRPr>
          </a:p>
        </p:txBody>
      </p:sp>
      <p:sp>
        <p:nvSpPr>
          <p:cNvPr id="7" name="Tekstin paikkamerkki 5">
            <a:extLst>
              <a:ext uri="{FF2B5EF4-FFF2-40B4-BE49-F238E27FC236}">
                <a16:creationId xmlns:a16="http://schemas.microsoft.com/office/drawing/2014/main" id="{47EB7499-78B5-5263-73D8-61D2B6116540}"/>
              </a:ext>
            </a:extLst>
          </p:cNvPr>
          <p:cNvSpPr txBox="1">
            <a:spLocks/>
          </p:cNvSpPr>
          <p:nvPr/>
        </p:nvSpPr>
        <p:spPr>
          <a:xfrm>
            <a:off x="1412240" y="1512222"/>
            <a:ext cx="4683760" cy="4927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1612900" algn="l"/>
              </a:tabLst>
            </a:pPr>
            <a:r>
              <a:rPr lang="sv-SE" sz="1200" dirty="0"/>
              <a:t>Undersökningen genomfördes för fyra städer i huvudstadsregionen: Esbo, Helsingfors, Grankulla och Vanda.</a:t>
            </a:r>
          </a:p>
          <a:p>
            <a:pPr marL="0" indent="0">
              <a:buNone/>
              <a:tabLst>
                <a:tab pos="1612900" algn="l"/>
              </a:tabLst>
            </a:pPr>
            <a:r>
              <a:rPr kumimoji="0" lang="sv-SE" altLang="fi-FI" sz="1200" b="0" i="0" u="none" strike="noStrike" cap="none" normalizeH="0" baseline="0" dirty="0">
                <a:ln>
                  <a:noFill/>
                </a:ln>
                <a:effectLst/>
              </a:rPr>
              <a:t>De flesta </a:t>
            </a:r>
            <a:r>
              <a:rPr kumimoji="0" lang="fi-FI" altLang="fi-FI" sz="1200" b="0" i="0" u="none" strike="noStrike" cap="none" normalizeH="0" baseline="0" dirty="0" err="1">
                <a:ln>
                  <a:noFill/>
                </a:ln>
                <a:effectLst/>
              </a:rPr>
              <a:t>v</a:t>
            </a:r>
            <a:r>
              <a:rPr lang="fi-FI" sz="1200" dirty="0" err="1"/>
              <a:t>erksamhetsställen</a:t>
            </a:r>
            <a:r>
              <a:rPr lang="fi-FI" sz="1200" dirty="0"/>
              <a:t> </a:t>
            </a:r>
            <a:r>
              <a:rPr lang="fi-FI" sz="1200" dirty="0" err="1"/>
              <a:t>hade</a:t>
            </a:r>
            <a:r>
              <a:rPr lang="fi-FI" sz="1200" dirty="0"/>
              <a:t> </a:t>
            </a:r>
            <a:r>
              <a:rPr lang="fi-FI" sz="1200" dirty="0" err="1"/>
              <a:t>verksamhetsställsspecifika</a:t>
            </a:r>
            <a:r>
              <a:rPr lang="fi-FI" sz="1200" dirty="0"/>
              <a:t> </a:t>
            </a:r>
            <a:r>
              <a:rPr lang="fi-FI" sz="1200" dirty="0" err="1"/>
              <a:t>länkar</a:t>
            </a:r>
            <a:r>
              <a:rPr kumimoji="0" lang="sv-SE" altLang="fi-FI" sz="1200" b="0" i="0" u="none" strike="noStrike" cap="none" normalizeH="0" baseline="0" dirty="0">
                <a:ln>
                  <a:noFill/>
                </a:ln>
                <a:effectLst/>
              </a:rPr>
              <a:t>, men några av enheterna i Helsingfors hade gemensamma länkar. </a:t>
            </a:r>
          </a:p>
          <a:p>
            <a:pPr marL="0" indent="0">
              <a:buNone/>
              <a:tabLst>
                <a:tab pos="1612900" algn="l"/>
              </a:tabLst>
            </a:pPr>
            <a:r>
              <a:rPr lang="sv-SE" sz="1200" dirty="0"/>
              <a:t>Enkäten genomfördes som en elektronisk enkät på så sätt att </a:t>
            </a:r>
            <a:r>
              <a:rPr lang="sv-SE" sz="1200" dirty="0" err="1"/>
              <a:t>Taloustutkimus</a:t>
            </a:r>
            <a:r>
              <a:rPr lang="sv-SE" sz="1200" dirty="0"/>
              <a:t> skickade inbjudningar direkt till största delen av enheterna i Helsingfors, och med en mindre andel (t.ex. privata enheterna i Helsingfors) skickade </a:t>
            </a:r>
            <a:r>
              <a:rPr lang="sv-SE" sz="1200" dirty="0" err="1"/>
              <a:t>Taloustutkimus</a:t>
            </a:r>
            <a:r>
              <a:rPr lang="sv-SE" sz="1200" dirty="0"/>
              <a:t> länkarna till en kontaktperson som Helsingfors stad hade utsett, som skickade länkarna vidare.</a:t>
            </a:r>
          </a:p>
          <a:p>
            <a:pPr marL="0" indent="0">
              <a:buNone/>
              <a:tabLst>
                <a:tab pos="1612900" algn="l"/>
              </a:tabLst>
            </a:pPr>
            <a:r>
              <a:rPr lang="sv-SE" sz="1200" dirty="0"/>
              <a:t>Med andra städer genomfördes undersökningen på så sätt att </a:t>
            </a:r>
            <a:r>
              <a:rPr lang="sv-SE" sz="1200" dirty="0" err="1"/>
              <a:t>Taloustutkimus</a:t>
            </a:r>
            <a:r>
              <a:rPr lang="sv-SE" sz="1200" dirty="0"/>
              <a:t> skickade länkarna som ett </a:t>
            </a:r>
            <a:r>
              <a:rPr lang="sv-SE" sz="1200" dirty="0" err="1"/>
              <a:t>excel</a:t>
            </a:r>
            <a:r>
              <a:rPr lang="sv-SE" sz="1200" dirty="0"/>
              <a:t>-tabell och varje stad delade länkarna på sitt eget sätt.</a:t>
            </a:r>
          </a:p>
          <a:p>
            <a:pPr marL="0" indent="0">
              <a:buNone/>
              <a:tabLst>
                <a:tab pos="1612900" algn="l"/>
              </a:tabLst>
            </a:pPr>
            <a:r>
              <a:rPr lang="sv-SE" sz="1200" dirty="0"/>
              <a:t>Det var möjligt att svara på åtta språk: finska, svenska, engelska, albanska, arabiska, somaliska, ryska och estniska. Varje språk hade sina egna personliga följebrev, som delades ut samtidigt mer länken.</a:t>
            </a:r>
          </a:p>
          <a:p>
            <a:pPr marL="0" indent="0">
              <a:buNone/>
              <a:tabLst>
                <a:tab pos="1612900" algn="l"/>
              </a:tabLst>
            </a:pPr>
            <a:r>
              <a:rPr lang="sv-SE" sz="1200" dirty="0"/>
              <a:t>Antalet svar följdes för varje verksamhetsställe och städerna informerades flera gånger om läget och från vilka enheter svaren ännu inte hade samlats in.
Datainsamlingen var öppen under perioden 23.10.–17.11.2024. Den avbröts mellan 26.-28.10. och öppnades på nytt 28.10.</a:t>
            </a:r>
            <a:endParaRPr lang="fi-FI" sz="1200" dirty="0"/>
          </a:p>
        </p:txBody>
      </p:sp>
      <p:sp>
        <p:nvSpPr>
          <p:cNvPr id="3" name="Dian numeron paikkamerkki 2">
            <a:extLst>
              <a:ext uri="{FF2B5EF4-FFF2-40B4-BE49-F238E27FC236}">
                <a16:creationId xmlns:a16="http://schemas.microsoft.com/office/drawing/2014/main" id="{A71D0032-BFA9-366E-B8C1-4B92C8003A74}"/>
              </a:ext>
            </a:extLst>
          </p:cNvPr>
          <p:cNvSpPr>
            <a:spLocks noGrp="1"/>
          </p:cNvSpPr>
          <p:nvPr>
            <p:ph type="sldNum" sz="quarter" idx="12"/>
          </p:nvPr>
        </p:nvSpPr>
        <p:spPr/>
        <p:txBody>
          <a:bodyPr/>
          <a:lstStyle/>
          <a:p>
            <a:fld id="{59F0C5CC-526B-6E46-A120-C22331FE38F1}" type="slidenum">
              <a:rPr lang="en-FI" smtClean="0"/>
              <a:pPr/>
              <a:t>4</a:t>
            </a:fld>
            <a:endParaRPr lang="en-FI"/>
          </a:p>
        </p:txBody>
      </p:sp>
    </p:spTree>
    <p:extLst>
      <p:ext uri="{BB962C8B-B14F-4D97-AF65-F5344CB8AC3E}">
        <p14:creationId xmlns:p14="http://schemas.microsoft.com/office/powerpoint/2010/main" val="3858321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D1450-F38F-BB11-A0DE-5AA41AA01AB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5206601-7FB6-1851-1203-848F254EBCEF}"/>
              </a:ext>
            </a:extLst>
          </p:cNvPr>
          <p:cNvSpPr>
            <a:spLocks noGrp="1"/>
          </p:cNvSpPr>
          <p:nvPr>
            <p:ph type="title"/>
          </p:nvPr>
        </p:nvSpPr>
        <p:spPr/>
        <p:txBody>
          <a:bodyPr/>
          <a:lstStyle/>
          <a:p>
            <a:r>
              <a:rPr lang="fi-FI" dirty="0" err="1"/>
              <a:t>Samarbete</a:t>
            </a:r>
            <a:r>
              <a:rPr lang="fi-FI" dirty="0"/>
              <a:t> </a:t>
            </a:r>
            <a:r>
              <a:rPr lang="fi-FI" dirty="0" err="1"/>
              <a:t>med</a:t>
            </a:r>
            <a:r>
              <a:rPr lang="fi-FI" dirty="0"/>
              <a:t> personalen</a:t>
            </a:r>
          </a:p>
        </p:txBody>
      </p:sp>
      <p:sp>
        <p:nvSpPr>
          <p:cNvPr id="4" name="Tekstiruutu 3">
            <a:extLst>
              <a:ext uri="{FF2B5EF4-FFF2-40B4-BE49-F238E27FC236}">
                <a16:creationId xmlns:a16="http://schemas.microsoft.com/office/drawing/2014/main" id="{974561A0-346F-1D60-2398-4938ACB19A86}"/>
              </a:ext>
            </a:extLst>
          </p:cNvPr>
          <p:cNvSpPr txBox="1"/>
          <p:nvPr/>
        </p:nvSpPr>
        <p:spPr>
          <a:xfrm>
            <a:off x="1349643" y="5093971"/>
            <a:ext cx="2507982" cy="1107996"/>
          </a:xfrm>
          <a:prstGeom prst="rect">
            <a:avLst/>
          </a:prstGeom>
          <a:noFill/>
        </p:spPr>
        <p:txBody>
          <a:bodyPr wrap="square" rtlCol="0">
            <a:spAutoFit/>
          </a:bodyPr>
          <a:lstStyle/>
          <a:p>
            <a:r>
              <a:rPr lang="fi-FI" sz="1100" u="sng" dirty="0" err="1"/>
              <a:t>Skalan</a:t>
            </a:r>
            <a:r>
              <a:rPr lang="fi-FI" sz="1100" u="sng" dirty="0"/>
              <a:t> 1-5</a:t>
            </a:r>
          </a:p>
          <a:p>
            <a:r>
              <a:rPr lang="fi-FI" sz="1100" i="1" dirty="0"/>
              <a:t>5=</a:t>
            </a:r>
            <a:r>
              <a:rPr lang="fi-FI" sz="1100" i="1" dirty="0" err="1"/>
              <a:t>Helt</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4=</a:t>
            </a:r>
            <a:r>
              <a:rPr lang="fi-FI" sz="1100" i="1" dirty="0" err="1"/>
              <a:t>Delvis</a:t>
            </a:r>
            <a:r>
              <a:rPr lang="fi-FI" sz="1100" i="1" dirty="0"/>
              <a:t> av </a:t>
            </a:r>
            <a:r>
              <a:rPr lang="fi-FI" sz="1100" i="1" dirty="0" err="1"/>
              <a:t>samma</a:t>
            </a:r>
            <a:r>
              <a:rPr lang="fi-FI" sz="1100" i="1" dirty="0"/>
              <a:t> </a:t>
            </a:r>
            <a:r>
              <a:rPr lang="fi-FI" sz="1100" i="1" dirty="0" err="1"/>
              <a:t>åsikt</a:t>
            </a:r>
            <a:endParaRPr lang="fi-FI" sz="1100" i="1" dirty="0"/>
          </a:p>
          <a:p>
            <a:r>
              <a:rPr lang="fi-FI" sz="1100" i="1" dirty="0"/>
              <a:t>3=</a:t>
            </a:r>
            <a:r>
              <a:rPr lang="fi-FI" sz="1100" i="1" dirty="0" err="1"/>
              <a:t>Varken</a:t>
            </a:r>
            <a:r>
              <a:rPr lang="fi-FI" sz="1100" i="1" dirty="0"/>
              <a:t> annan </a:t>
            </a:r>
            <a:r>
              <a:rPr lang="fi-FI" sz="1100" i="1" dirty="0" err="1"/>
              <a:t>eller</a:t>
            </a:r>
            <a:r>
              <a:rPr lang="fi-FI" sz="1100" i="1" dirty="0"/>
              <a:t> </a:t>
            </a:r>
            <a:r>
              <a:rPr lang="fi-FI" sz="1100" i="1" dirty="0" err="1"/>
              <a:t>samma</a:t>
            </a:r>
            <a:r>
              <a:rPr lang="fi-FI" sz="1100" i="1" dirty="0"/>
              <a:t> </a:t>
            </a:r>
            <a:r>
              <a:rPr lang="fi-FI" sz="1100" i="1" dirty="0" err="1"/>
              <a:t>åsikt</a:t>
            </a:r>
            <a:endParaRPr lang="fi-FI" sz="1100" i="1" dirty="0"/>
          </a:p>
          <a:p>
            <a:r>
              <a:rPr lang="fi-FI" sz="1100" i="1" dirty="0"/>
              <a:t>2=</a:t>
            </a:r>
            <a:r>
              <a:rPr lang="fi-FI" sz="1100" i="1" dirty="0" err="1"/>
              <a:t>Delvis</a:t>
            </a:r>
            <a:r>
              <a:rPr lang="fi-FI" sz="1100" i="1" dirty="0"/>
              <a:t> av annan </a:t>
            </a:r>
            <a:r>
              <a:rPr lang="fi-FI" sz="1100" i="1" dirty="0" err="1"/>
              <a:t>åsikt</a:t>
            </a:r>
            <a:endParaRPr lang="fi-FI" sz="1100" i="1" dirty="0"/>
          </a:p>
          <a:p>
            <a:r>
              <a:rPr lang="fi-FI" sz="1100" i="1" dirty="0"/>
              <a:t>1=</a:t>
            </a:r>
            <a:r>
              <a:rPr lang="fi-FI" sz="1100" i="1" dirty="0" err="1"/>
              <a:t>Helt</a:t>
            </a:r>
            <a:r>
              <a:rPr lang="fi-FI" sz="1100" i="1" dirty="0"/>
              <a:t> av annan </a:t>
            </a:r>
            <a:r>
              <a:rPr lang="fi-FI" sz="1100" i="1" dirty="0" err="1"/>
              <a:t>åsikt</a:t>
            </a:r>
            <a:endParaRPr lang="fi-FI" sz="1100" i="1" dirty="0"/>
          </a:p>
        </p:txBody>
      </p:sp>
      <p:graphicFrame>
        <p:nvGraphicFramePr>
          <p:cNvPr id="3" name="Objekti 2" descr="Skalans färgkoder för genomsnittliga värden. Mörkast blå 4,5 -5,0. Mörkast röd 1,0-1,5">
            <a:extLst>
              <a:ext uri="{FF2B5EF4-FFF2-40B4-BE49-F238E27FC236}">
                <a16:creationId xmlns:a16="http://schemas.microsoft.com/office/drawing/2014/main" id="{38C5BED5-29F6-4C2F-74A8-F29CAB598424}"/>
              </a:ext>
            </a:extLst>
          </p:cNvPr>
          <p:cNvGraphicFramePr>
            <a:graphicFrameLocks noChangeAspect="1"/>
          </p:cNvGraphicFramePr>
          <p:nvPr>
            <p:extLst>
              <p:ext uri="{D42A27DB-BD31-4B8C-83A1-F6EECF244321}">
                <p14:modId xmlns:p14="http://schemas.microsoft.com/office/powerpoint/2010/main" val="1589905470"/>
              </p:ext>
            </p:extLst>
          </p:nvPr>
        </p:nvGraphicFramePr>
        <p:xfrm>
          <a:off x="1349643" y="3159833"/>
          <a:ext cx="741194" cy="1684531"/>
        </p:xfrm>
        <a:graphic>
          <a:graphicData uri="http://schemas.openxmlformats.org/presentationml/2006/ole">
            <mc:AlternateContent xmlns:mc="http://schemas.openxmlformats.org/markup-compatibility/2006">
              <mc:Choice xmlns:v="urn:schemas-microsoft-com:vml" Requires="v">
                <p:oleObj name="Worksheet" r:id="rId2" imgW="942842" imgH="2142971" progId="Excel.Sheet.12">
                  <p:embed/>
                </p:oleObj>
              </mc:Choice>
              <mc:Fallback>
                <p:oleObj name="Worksheet" r:id="rId2" imgW="942842" imgH="2142971" progId="Excel.Sheet.12">
                  <p:embed/>
                  <p:pic>
                    <p:nvPicPr>
                      <p:cNvPr id="3" name="Objekti 2" descr="Asteikon värikoodit keskiarvoille. Tummin sininen 4,5 -5,0. Tummin punainen 1,0-1,5.">
                        <a:extLst>
                          <a:ext uri="{FF2B5EF4-FFF2-40B4-BE49-F238E27FC236}">
                            <a16:creationId xmlns:a16="http://schemas.microsoft.com/office/drawing/2014/main" id="{38C5BED5-29F6-4C2F-74A8-F29CAB598424}"/>
                          </a:ext>
                        </a:extLst>
                      </p:cNvPr>
                      <p:cNvPicPr/>
                      <p:nvPr/>
                    </p:nvPicPr>
                    <p:blipFill>
                      <a:blip r:embed="rId3"/>
                      <a:stretch>
                        <a:fillRect/>
                      </a:stretch>
                    </p:blipFill>
                    <p:spPr>
                      <a:xfrm>
                        <a:off x="1349643" y="3159833"/>
                        <a:ext cx="741194" cy="1684531"/>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4442652F-D4C7-6202-7B71-C1BAC702A885}"/>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Alla </a:t>
            </a:r>
            <a:r>
              <a:rPr lang="fi-FI" sz="1200" b="0" dirty="0" err="1">
                <a:solidFill>
                  <a:srgbClr val="262626"/>
                </a:solidFill>
                <a:latin typeface="Calibri" panose="020F0502020204030204" pitchFamily="34" charset="0"/>
              </a:rPr>
              <a:t>respondenter</a:t>
            </a:r>
            <a:r>
              <a:rPr lang="fi-FI" sz="1200" b="0" dirty="0">
                <a:solidFill>
                  <a:srgbClr val="262626"/>
                </a:solidFill>
                <a:latin typeface="Calibri" panose="020F0502020204030204" pitchFamily="34" charset="0"/>
              </a:rPr>
              <a:t>, n=297</a:t>
            </a:r>
          </a:p>
        </p:txBody>
      </p:sp>
      <p:graphicFrame>
        <p:nvGraphicFramePr>
          <p:cNvPr id="7" name="Taulukko 6" descr="Genomsnitt av påståendena 5-1. Samarbete med personalen. Finskspråkig och svenskspråkig småbarnspedagogik. Kommunal småbarnspedagogik, servicekupong- och privattjänster.">
            <a:extLst>
              <a:ext uri="{FF2B5EF4-FFF2-40B4-BE49-F238E27FC236}">
                <a16:creationId xmlns:a16="http://schemas.microsoft.com/office/drawing/2014/main" id="{D8710743-BDE9-7020-9EF0-66832F11CC5A}"/>
              </a:ext>
            </a:extLst>
          </p:cNvPr>
          <p:cNvGraphicFramePr>
            <a:graphicFrameLocks noGrp="1"/>
          </p:cNvGraphicFramePr>
          <p:nvPr>
            <p:extLst>
              <p:ext uri="{D42A27DB-BD31-4B8C-83A1-F6EECF244321}">
                <p14:modId xmlns:p14="http://schemas.microsoft.com/office/powerpoint/2010/main" val="129975347"/>
              </p:ext>
            </p:extLst>
          </p:nvPr>
        </p:nvGraphicFramePr>
        <p:xfrm>
          <a:off x="2285166" y="1671299"/>
          <a:ext cx="9372799" cy="3495805"/>
        </p:xfrm>
        <a:graphic>
          <a:graphicData uri="http://schemas.openxmlformats.org/drawingml/2006/table">
            <a:tbl>
              <a:tblPr/>
              <a:tblGrid>
                <a:gridCol w="3743524">
                  <a:extLst>
                    <a:ext uri="{9D8B030D-6E8A-4147-A177-3AD203B41FA5}">
                      <a16:colId xmlns:a16="http://schemas.microsoft.com/office/drawing/2014/main" val="3115891637"/>
                    </a:ext>
                  </a:extLst>
                </a:gridCol>
                <a:gridCol w="1135257">
                  <a:extLst>
                    <a:ext uri="{9D8B030D-6E8A-4147-A177-3AD203B41FA5}">
                      <a16:colId xmlns:a16="http://schemas.microsoft.com/office/drawing/2014/main" val="1545568211"/>
                    </a:ext>
                  </a:extLst>
                </a:gridCol>
                <a:gridCol w="1508266">
                  <a:extLst>
                    <a:ext uri="{9D8B030D-6E8A-4147-A177-3AD203B41FA5}">
                      <a16:colId xmlns:a16="http://schemas.microsoft.com/office/drawing/2014/main" val="3840376373"/>
                    </a:ext>
                  </a:extLst>
                </a:gridCol>
                <a:gridCol w="1492876">
                  <a:extLst>
                    <a:ext uri="{9D8B030D-6E8A-4147-A177-3AD203B41FA5}">
                      <a16:colId xmlns:a16="http://schemas.microsoft.com/office/drawing/2014/main" val="1506764584"/>
                    </a:ext>
                  </a:extLst>
                </a:gridCol>
                <a:gridCol w="1492876">
                  <a:extLst>
                    <a:ext uri="{9D8B030D-6E8A-4147-A177-3AD203B41FA5}">
                      <a16:colId xmlns:a16="http://schemas.microsoft.com/office/drawing/2014/main" val="1339947901"/>
                    </a:ext>
                  </a:extLst>
                </a:gridCol>
              </a:tblGrid>
              <a:tr h="230960">
                <a:tc>
                  <a:txBody>
                    <a:bodyPr/>
                    <a:lstStyle/>
                    <a:p>
                      <a:pPr algn="ctr" fontAlgn="ctr"/>
                      <a:r>
                        <a:rPr lang="fi-FI" sz="1400" b="1" i="0" u="none" strike="noStrike" dirty="0">
                          <a:solidFill>
                            <a:srgbClr val="000000"/>
                          </a:solidFill>
                          <a:effectLst/>
                          <a:latin typeface="+mn-lt"/>
                        </a:rPr>
                        <a:t>Grankulla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mn-lt"/>
                        </a:rPr>
                        <a:t>Alla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Kommunal</a:t>
                      </a:r>
                      <a:endParaRPr lang="fi-FI" sz="1400" b="0"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Servicekupong</a:t>
                      </a:r>
                      <a:endParaRPr lang="fi-FI" sz="1400" b="0"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Privat</a:t>
                      </a:r>
                      <a:endParaRPr lang="fi-FI" sz="1400" b="1"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41455">
                <a:tc>
                  <a:txBody>
                    <a:bodyPr/>
                    <a:lstStyle/>
                    <a:p>
                      <a:pPr algn="l" fontAlgn="b"/>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297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172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27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41455">
                <a:tc>
                  <a:txBody>
                    <a:bodyPr/>
                    <a:lstStyle/>
                    <a:p>
                      <a:pPr algn="l" fontAlgn="b"/>
                      <a:r>
                        <a:rPr lang="fi-FI" sz="14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i-FI" sz="1400" b="0" i="0" u="none" strike="noStrike" dirty="0">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76582">
                <a:tc>
                  <a:txBody>
                    <a:bodyPr/>
                    <a:lstStyle/>
                    <a:p>
                      <a:pPr algn="l" fontAlgn="b"/>
                      <a:r>
                        <a:rPr lang="sv-SE" sz="1400" b="0" i="0" u="none" strike="noStrike" dirty="0">
                          <a:solidFill>
                            <a:srgbClr val="000000"/>
                          </a:solidFill>
                          <a:effectLst/>
                          <a:latin typeface="+mn-lt"/>
                        </a:rPr>
                        <a:t>Personalen bemöter mig som vårdnadshavare på ett respektfullt och vänligt sätt.</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r h="411992">
                <a:tc>
                  <a:txBody>
                    <a:bodyPr/>
                    <a:lstStyle/>
                    <a:p>
                      <a:pPr algn="l" fontAlgn="b"/>
                      <a:r>
                        <a:rPr lang="sv-SE" sz="1400" b="0" i="0" u="none" strike="noStrike" dirty="0">
                          <a:solidFill>
                            <a:srgbClr val="000000"/>
                          </a:solidFill>
                          <a:effectLst/>
                          <a:latin typeface="+mn-lt"/>
                        </a:rPr>
                        <a:t>Jag får mångsidig och tillräcklig information om mitt barns dag och gruppens aktiviteter från personalen.</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700521893"/>
                  </a:ext>
                </a:extLst>
              </a:tr>
              <a:tr h="682813">
                <a:tc>
                  <a:txBody>
                    <a:bodyPr/>
                    <a:lstStyle/>
                    <a:p>
                      <a:pPr algn="l" fontAlgn="b"/>
                      <a:r>
                        <a:rPr lang="sv-SE" sz="1400" b="0" i="0" u="none" strike="noStrike" dirty="0">
                          <a:solidFill>
                            <a:srgbClr val="000000"/>
                          </a:solidFill>
                          <a:effectLst/>
                          <a:latin typeface="+mn-lt"/>
                        </a:rPr>
                        <a:t>De saker och metoder som anges i barnets plan för småbarnspedagogik eller planen för barnets lärande i förskoleundervisning förverkligas i mitt barns småbarnspedagogik / förskoleundervisning.</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rgbClr val="000000"/>
                          </a:solidFill>
                          <a:effectLst/>
                          <a:latin typeface="+mn-lt"/>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fi-FI" sz="1400" b="0" i="0" u="none" strike="noStrike" dirty="0">
                          <a:solidFill>
                            <a:srgbClr val="000000"/>
                          </a:solidFill>
                          <a:effectLst/>
                          <a:latin typeface="+mn-lt"/>
                        </a:rPr>
                        <a:t>4,37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extLst>
                  <a:ext uri="{0D108BD9-81ED-4DB2-BD59-A6C34878D82A}">
                    <a16:rowId xmlns:a16="http://schemas.microsoft.com/office/drawing/2014/main" val="1944609038"/>
                  </a:ext>
                </a:extLst>
              </a:tr>
              <a:tr h="276582">
                <a:tc>
                  <a:txBody>
                    <a:bodyPr/>
                    <a:lstStyle/>
                    <a:p>
                      <a:pPr algn="l" fontAlgn="b"/>
                      <a:r>
                        <a:rPr lang="sv-SE" sz="1400" b="0" i="0" u="none" strike="noStrike" dirty="0">
                          <a:solidFill>
                            <a:srgbClr val="000000"/>
                          </a:solidFill>
                          <a:effectLst/>
                          <a:latin typeface="+mn-lt"/>
                        </a:rPr>
                        <a:t>Personalen lyssnar på mina önskemål och tar till sig min feedback.</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233758558"/>
                  </a:ext>
                </a:extLst>
              </a:tr>
              <a:tr h="276582">
                <a:tc>
                  <a:txBody>
                    <a:bodyPr/>
                    <a:lstStyle/>
                    <a:p>
                      <a:pPr algn="l" fontAlgn="b"/>
                      <a:r>
                        <a:rPr lang="sv-SE" sz="1400" b="0" i="0" u="none" strike="noStrike" dirty="0">
                          <a:solidFill>
                            <a:srgbClr val="000000"/>
                          </a:solidFill>
                          <a:effectLst/>
                          <a:latin typeface="+mn-lt"/>
                        </a:rPr>
                        <a:t>Min feedback, mina idéer och mina önskemål uppmärksammas i verksamheten.</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rgbClr val="000000"/>
                          </a:solidFill>
                          <a:effectLst/>
                          <a:latin typeface="+mn-lt"/>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BB0FF"/>
                    </a:solidFill>
                  </a:tcPr>
                </a:tc>
                <a:tc>
                  <a:txBody>
                    <a:bodyPr/>
                    <a:lstStyle/>
                    <a:p>
                      <a:pPr algn="ctr" fontAlgn="t"/>
                      <a:r>
                        <a:rPr lang="fi-FI" sz="1400" b="0" i="0" u="none" strike="noStrike" dirty="0">
                          <a:solidFill>
                            <a:schemeClr val="bg1"/>
                          </a:solidFill>
                          <a:effectLst/>
                          <a:latin typeface="+mn-lt"/>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359216425"/>
                  </a:ext>
                </a:extLst>
              </a:tr>
            </a:tbl>
          </a:graphicData>
        </a:graphic>
      </p:graphicFrame>
      <p:sp>
        <p:nvSpPr>
          <p:cNvPr id="6" name="Dian numeron paikkamerkki 5">
            <a:extLst>
              <a:ext uri="{FF2B5EF4-FFF2-40B4-BE49-F238E27FC236}">
                <a16:creationId xmlns:a16="http://schemas.microsoft.com/office/drawing/2014/main" id="{0C2C1C98-A4E4-204E-7882-36FE46D91F71}"/>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40</a:t>
            </a:fld>
            <a:endParaRPr lang="en-FI"/>
          </a:p>
        </p:txBody>
      </p:sp>
    </p:spTree>
    <p:extLst>
      <p:ext uri="{BB962C8B-B14F-4D97-AF65-F5344CB8AC3E}">
        <p14:creationId xmlns:p14="http://schemas.microsoft.com/office/powerpoint/2010/main" val="333278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5BAB-2DED-E7D7-1DAF-7408C8839E7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9450C17-B5A5-2C9F-F107-C21DC6E9BC0B}"/>
              </a:ext>
            </a:extLst>
          </p:cNvPr>
          <p:cNvSpPr>
            <a:spLocks noGrp="1"/>
          </p:cNvSpPr>
          <p:nvPr>
            <p:ph type="title"/>
          </p:nvPr>
        </p:nvSpPr>
        <p:spPr/>
        <p:txBody>
          <a:bodyPr/>
          <a:lstStyle/>
          <a:p>
            <a:r>
              <a:rPr lang="sv-SE" sz="4400" dirty="0"/>
              <a:t>Allmänt vitsord för småbarnspedagogik / förskoleundervisning</a:t>
            </a:r>
            <a:endParaRPr lang="fi-FI" dirty="0"/>
          </a:p>
        </p:txBody>
      </p:sp>
      <p:sp>
        <p:nvSpPr>
          <p:cNvPr id="5" name="Title 1">
            <a:extLst>
              <a:ext uri="{FF2B5EF4-FFF2-40B4-BE49-F238E27FC236}">
                <a16:creationId xmlns:a16="http://schemas.microsoft.com/office/drawing/2014/main" id="{0E183092-3E7C-6884-9078-ACE1A7FC9AEA}"/>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Alla </a:t>
            </a:r>
            <a:r>
              <a:rPr lang="fi-FI" sz="1200" b="0" dirty="0" err="1">
                <a:solidFill>
                  <a:srgbClr val="262626"/>
                </a:solidFill>
                <a:latin typeface="Calibri" panose="020F0502020204030204" pitchFamily="34" charset="0"/>
              </a:rPr>
              <a:t>respondenter</a:t>
            </a:r>
            <a:r>
              <a:rPr lang="fi-FI" sz="1200" b="0" dirty="0">
                <a:solidFill>
                  <a:srgbClr val="262626"/>
                </a:solidFill>
                <a:latin typeface="Calibri" panose="020F0502020204030204" pitchFamily="34" charset="0"/>
              </a:rPr>
              <a:t>, n=297</a:t>
            </a:r>
          </a:p>
        </p:txBody>
      </p:sp>
      <p:sp>
        <p:nvSpPr>
          <p:cNvPr id="9" name="Tekstiruutu 8">
            <a:extLst>
              <a:ext uri="{FF2B5EF4-FFF2-40B4-BE49-F238E27FC236}">
                <a16:creationId xmlns:a16="http://schemas.microsoft.com/office/drawing/2014/main" id="{FF485EA0-AD76-F682-42BF-5D566E34DB6E}"/>
              </a:ext>
            </a:extLst>
          </p:cNvPr>
          <p:cNvSpPr txBox="1"/>
          <p:nvPr/>
        </p:nvSpPr>
        <p:spPr>
          <a:xfrm>
            <a:off x="1072925" y="5004279"/>
            <a:ext cx="1115598" cy="600164"/>
          </a:xfrm>
          <a:prstGeom prst="rect">
            <a:avLst/>
          </a:prstGeom>
          <a:noFill/>
        </p:spPr>
        <p:txBody>
          <a:bodyPr wrap="square" rtlCol="0">
            <a:spAutoFit/>
          </a:bodyPr>
          <a:lstStyle/>
          <a:p>
            <a:r>
              <a:rPr lang="fi-FI" sz="1100" u="sng" dirty="0" err="1"/>
              <a:t>Skalan</a:t>
            </a:r>
            <a:r>
              <a:rPr lang="fi-FI" sz="1100" u="sng" dirty="0"/>
              <a:t> 4-10</a:t>
            </a:r>
          </a:p>
          <a:p>
            <a:r>
              <a:rPr lang="fi-FI" sz="1100" i="1" dirty="0"/>
              <a:t>10=</a:t>
            </a:r>
            <a:r>
              <a:rPr lang="fi-FI" sz="1100" i="1" dirty="0" err="1"/>
              <a:t>Utmärkt</a:t>
            </a:r>
            <a:endParaRPr lang="fi-FI" sz="1100" i="1" dirty="0"/>
          </a:p>
          <a:p>
            <a:r>
              <a:rPr lang="fi-FI" sz="1100" i="1" dirty="0"/>
              <a:t>4=</a:t>
            </a:r>
            <a:r>
              <a:rPr lang="fi-FI" sz="1100" i="1" dirty="0" err="1"/>
              <a:t>Dåligt</a:t>
            </a:r>
            <a:endParaRPr lang="fi-FI" sz="1100" i="1" dirty="0"/>
          </a:p>
        </p:txBody>
      </p:sp>
      <p:graphicFrame>
        <p:nvGraphicFramePr>
          <p:cNvPr id="3" name="Objekti 2" descr="Skalans färgkoder för genomsnittliga värden. Mörkast blå 9,00-10,00. Mörkast röd 4,00-4,99.">
            <a:extLst>
              <a:ext uri="{FF2B5EF4-FFF2-40B4-BE49-F238E27FC236}">
                <a16:creationId xmlns:a16="http://schemas.microsoft.com/office/drawing/2014/main" id="{55263157-256A-A5C1-DA26-A24AF12D5463}"/>
              </a:ext>
            </a:extLst>
          </p:cNvPr>
          <p:cNvGraphicFramePr>
            <a:graphicFrameLocks noChangeAspect="1"/>
          </p:cNvGraphicFramePr>
          <p:nvPr>
            <p:extLst>
              <p:ext uri="{D42A27DB-BD31-4B8C-83A1-F6EECF244321}">
                <p14:modId xmlns:p14="http://schemas.microsoft.com/office/powerpoint/2010/main" val="398709698"/>
              </p:ext>
            </p:extLst>
          </p:nvPr>
        </p:nvGraphicFramePr>
        <p:xfrm>
          <a:off x="1152457" y="3254349"/>
          <a:ext cx="741194" cy="1684531"/>
        </p:xfrm>
        <a:graphic>
          <a:graphicData uri="http://schemas.openxmlformats.org/presentationml/2006/ole">
            <mc:AlternateContent xmlns:mc="http://schemas.openxmlformats.org/markup-compatibility/2006">
              <mc:Choice xmlns:v="urn:schemas-microsoft-com:vml" Requires="v">
                <p:oleObj name="Worksheet" r:id="rId2" imgW="942856" imgH="2143241" progId="Excel.Sheet.12">
                  <p:embed/>
                </p:oleObj>
              </mc:Choice>
              <mc:Fallback>
                <p:oleObj name="Worksheet" r:id="rId2" imgW="942856" imgH="2143241" progId="Excel.Sheet.12">
                  <p:embed/>
                  <p:pic>
                    <p:nvPicPr>
                      <p:cNvPr id="3" name="Objekti 2" descr="Asteikon värikoodit keskiarvoille 10-4. Tummin sininen 9,00-10,00. Tummin punainen 4,00-4,99.">
                        <a:extLst>
                          <a:ext uri="{FF2B5EF4-FFF2-40B4-BE49-F238E27FC236}">
                            <a16:creationId xmlns:a16="http://schemas.microsoft.com/office/drawing/2014/main" id="{55263157-256A-A5C1-DA26-A24AF12D5463}"/>
                          </a:ext>
                        </a:extLst>
                      </p:cNvPr>
                      <p:cNvPicPr/>
                      <p:nvPr/>
                    </p:nvPicPr>
                    <p:blipFill>
                      <a:blip r:embed="rId3"/>
                      <a:stretch>
                        <a:fillRect/>
                      </a:stretch>
                    </p:blipFill>
                    <p:spPr>
                      <a:xfrm>
                        <a:off x="1152457" y="3254349"/>
                        <a:ext cx="741194" cy="1684531"/>
                      </a:xfrm>
                      <a:prstGeom prst="rect">
                        <a:avLst/>
                      </a:prstGeom>
                    </p:spPr>
                  </p:pic>
                </p:oleObj>
              </mc:Fallback>
            </mc:AlternateContent>
          </a:graphicData>
        </a:graphic>
      </p:graphicFrame>
      <p:graphicFrame>
        <p:nvGraphicFramePr>
          <p:cNvPr id="7" name="Taulukko 6" descr="Allmänt vitsord 10-4.  Finskspråkig och svenskspråkig småbarnspedagogik. Kommunal småbarnspedagogik, servicekupong- och privattjänster.">
            <a:extLst>
              <a:ext uri="{FF2B5EF4-FFF2-40B4-BE49-F238E27FC236}">
                <a16:creationId xmlns:a16="http://schemas.microsoft.com/office/drawing/2014/main" id="{662B71E9-118C-AC89-BDB0-ED5F5411B53E}"/>
              </a:ext>
            </a:extLst>
          </p:cNvPr>
          <p:cNvGraphicFramePr>
            <a:graphicFrameLocks noGrp="1"/>
          </p:cNvGraphicFramePr>
          <p:nvPr>
            <p:extLst>
              <p:ext uri="{D42A27DB-BD31-4B8C-83A1-F6EECF244321}">
                <p14:modId xmlns:p14="http://schemas.microsoft.com/office/powerpoint/2010/main" val="1717306263"/>
              </p:ext>
            </p:extLst>
          </p:nvPr>
        </p:nvGraphicFramePr>
        <p:xfrm>
          <a:off x="2061070" y="3974257"/>
          <a:ext cx="9604453" cy="1082620"/>
        </p:xfrm>
        <a:graphic>
          <a:graphicData uri="http://schemas.openxmlformats.org/drawingml/2006/table">
            <a:tbl>
              <a:tblPr/>
              <a:tblGrid>
                <a:gridCol w="3643069">
                  <a:extLst>
                    <a:ext uri="{9D8B030D-6E8A-4147-A177-3AD203B41FA5}">
                      <a16:colId xmlns:a16="http://schemas.microsoft.com/office/drawing/2014/main" val="3115891637"/>
                    </a:ext>
                  </a:extLst>
                </a:gridCol>
                <a:gridCol w="1356294">
                  <a:extLst>
                    <a:ext uri="{9D8B030D-6E8A-4147-A177-3AD203B41FA5}">
                      <a16:colId xmlns:a16="http://schemas.microsoft.com/office/drawing/2014/main" val="1545568211"/>
                    </a:ext>
                  </a:extLst>
                </a:gridCol>
                <a:gridCol w="1545544">
                  <a:extLst>
                    <a:ext uri="{9D8B030D-6E8A-4147-A177-3AD203B41FA5}">
                      <a16:colId xmlns:a16="http://schemas.microsoft.com/office/drawing/2014/main" val="3840376373"/>
                    </a:ext>
                  </a:extLst>
                </a:gridCol>
                <a:gridCol w="1529773">
                  <a:extLst>
                    <a:ext uri="{9D8B030D-6E8A-4147-A177-3AD203B41FA5}">
                      <a16:colId xmlns:a16="http://schemas.microsoft.com/office/drawing/2014/main" val="1506764584"/>
                    </a:ext>
                  </a:extLst>
                </a:gridCol>
                <a:gridCol w="1529773">
                  <a:extLst>
                    <a:ext uri="{9D8B030D-6E8A-4147-A177-3AD203B41FA5}">
                      <a16:colId xmlns:a16="http://schemas.microsoft.com/office/drawing/2014/main" val="1339947901"/>
                    </a:ext>
                  </a:extLst>
                </a:gridCol>
              </a:tblGrid>
              <a:tr h="363914">
                <a:tc>
                  <a:txBody>
                    <a:bodyPr/>
                    <a:lstStyle/>
                    <a:p>
                      <a:pPr algn="ctr" fontAlgn="ctr"/>
                      <a:r>
                        <a:rPr lang="fi-FI" sz="1400" b="1" i="0" u="none" strike="noStrike" dirty="0">
                          <a:solidFill>
                            <a:srgbClr val="000000"/>
                          </a:solidFill>
                          <a:effectLst/>
                          <a:latin typeface="+mn-lt"/>
                        </a:rPr>
                        <a:t>Grankulla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a:solidFill>
                            <a:srgbClr val="000000"/>
                          </a:solidFill>
                          <a:effectLst/>
                          <a:latin typeface="+mn-lt"/>
                        </a:rPr>
                        <a:t>Alla</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Kommunal</a:t>
                      </a:r>
                      <a:endParaRPr lang="fi-FI" sz="1400" b="0"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Servicekupong</a:t>
                      </a:r>
                      <a:endParaRPr lang="fi-FI" sz="1400" b="0"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Privat</a:t>
                      </a:r>
                      <a:endParaRPr lang="fi-FI" sz="1400" b="1" i="0" u="none" strike="noStrike" dirty="0">
                        <a:solidFill>
                          <a:srgbClr val="000000"/>
                        </a:solidFill>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187017">
                <a:tc>
                  <a:txBody>
                    <a:bodyPr/>
                    <a:lstStyle/>
                    <a:p>
                      <a:pPr algn="l" fontAlgn="b"/>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297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172</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67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27</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87017">
                <a:tc>
                  <a:txBody>
                    <a:bodyPr/>
                    <a:lstStyle/>
                    <a:p>
                      <a:pPr algn="l" fontAlgn="b"/>
                      <a:r>
                        <a:rPr lang="fi-FI"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a:solidFill>
                            <a:srgbClr val="000000"/>
                          </a:solidFill>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i-FI" sz="1400" b="0" i="0" u="none" strike="noStrike" dirty="0">
                        <a:effectLst/>
                        <a:latin typeface="+mn-lt"/>
                      </a:endParaRPr>
                    </a:p>
                  </a:txBody>
                  <a:tcPr marL="9258" marR="9258" marT="9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72936">
                <a:tc>
                  <a:txBody>
                    <a:bodyPr/>
                    <a:lstStyle/>
                    <a:p>
                      <a:pPr algn="l" fontAlgn="b"/>
                      <a:r>
                        <a:rPr lang="fi-FI" sz="1400" b="0" i="0" u="none" strike="noStrike" dirty="0" err="1">
                          <a:solidFill>
                            <a:srgbClr val="000000"/>
                          </a:solidFill>
                          <a:effectLst/>
                          <a:latin typeface="+mn-lt"/>
                        </a:rPr>
                        <a:t>Vitsord</a:t>
                      </a:r>
                      <a:r>
                        <a:rPr lang="fi-FI" sz="1400" b="0" i="0" u="none" strike="noStrike" dirty="0">
                          <a:solidFill>
                            <a:srgbClr val="000000"/>
                          </a:solidFill>
                          <a:effectLst/>
                          <a:latin typeface="+mn-lt"/>
                        </a:rPr>
                        <a:t> (4-10), </a:t>
                      </a:r>
                      <a:r>
                        <a:rPr lang="fi-FI" sz="1400" b="0" i="0" u="none" strike="noStrike" dirty="0" err="1">
                          <a:solidFill>
                            <a:srgbClr val="000000"/>
                          </a:solidFill>
                          <a:effectLst/>
                          <a:latin typeface="+mn-lt"/>
                        </a:rPr>
                        <a:t>genomsnitt</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820715888"/>
                  </a:ext>
                </a:extLst>
              </a:tr>
            </a:tbl>
          </a:graphicData>
        </a:graphic>
      </p:graphicFrame>
      <p:graphicFrame>
        <p:nvGraphicFramePr>
          <p:cNvPr id="10" name="Taulukko 9" descr="Allmänt vitsord 10-4.  Finskspråkig och svenskspråkig småbarnspedagogik.">
            <a:extLst>
              <a:ext uri="{FF2B5EF4-FFF2-40B4-BE49-F238E27FC236}">
                <a16:creationId xmlns:a16="http://schemas.microsoft.com/office/drawing/2014/main" id="{1F0B7221-02F4-A3CC-74EA-E3FE79DD5B5E}"/>
              </a:ext>
            </a:extLst>
          </p:cNvPr>
          <p:cNvGraphicFramePr>
            <a:graphicFrameLocks noGrp="1"/>
          </p:cNvGraphicFramePr>
          <p:nvPr>
            <p:extLst>
              <p:ext uri="{D42A27DB-BD31-4B8C-83A1-F6EECF244321}">
                <p14:modId xmlns:p14="http://schemas.microsoft.com/office/powerpoint/2010/main" val="569230864"/>
              </p:ext>
            </p:extLst>
          </p:nvPr>
        </p:nvGraphicFramePr>
        <p:xfrm>
          <a:off x="2049887" y="2345013"/>
          <a:ext cx="9615636" cy="1188589"/>
        </p:xfrm>
        <a:graphic>
          <a:graphicData uri="http://schemas.openxmlformats.org/drawingml/2006/table">
            <a:tbl>
              <a:tblPr/>
              <a:tblGrid>
                <a:gridCol w="3662756">
                  <a:extLst>
                    <a:ext uri="{9D8B030D-6E8A-4147-A177-3AD203B41FA5}">
                      <a16:colId xmlns:a16="http://schemas.microsoft.com/office/drawing/2014/main" val="3115891637"/>
                    </a:ext>
                  </a:extLst>
                </a:gridCol>
                <a:gridCol w="1329180">
                  <a:extLst>
                    <a:ext uri="{9D8B030D-6E8A-4147-A177-3AD203B41FA5}">
                      <a16:colId xmlns:a16="http://schemas.microsoft.com/office/drawing/2014/main" val="1545568211"/>
                    </a:ext>
                  </a:extLst>
                </a:gridCol>
                <a:gridCol w="2262433">
                  <a:extLst>
                    <a:ext uri="{9D8B030D-6E8A-4147-A177-3AD203B41FA5}">
                      <a16:colId xmlns:a16="http://schemas.microsoft.com/office/drawing/2014/main" val="3840376373"/>
                    </a:ext>
                  </a:extLst>
                </a:gridCol>
                <a:gridCol w="2361267">
                  <a:extLst>
                    <a:ext uri="{9D8B030D-6E8A-4147-A177-3AD203B41FA5}">
                      <a16:colId xmlns:a16="http://schemas.microsoft.com/office/drawing/2014/main" val="1506764584"/>
                    </a:ext>
                  </a:extLst>
                </a:gridCol>
              </a:tblGrid>
              <a:tr h="195851">
                <a:tc rowSpan="2">
                  <a:txBody>
                    <a:bodyPr/>
                    <a:lstStyle/>
                    <a:p>
                      <a:pPr algn="ctr" fontAlgn="ctr"/>
                      <a:r>
                        <a:rPr lang="fi-FI" sz="1400" b="1" i="0" u="none" strike="noStrike" dirty="0">
                          <a:solidFill>
                            <a:srgbClr val="000000"/>
                          </a:solidFill>
                          <a:effectLst/>
                          <a:latin typeface="+mn-lt"/>
                        </a:rPr>
                        <a:t>Grankulla</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fi-FI" sz="1400" b="1" i="0" u="none" strike="noStrike" dirty="0">
                          <a:solidFill>
                            <a:srgbClr val="000000"/>
                          </a:solidFill>
                          <a:effectLst/>
                          <a:latin typeface="+mn-lt"/>
                        </a:rPr>
                        <a:t>Alla</a:t>
                      </a:r>
                    </a:p>
                  </a:txBody>
                  <a:tcPr marL="93386" marR="93386" marT="46693" marB="4669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Finskspråkig</a:t>
                      </a:r>
                      <a:endParaRPr lang="fi-FI" sz="1400" b="1" i="0" u="none" strike="noStrike" dirty="0">
                        <a:solidFill>
                          <a:srgbClr val="000000"/>
                        </a:solidFill>
                        <a:effectLst/>
                        <a:latin typeface="+mn-lt"/>
                      </a:endParaRP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dirty="0" err="1">
                          <a:solidFill>
                            <a:srgbClr val="000000"/>
                          </a:solidFill>
                          <a:effectLst/>
                          <a:latin typeface="+mn-lt"/>
                        </a:rPr>
                        <a:t>Svenskspråkig</a:t>
                      </a:r>
                      <a:endParaRPr lang="fi-FI" sz="1400" b="1" i="0" u="none" strike="noStrike" dirty="0">
                        <a:solidFill>
                          <a:srgbClr val="000000"/>
                        </a:solidFill>
                        <a:effectLst/>
                        <a:latin typeface="+mn-lt"/>
                      </a:endParaRPr>
                    </a:p>
                  </a:txBody>
                  <a:tcPr marL="9079" marR="9079" marT="9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793785"/>
                  </a:ext>
                </a:extLst>
              </a:tr>
              <a:tr h="260190">
                <a:tc vMerge="1">
                  <a:txBody>
                    <a:bodyPr/>
                    <a:lstStyle/>
                    <a:p>
                      <a:endParaRPr lang="fi-FI"/>
                    </a:p>
                  </a:txBody>
                  <a:tcPr/>
                </a:tc>
                <a:tc vMerge="1">
                  <a:txBody>
                    <a:bodyPr/>
                    <a:lstStyle/>
                    <a:p>
                      <a:endParaRPr lang="fi-FI"/>
                    </a:p>
                  </a:txBody>
                  <a:tcPr/>
                </a:tc>
                <a:tc>
                  <a:txBody>
                    <a:bodyPr/>
                    <a:lstStyle/>
                    <a:p>
                      <a:pPr algn="ctr" fontAlgn="b"/>
                      <a:r>
                        <a:rPr lang="fi-FI" sz="1400" b="0" i="0" u="none" strike="noStrike" dirty="0">
                          <a:solidFill>
                            <a:srgbClr val="000000"/>
                          </a:solidFill>
                          <a:effectLst/>
                          <a:latin typeface="+mn-lt"/>
                        </a:rPr>
                        <a:t>Alla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Alla</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652453"/>
                  </a:ext>
                </a:extLst>
              </a:tr>
              <a:tr h="195851">
                <a:tc>
                  <a:txBody>
                    <a:bodyPr/>
                    <a:lstStyle/>
                    <a:p>
                      <a:pPr algn="l" fontAlgn="b"/>
                      <a:r>
                        <a:rPr lang="fi-FI" sz="1400" b="0" i="0" u="none" strike="noStrike" dirty="0" err="1">
                          <a:solidFill>
                            <a:srgbClr val="000000"/>
                          </a:solidFill>
                          <a:effectLst/>
                          <a:latin typeface="+mn-lt"/>
                        </a:rPr>
                        <a:t>Respondenter</a:t>
                      </a:r>
                      <a:r>
                        <a:rPr lang="fi-FI" sz="1400" b="0" i="0" u="none" strike="noStrike" dirty="0">
                          <a:solidFill>
                            <a:srgbClr val="000000"/>
                          </a:solidFill>
                          <a:effectLst/>
                          <a:latin typeface="+mn-lt"/>
                        </a:rPr>
                        <a:t>,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297</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134</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rgbClr val="000000"/>
                          </a:solidFill>
                          <a:effectLst/>
                          <a:latin typeface="+mn-lt"/>
                        </a:rPr>
                        <a:t>118</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05088"/>
                  </a:ext>
                </a:extLst>
              </a:tr>
              <a:tr h="195851">
                <a:tc>
                  <a:txBody>
                    <a:bodyPr/>
                    <a:lstStyle/>
                    <a:p>
                      <a:pPr algn="l" fontAlgn="b"/>
                      <a:r>
                        <a:rPr lang="fi-FI"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solidFill>
                            <a:srgbClr val="000000"/>
                          </a:solidFill>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0" i="0" u="none" strike="noStrike" dirty="0">
                          <a:effectLst/>
                          <a:latin typeface="+mn-lt"/>
                        </a:rPr>
                        <a:t> </a:t>
                      </a: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563981"/>
                  </a:ext>
                </a:extLst>
              </a:tr>
              <a:tr h="260190">
                <a:tc>
                  <a:txBody>
                    <a:bodyPr/>
                    <a:lstStyle/>
                    <a:p>
                      <a:pPr algn="l" fontAlgn="b"/>
                      <a:r>
                        <a:rPr lang="fi-FI" sz="1400" b="0" i="0" u="none" strike="noStrike" dirty="0" err="1">
                          <a:solidFill>
                            <a:srgbClr val="000000"/>
                          </a:solidFill>
                          <a:effectLst/>
                          <a:latin typeface="+mn-lt"/>
                        </a:rPr>
                        <a:t>Vitsord</a:t>
                      </a:r>
                      <a:r>
                        <a:rPr lang="fi-FI" sz="1400" b="0" i="0" u="none" strike="noStrike" dirty="0">
                          <a:solidFill>
                            <a:srgbClr val="000000"/>
                          </a:solidFill>
                          <a:effectLst/>
                          <a:latin typeface="+mn-lt"/>
                        </a:rPr>
                        <a:t> (4-10), </a:t>
                      </a:r>
                      <a:r>
                        <a:rPr lang="fi-FI" sz="1400" b="0" i="0" u="none" strike="noStrike" dirty="0" err="1">
                          <a:solidFill>
                            <a:srgbClr val="000000"/>
                          </a:solidFill>
                          <a:effectLst/>
                          <a:latin typeface="+mn-lt"/>
                        </a:rPr>
                        <a:t>genomsnitt</a:t>
                      </a:r>
                      <a:endParaRPr lang="fi-FI" sz="1400" b="0" i="0" u="none" strike="noStrike" dirty="0">
                        <a:solidFill>
                          <a:srgbClr val="000000"/>
                        </a:solidFill>
                        <a:effectLst/>
                        <a:latin typeface="+mn-lt"/>
                      </a:endParaRPr>
                    </a:p>
                  </a:txBody>
                  <a:tcPr marL="9079" marR="9079" marT="9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fi-FI" sz="1400" b="0" i="0" u="none" strike="noStrike" dirty="0">
                          <a:solidFill>
                            <a:schemeClr val="bg1"/>
                          </a:solidFill>
                          <a:effectLst/>
                          <a:latin typeface="+mn-lt"/>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tc>
                  <a:txBody>
                    <a:bodyPr/>
                    <a:lstStyle/>
                    <a:p>
                      <a:pPr algn="ctr" fontAlgn="t"/>
                      <a:r>
                        <a:rPr lang="fi-FI" sz="1400" b="0" i="0" u="none" strike="noStrike" dirty="0">
                          <a:solidFill>
                            <a:schemeClr val="bg1"/>
                          </a:solidFill>
                          <a:effectLst/>
                          <a:latin typeface="+mn-lt"/>
                        </a:rPr>
                        <a:t>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ED0"/>
                    </a:solidFill>
                  </a:tcPr>
                </a:tc>
                <a:extLst>
                  <a:ext uri="{0D108BD9-81ED-4DB2-BD59-A6C34878D82A}">
                    <a16:rowId xmlns:a16="http://schemas.microsoft.com/office/drawing/2014/main" val="1666677761"/>
                  </a:ext>
                </a:extLst>
              </a:tr>
            </a:tbl>
          </a:graphicData>
        </a:graphic>
      </p:graphicFrame>
      <p:sp>
        <p:nvSpPr>
          <p:cNvPr id="6" name="Dian numeron paikkamerkki 5">
            <a:extLst>
              <a:ext uri="{FF2B5EF4-FFF2-40B4-BE49-F238E27FC236}">
                <a16:creationId xmlns:a16="http://schemas.microsoft.com/office/drawing/2014/main" id="{DA039F75-06C4-2EEE-BF04-12AB481B97E0}"/>
              </a:ext>
              <a:ext uri="{C183D7F6-B498-43B3-948B-1728B52AA6E4}">
                <adec:decorative xmlns:adec="http://schemas.microsoft.com/office/drawing/2017/decorative" val="1"/>
              </a:ext>
            </a:extLst>
          </p:cNvPr>
          <p:cNvSpPr>
            <a:spLocks noGrp="1"/>
          </p:cNvSpPr>
          <p:nvPr>
            <p:ph type="sldNum" sz="quarter" idx="12"/>
          </p:nvPr>
        </p:nvSpPr>
        <p:spPr/>
        <p:txBody>
          <a:bodyPr/>
          <a:lstStyle/>
          <a:p>
            <a:fld id="{59F0C5CC-526B-6E46-A120-C22331FE38F1}" type="slidenum">
              <a:rPr lang="en-FI" smtClean="0"/>
              <a:pPr/>
              <a:t>41</a:t>
            </a:fld>
            <a:endParaRPr lang="en-FI"/>
          </a:p>
        </p:txBody>
      </p:sp>
    </p:spTree>
    <p:extLst>
      <p:ext uri="{BB962C8B-B14F-4D97-AF65-F5344CB8AC3E}">
        <p14:creationId xmlns:p14="http://schemas.microsoft.com/office/powerpoint/2010/main" val="4283785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p:cNvSpPr txBox="1"/>
          <p:nvPr/>
        </p:nvSpPr>
        <p:spPr>
          <a:xfrm>
            <a:off x="1100865" y="376679"/>
            <a:ext cx="10923391" cy="369332"/>
          </a:xfrm>
          <a:prstGeom prst="rect">
            <a:avLst/>
          </a:prstGeom>
          <a:noFill/>
        </p:spPr>
        <p:txBody>
          <a:bodyPr wrap="square" rtlCol="0">
            <a:spAutoFit/>
          </a:bodyPr>
          <a:lstStyle/>
          <a:p>
            <a:r>
              <a:rPr lang="en-GB" sz="1800" b="1" kern="1200" dirty="0">
                <a:solidFill>
                  <a:schemeClr val="tx2"/>
                </a:solidFill>
                <a:effectLst/>
                <a:latin typeface="+mn-lt"/>
                <a:ea typeface="+mn-ea"/>
                <a:cs typeface="+mn-cs"/>
              </a:rPr>
              <a:t>KONFIDENSGRÄNSTABELL PÅ 95 % NIVÅ</a:t>
            </a:r>
            <a:endParaRPr lang="fi-FI" sz="1800" kern="1200" dirty="0">
              <a:solidFill>
                <a:schemeClr val="tx2"/>
              </a:solidFill>
              <a:effectLst/>
              <a:latin typeface="+mn-lt"/>
              <a:ea typeface="+mn-ea"/>
              <a:cs typeface="+mn-cs"/>
            </a:endParaRPr>
          </a:p>
        </p:txBody>
      </p:sp>
      <p:pic>
        <p:nvPicPr>
          <p:cNvPr id="8" name="Kuva 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4305" y="858068"/>
            <a:ext cx="10923391" cy="5790219"/>
          </a:xfrm>
          <a:prstGeom prst="rect">
            <a:avLst/>
          </a:prstGeom>
        </p:spPr>
      </p:pic>
    </p:spTree>
    <p:extLst>
      <p:ext uri="{BB962C8B-B14F-4D97-AF65-F5344CB8AC3E}">
        <p14:creationId xmlns:p14="http://schemas.microsoft.com/office/powerpoint/2010/main" val="2776889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ruutu 8"/>
          <p:cNvSpPr txBox="1"/>
          <p:nvPr/>
        </p:nvSpPr>
        <p:spPr>
          <a:xfrm>
            <a:off x="1053681" y="503998"/>
            <a:ext cx="11276083"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1800" b="1" kern="1200" dirty="0">
                <a:solidFill>
                  <a:schemeClr val="tx2"/>
                </a:solidFill>
                <a:effectLst/>
                <a:latin typeface="+mn-lt"/>
                <a:ea typeface="+mn-ea"/>
                <a:cs typeface="+mn-cs"/>
              </a:rPr>
              <a:t>JÄMFÖRELSE MELLAN RESULTAT FRÅN TVÅ SEPARATA UNDERSÖKNINGAR</a:t>
            </a:r>
            <a:r>
              <a:rPr lang="fi-FI" sz="1800" b="0" kern="1200" baseline="0" dirty="0">
                <a:solidFill>
                  <a:schemeClr val="tx2"/>
                </a:solidFill>
                <a:effectLst/>
                <a:latin typeface="+mn-lt"/>
                <a:ea typeface="+mn-ea"/>
                <a:cs typeface="+mn-cs"/>
              </a:rPr>
              <a:t> </a:t>
            </a:r>
            <a:r>
              <a:rPr lang="en-GB" sz="1800" b="1" kern="1200" dirty="0">
                <a:solidFill>
                  <a:schemeClr val="tx2"/>
                </a:solidFill>
                <a:effectLst/>
                <a:latin typeface="+mn-lt"/>
                <a:ea typeface="+mn-ea"/>
                <a:cs typeface="+mn-cs"/>
              </a:rPr>
              <a:t>PÅ 95 %’S KONFIDENSNIVÅ</a:t>
            </a:r>
            <a:endParaRPr lang="fi-FI" sz="1800" kern="1200" dirty="0">
              <a:solidFill>
                <a:schemeClr val="tx2"/>
              </a:solidFill>
              <a:effectLst/>
              <a:latin typeface="+mn-lt"/>
              <a:ea typeface="+mn-ea"/>
              <a:cs typeface="+mn-cs"/>
            </a:endParaRPr>
          </a:p>
        </p:txBody>
      </p:sp>
      <p:sp>
        <p:nvSpPr>
          <p:cNvPr id="10" name="Tekstiruutu 9">
            <a:extLst>
              <a:ext uri="{C183D7F6-B498-43B3-948B-1728B52AA6E4}">
                <adec:decorative xmlns:adec="http://schemas.microsoft.com/office/drawing/2017/decorative" val="1"/>
              </a:ext>
            </a:extLst>
          </p:cNvPr>
          <p:cNvSpPr txBox="1"/>
          <p:nvPr/>
        </p:nvSpPr>
        <p:spPr>
          <a:xfrm>
            <a:off x="3209522" y="3967257"/>
            <a:ext cx="8508804" cy="2123658"/>
          </a:xfrm>
          <a:prstGeom prst="rect">
            <a:avLst/>
          </a:prstGeom>
          <a:noFill/>
        </p:spPr>
        <p:txBody>
          <a:bodyPr wrap="square" rtlCol="0">
            <a:spAutoFit/>
          </a:bodyPr>
          <a:lstStyle/>
          <a:p>
            <a:r>
              <a:rPr lang="fi-FI" sz="1200" kern="1200" dirty="0" err="1">
                <a:solidFill>
                  <a:schemeClr val="tx1"/>
                </a:solidFill>
                <a:effectLst/>
                <a:latin typeface="+mj-lt"/>
                <a:ea typeface="+mn-ea"/>
                <a:cs typeface="+mn-cs"/>
              </a:rPr>
              <a:t>Med</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hjälp</a:t>
            </a:r>
            <a:r>
              <a:rPr lang="fi-FI" sz="1200" kern="1200" dirty="0">
                <a:solidFill>
                  <a:schemeClr val="tx1"/>
                </a:solidFill>
                <a:effectLst/>
                <a:latin typeface="+mj-lt"/>
                <a:ea typeface="+mn-ea"/>
                <a:cs typeface="+mn-cs"/>
              </a:rPr>
              <a:t> av </a:t>
            </a:r>
            <a:r>
              <a:rPr lang="fi-FI" sz="1200" kern="1200" dirty="0" err="1">
                <a:solidFill>
                  <a:schemeClr val="tx1"/>
                </a:solidFill>
                <a:effectLst/>
                <a:latin typeface="+mj-lt"/>
                <a:ea typeface="+mn-ea"/>
                <a:cs typeface="+mn-cs"/>
              </a:rPr>
              <a:t>dessa</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tabeller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är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det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möjligt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att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värdera</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signifikans</a:t>
            </a:r>
            <a:r>
              <a:rPr lang="fi-FI" sz="1200" kern="1200" dirty="0">
                <a:solidFill>
                  <a:schemeClr val="tx1"/>
                </a:solidFill>
                <a:effectLst/>
                <a:latin typeface="+mj-lt"/>
                <a:ea typeface="+mn-ea"/>
                <a:cs typeface="+mn-cs"/>
              </a:rPr>
              <a:t> av </a:t>
            </a:r>
            <a:r>
              <a:rPr lang="fi-FI" sz="1200" kern="1200" dirty="0" err="1">
                <a:solidFill>
                  <a:schemeClr val="tx1"/>
                </a:solidFill>
                <a:effectLst/>
                <a:latin typeface="+mj-lt"/>
                <a:ea typeface="+mn-ea"/>
                <a:cs typeface="+mn-cs"/>
              </a:rPr>
              <a:t>resultat</a:t>
            </a:r>
            <a:r>
              <a:rPr lang="fi-FI" sz="1200" kern="1200" dirty="0">
                <a:solidFill>
                  <a:schemeClr val="tx1"/>
                </a:solidFill>
                <a:effectLst/>
                <a:latin typeface="+mj-lt"/>
                <a:ea typeface="+mn-ea"/>
                <a:cs typeface="+mn-cs"/>
              </a:rPr>
              <a:t> i </a:t>
            </a:r>
            <a:r>
              <a:rPr lang="fi-FI" sz="1200" kern="1200" dirty="0" err="1">
                <a:solidFill>
                  <a:schemeClr val="tx1"/>
                </a:solidFill>
                <a:effectLst/>
                <a:latin typeface="+mj-lt"/>
                <a:ea typeface="+mn-ea"/>
                <a:cs typeface="+mn-cs"/>
              </a:rPr>
              <a:t>två</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olika</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undersökningar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med</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olika</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antal</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respondenter</a:t>
            </a:r>
            <a:r>
              <a:rPr lang="fi-FI" sz="1200" kern="1200" dirty="0">
                <a:solidFill>
                  <a:schemeClr val="tx1"/>
                </a:solidFill>
                <a:effectLst/>
                <a:latin typeface="+mj-lt"/>
                <a:ea typeface="+mn-ea"/>
                <a:cs typeface="+mn-cs"/>
              </a:rPr>
              <a:t>.</a:t>
            </a:r>
          </a:p>
          <a:p>
            <a:r>
              <a:rPr lang="fi-FI" sz="1200" kern="1200" dirty="0">
                <a:solidFill>
                  <a:schemeClr val="tx1"/>
                </a:solidFill>
                <a:effectLst/>
                <a:latin typeface="+mj-lt"/>
                <a:ea typeface="+mn-ea"/>
                <a:cs typeface="+mn-cs"/>
              </a:rPr>
              <a:t> </a:t>
            </a:r>
          </a:p>
          <a:p>
            <a:r>
              <a:rPr lang="fi-FI" sz="1200" kern="1200" dirty="0" err="1">
                <a:solidFill>
                  <a:schemeClr val="tx1"/>
                </a:solidFill>
                <a:effectLst/>
                <a:latin typeface="+mj-lt"/>
                <a:ea typeface="+mn-ea"/>
                <a:cs typeface="+mn-cs"/>
              </a:rPr>
              <a:t>Välj</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den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tabell</a:t>
            </a:r>
            <a:r>
              <a:rPr lang="fi-FI" sz="1200" kern="1200" dirty="0">
                <a:solidFill>
                  <a:schemeClr val="tx1"/>
                </a:solidFill>
                <a:effectLst/>
                <a:latin typeface="+mj-lt"/>
                <a:ea typeface="+mn-ea"/>
                <a:cs typeface="+mn-cs"/>
              </a:rPr>
              <a:t> i </a:t>
            </a:r>
            <a:r>
              <a:rPr lang="fi-FI" sz="1200" kern="1200" dirty="0" err="1">
                <a:solidFill>
                  <a:schemeClr val="tx1"/>
                </a:solidFill>
                <a:effectLst/>
                <a:latin typeface="+mj-lt"/>
                <a:ea typeface="+mn-ea"/>
                <a:cs typeface="+mn-cs"/>
              </a:rPr>
              <a:t>vilken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resultat</a:t>
            </a:r>
            <a:r>
              <a:rPr lang="fi-FI" sz="1200" kern="1200" dirty="0">
                <a:solidFill>
                  <a:schemeClr val="tx1"/>
                </a:solidFill>
                <a:effectLst/>
                <a:latin typeface="+mj-lt"/>
                <a:ea typeface="+mn-ea"/>
                <a:cs typeface="+mn-cs"/>
              </a:rPr>
              <a:t> p (</a:t>
            </a:r>
            <a:r>
              <a:rPr lang="fi-FI" sz="1200" kern="1200" dirty="0" err="1">
                <a:solidFill>
                  <a:schemeClr val="tx1"/>
                </a:solidFill>
                <a:effectLst/>
                <a:latin typeface="+mj-lt"/>
                <a:ea typeface="+mn-ea"/>
                <a:cs typeface="+mn-cs"/>
              </a:rPr>
              <a:t>procent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är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närmast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till</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dina</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resultat</a:t>
            </a:r>
            <a:r>
              <a:rPr lang="fi-FI" sz="1200" kern="1200" dirty="0">
                <a:solidFill>
                  <a:schemeClr val="tx1"/>
                </a:solidFill>
                <a:effectLst/>
                <a:latin typeface="+mj-lt"/>
                <a:ea typeface="+mn-ea"/>
                <a:cs typeface="+mn-cs"/>
              </a:rPr>
              <a:t>/</a:t>
            </a:r>
            <a:r>
              <a:rPr lang="fi-FI" sz="1200" kern="1200" dirty="0" err="1">
                <a:solidFill>
                  <a:schemeClr val="tx1"/>
                </a:solidFill>
                <a:effectLst/>
                <a:latin typeface="+mj-lt"/>
                <a:ea typeface="+mn-ea"/>
                <a:cs typeface="+mn-cs"/>
              </a:rPr>
              <a:t>procent</a:t>
            </a:r>
            <a:r>
              <a:rPr lang="fi-FI" sz="1200" kern="1200" dirty="0">
                <a:solidFill>
                  <a:schemeClr val="tx1"/>
                </a:solidFill>
                <a:effectLst/>
                <a:latin typeface="+mj-lt"/>
                <a:ea typeface="+mn-ea"/>
                <a:cs typeface="+mn-cs"/>
              </a:rPr>
              <a:t>.</a:t>
            </a:r>
          </a:p>
          <a:p>
            <a:r>
              <a:rPr lang="fi-FI" sz="1200" kern="1200" dirty="0">
                <a:solidFill>
                  <a:schemeClr val="tx1"/>
                </a:solidFill>
                <a:effectLst/>
                <a:latin typeface="+mj-lt"/>
                <a:ea typeface="+mn-ea"/>
                <a:cs typeface="+mn-cs"/>
              </a:rPr>
              <a:t> </a:t>
            </a:r>
          </a:p>
          <a:p>
            <a:r>
              <a:rPr lang="fi-FI" sz="1200" b="1" kern="1200" dirty="0">
                <a:solidFill>
                  <a:schemeClr val="tx1"/>
                </a:solidFill>
                <a:effectLst/>
                <a:ea typeface="+mn-ea"/>
                <a:cs typeface="+mn-cs"/>
              </a:rPr>
              <a:t>EXEMPEL</a:t>
            </a:r>
          </a:p>
          <a:p>
            <a:r>
              <a:rPr lang="fi-FI" sz="1200" kern="1200" dirty="0">
                <a:solidFill>
                  <a:schemeClr val="tx1"/>
                </a:solidFill>
                <a:effectLst/>
                <a:latin typeface="+mj-lt"/>
                <a:ea typeface="+mn-ea"/>
                <a:cs typeface="+mn-cs"/>
              </a:rPr>
              <a:t> </a:t>
            </a:r>
          </a:p>
          <a:p>
            <a:r>
              <a:rPr lang="fi-FI" sz="1200" kern="1200" dirty="0" err="1">
                <a:solidFill>
                  <a:schemeClr val="tx1"/>
                </a:solidFill>
                <a:effectLst/>
                <a:latin typeface="+mj-lt"/>
                <a:ea typeface="+mn-ea"/>
                <a:cs typeface="+mn-cs"/>
              </a:rPr>
              <a:t>Antal</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respondenten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var</a:t>
            </a:r>
            <a:r>
              <a:rPr lang="fi-FI" sz="1200" kern="1200" dirty="0">
                <a:solidFill>
                  <a:schemeClr val="tx1"/>
                </a:solidFill>
                <a:effectLst/>
                <a:latin typeface="+mj-lt"/>
                <a:ea typeface="+mn-ea"/>
                <a:cs typeface="+mn-cs"/>
              </a:rPr>
              <a:t> 250 </a:t>
            </a:r>
            <a:r>
              <a:rPr lang="fi-FI" sz="1200" kern="1200" dirty="0" err="1">
                <a:solidFill>
                  <a:schemeClr val="tx1"/>
                </a:solidFill>
                <a:effectLst/>
                <a:latin typeface="+mj-lt"/>
                <a:ea typeface="+mn-ea"/>
                <a:cs typeface="+mn-cs"/>
              </a:rPr>
              <a:t>och</a:t>
            </a:r>
            <a:r>
              <a:rPr lang="fi-FI" sz="1200" kern="1200" dirty="0">
                <a:solidFill>
                  <a:schemeClr val="tx1"/>
                </a:solidFill>
                <a:effectLst/>
                <a:latin typeface="+mj-lt"/>
                <a:ea typeface="+mn-ea"/>
                <a:cs typeface="+mn-cs"/>
              </a:rPr>
              <a:t> 1000 i </a:t>
            </a:r>
            <a:r>
              <a:rPr lang="fi-FI" sz="1200" kern="1200" dirty="0" err="1">
                <a:solidFill>
                  <a:schemeClr val="tx1"/>
                </a:solidFill>
                <a:effectLst/>
                <a:latin typeface="+mj-lt"/>
                <a:ea typeface="+mn-ea"/>
                <a:cs typeface="+mn-cs"/>
              </a:rPr>
              <a:t>två</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undersökningar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Produktens</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marknadsandel</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var</a:t>
            </a:r>
            <a:r>
              <a:rPr lang="fi-FI" sz="1200" kern="1200" dirty="0">
                <a:solidFill>
                  <a:schemeClr val="tx1"/>
                </a:solidFill>
                <a:effectLst/>
                <a:latin typeface="+mj-lt"/>
                <a:ea typeface="+mn-ea"/>
                <a:cs typeface="+mn-cs"/>
              </a:rPr>
              <a:t> 37 % i </a:t>
            </a:r>
            <a:r>
              <a:rPr lang="fi-FI" sz="1200" kern="1200" dirty="0" err="1">
                <a:solidFill>
                  <a:schemeClr val="tx1"/>
                </a:solidFill>
                <a:effectLst/>
                <a:latin typeface="+mj-lt"/>
                <a:ea typeface="+mn-ea"/>
                <a:cs typeface="+mn-cs"/>
              </a:rPr>
              <a:t>den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mindre</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och</a:t>
            </a:r>
            <a:r>
              <a:rPr lang="fi-FI" sz="1200" kern="1200" dirty="0">
                <a:solidFill>
                  <a:schemeClr val="tx1"/>
                </a:solidFill>
                <a:effectLst/>
                <a:latin typeface="+mj-lt"/>
                <a:ea typeface="+mn-ea"/>
                <a:cs typeface="+mn-cs"/>
              </a:rPr>
              <a:t> 35 % i </a:t>
            </a:r>
            <a:r>
              <a:rPr lang="fi-FI" sz="1200" kern="1200" dirty="0" err="1">
                <a:solidFill>
                  <a:schemeClr val="tx1"/>
                </a:solidFill>
                <a:effectLst/>
                <a:latin typeface="+mj-lt"/>
                <a:ea typeface="+mn-ea"/>
                <a:cs typeface="+mn-cs"/>
              </a:rPr>
              <a:t>den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större</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undersökningen</a:t>
            </a:r>
            <a:r>
              <a:rPr lang="fi-FI" sz="1200" kern="1200" dirty="0">
                <a:solidFill>
                  <a:schemeClr val="tx1"/>
                </a:solidFill>
                <a:effectLst/>
                <a:latin typeface="+mj-lt"/>
                <a:ea typeface="+mn-ea"/>
                <a:cs typeface="+mn-cs"/>
              </a:rPr>
              <a:t>.</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Vi </a:t>
            </a:r>
            <a:r>
              <a:rPr lang="fi-FI" sz="1200" kern="1200" dirty="0" err="1">
                <a:solidFill>
                  <a:schemeClr val="tx1"/>
                </a:solidFill>
                <a:effectLst/>
                <a:latin typeface="+mj-lt"/>
                <a:ea typeface="+mn-ea"/>
                <a:cs typeface="+mn-cs"/>
              </a:rPr>
              <a:t>väljer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tabellen</a:t>
            </a:r>
            <a:r>
              <a:rPr lang="fi-FI" sz="1200" kern="1200" dirty="0">
                <a:solidFill>
                  <a:schemeClr val="tx1"/>
                </a:solidFill>
                <a:effectLst/>
                <a:latin typeface="+mj-lt"/>
                <a:ea typeface="+mn-ea"/>
                <a:cs typeface="+mn-cs"/>
              </a:rPr>
              <a:t> p = 40 </a:t>
            </a:r>
            <a:r>
              <a:rPr lang="fi-FI" sz="1200" kern="1200" dirty="0" err="1">
                <a:solidFill>
                  <a:schemeClr val="tx1"/>
                </a:solidFill>
                <a:effectLst/>
                <a:latin typeface="+mj-lt"/>
                <a:ea typeface="+mn-ea"/>
                <a:cs typeface="+mn-cs"/>
              </a:rPr>
              <a:t>eller</a:t>
            </a:r>
            <a:r>
              <a:rPr lang="fi-FI" sz="1200" kern="1200" dirty="0">
                <a:solidFill>
                  <a:schemeClr val="tx1"/>
                </a:solidFill>
                <a:effectLst/>
                <a:latin typeface="+mj-lt"/>
                <a:ea typeface="+mn-ea"/>
                <a:cs typeface="+mn-cs"/>
              </a:rPr>
              <a:t> 60 % </a:t>
            </a:r>
            <a:r>
              <a:rPr lang="fi-FI" sz="1200" kern="1200" dirty="0" err="1">
                <a:solidFill>
                  <a:schemeClr val="tx1"/>
                </a:solidFill>
                <a:effectLst/>
                <a:latin typeface="+mj-lt"/>
                <a:ea typeface="+mn-ea"/>
                <a:cs typeface="+mn-cs"/>
              </a:rPr>
              <a:t>eftersom</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resultaten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är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närmast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till</a:t>
            </a:r>
            <a:r>
              <a:rPr lang="fi-FI" sz="1200" kern="1200" dirty="0">
                <a:solidFill>
                  <a:schemeClr val="tx1"/>
                </a:solidFill>
                <a:effectLst/>
                <a:latin typeface="+mj-lt"/>
                <a:ea typeface="+mn-ea"/>
                <a:cs typeface="+mn-cs"/>
              </a:rPr>
              <a:t> den. Vi </a:t>
            </a:r>
            <a:r>
              <a:rPr lang="fi-FI" sz="1200" kern="1200" dirty="0" err="1">
                <a:solidFill>
                  <a:schemeClr val="tx1"/>
                </a:solidFill>
                <a:effectLst/>
                <a:latin typeface="+mj-lt"/>
                <a:ea typeface="+mn-ea"/>
                <a:cs typeface="+mn-cs"/>
              </a:rPr>
              <a:t>tar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cellen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där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urvalsstorlek</a:t>
            </a:r>
            <a:r>
              <a:rPr lang="fi-FI" sz="1200" kern="1200" dirty="0">
                <a:solidFill>
                  <a:schemeClr val="tx1"/>
                </a:solidFill>
                <a:effectLst/>
                <a:latin typeface="+mj-lt"/>
                <a:ea typeface="+mn-ea"/>
                <a:cs typeface="+mn-cs"/>
              </a:rPr>
              <a:t> 1000 </a:t>
            </a:r>
            <a:r>
              <a:rPr lang="fi-FI" sz="1200" kern="1200" dirty="0" err="1">
                <a:solidFill>
                  <a:schemeClr val="tx1"/>
                </a:solidFill>
                <a:effectLst/>
                <a:latin typeface="+mj-lt"/>
                <a:ea typeface="+mn-ea"/>
                <a:cs typeface="+mn-cs"/>
              </a:rPr>
              <a:t>och</a:t>
            </a:r>
            <a:r>
              <a:rPr lang="fi-FI" sz="1200" kern="1200" dirty="0">
                <a:solidFill>
                  <a:schemeClr val="tx1"/>
                </a:solidFill>
                <a:effectLst/>
                <a:latin typeface="+mj-lt"/>
                <a:ea typeface="+mn-ea"/>
                <a:cs typeface="+mn-cs"/>
              </a:rPr>
              <a:t> 250 </a:t>
            </a:r>
            <a:r>
              <a:rPr lang="fi-FI" sz="1200" kern="1200" dirty="0" err="1">
                <a:solidFill>
                  <a:schemeClr val="tx1"/>
                </a:solidFill>
                <a:effectLst/>
                <a:latin typeface="+mj-lt"/>
                <a:ea typeface="+mn-ea"/>
                <a:cs typeface="+mn-cs"/>
              </a:rPr>
              <a:t>korsar</a:t>
            </a:r>
            <a:r>
              <a:rPr lang="fi-FI" sz="1200" kern="1200" dirty="0">
                <a:solidFill>
                  <a:schemeClr val="tx1"/>
                </a:solidFill>
                <a:effectLst/>
                <a:latin typeface="+mj-lt"/>
                <a:ea typeface="+mn-ea"/>
                <a:cs typeface="+mn-cs"/>
              </a:rPr>
              <a:t>. I </a:t>
            </a:r>
            <a:r>
              <a:rPr lang="fi-FI" sz="1200" kern="1200" dirty="0" err="1">
                <a:solidFill>
                  <a:schemeClr val="tx1"/>
                </a:solidFill>
                <a:effectLst/>
                <a:latin typeface="+mj-lt"/>
                <a:ea typeface="+mn-ea"/>
                <a:cs typeface="+mn-cs"/>
              </a:rPr>
              <a:t>detta</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fall</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signifikant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skillnad</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är</a:t>
            </a:r>
            <a:r>
              <a:rPr lang="fi-FI" sz="1200" kern="1200" dirty="0">
                <a:solidFill>
                  <a:schemeClr val="tx1"/>
                </a:solidFill>
                <a:effectLst/>
                <a:latin typeface="+mj-lt"/>
                <a:ea typeface="+mn-ea"/>
                <a:cs typeface="+mn-cs"/>
              </a:rPr>
              <a:t> 6.8 </a:t>
            </a:r>
            <a:r>
              <a:rPr lang="fi-FI" sz="1200" kern="1200" dirty="0" err="1">
                <a:solidFill>
                  <a:schemeClr val="tx1"/>
                </a:solidFill>
                <a:effectLst/>
                <a:latin typeface="+mj-lt"/>
                <a:ea typeface="+mn-ea"/>
                <a:cs typeface="+mn-cs"/>
              </a:rPr>
              <a:t>procentenhet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Skillnaden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mellan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två</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resultat</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var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bara</a:t>
            </a:r>
            <a:r>
              <a:rPr lang="fi-FI" sz="1200" kern="1200" dirty="0">
                <a:solidFill>
                  <a:schemeClr val="tx1"/>
                </a:solidFill>
                <a:effectLst/>
                <a:latin typeface="+mj-lt"/>
                <a:ea typeface="+mn-ea"/>
                <a:cs typeface="+mn-cs"/>
              </a:rPr>
              <a:t> 2 </a:t>
            </a:r>
            <a:r>
              <a:rPr lang="fi-FI" sz="1200" kern="1200" dirty="0" err="1">
                <a:solidFill>
                  <a:schemeClr val="tx1"/>
                </a:solidFill>
                <a:effectLst/>
                <a:latin typeface="+mj-lt"/>
                <a:ea typeface="+mn-ea"/>
                <a:cs typeface="+mn-cs"/>
              </a:rPr>
              <a:t>procentenhet</a:t>
            </a:r>
            <a:r>
              <a:rPr lang="fi-FI" sz="1200" kern="1200" dirty="0">
                <a:solidFill>
                  <a:schemeClr val="tx1"/>
                </a:solidFill>
                <a:effectLst/>
                <a:latin typeface="+mj-lt"/>
                <a:ea typeface="+mn-ea"/>
                <a:cs typeface="+mn-cs"/>
              </a:rPr>
              <a:t> (37 % - 35 %) – </a:t>
            </a:r>
            <a:r>
              <a:rPr lang="fi-FI" sz="1200" kern="1200" dirty="0" err="1">
                <a:solidFill>
                  <a:schemeClr val="tx1"/>
                </a:solidFill>
                <a:effectLst/>
                <a:latin typeface="+mj-lt"/>
                <a:ea typeface="+mn-ea"/>
                <a:cs typeface="+mn-cs"/>
              </a:rPr>
              <a:t>den</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är</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inte</a:t>
            </a:r>
            <a:r>
              <a:rPr lang="fi-FI" sz="1200" kern="1200" dirty="0">
                <a:solidFill>
                  <a:schemeClr val="tx1"/>
                </a:solidFill>
                <a:effectLst/>
                <a:latin typeface="+mj-lt"/>
                <a:ea typeface="+mn-ea"/>
                <a:cs typeface="+mn-cs"/>
              </a:rPr>
              <a:t> </a:t>
            </a:r>
            <a:r>
              <a:rPr lang="fi-FI" sz="1200" kern="1200" dirty="0" err="1">
                <a:solidFill>
                  <a:schemeClr val="tx1"/>
                </a:solidFill>
                <a:effectLst/>
                <a:latin typeface="+mj-lt"/>
                <a:ea typeface="+mn-ea"/>
                <a:cs typeface="+mn-cs"/>
              </a:rPr>
              <a:t>signifikant</a:t>
            </a:r>
            <a:r>
              <a:rPr lang="fi-FI" sz="1200" kern="1200" dirty="0">
                <a:solidFill>
                  <a:schemeClr val="tx1"/>
                </a:solidFill>
                <a:effectLst/>
                <a:latin typeface="+mj-lt"/>
                <a:ea typeface="+mn-ea"/>
                <a:cs typeface="+mn-cs"/>
              </a:rPr>
              <a:t>.</a:t>
            </a:r>
          </a:p>
        </p:txBody>
      </p:sp>
      <p:pic>
        <p:nvPicPr>
          <p:cNvPr id="11" name="Kuva 10">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7363" y="1184399"/>
            <a:ext cx="2872339" cy="2535243"/>
          </a:xfrm>
          <a:prstGeom prst="rect">
            <a:avLst/>
          </a:prstGeom>
        </p:spPr>
      </p:pic>
      <p:pic>
        <p:nvPicPr>
          <p:cNvPr id="12" name="Kuva 1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52217" y="1216117"/>
            <a:ext cx="2886384" cy="2493105"/>
          </a:xfrm>
          <a:prstGeom prst="rect">
            <a:avLst/>
          </a:prstGeom>
        </p:spPr>
      </p:pic>
      <p:pic>
        <p:nvPicPr>
          <p:cNvPr id="13" name="Kuva 1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91750" y="1254628"/>
            <a:ext cx="2837223" cy="2436921"/>
          </a:xfrm>
          <a:prstGeom prst="rect">
            <a:avLst/>
          </a:prstGeom>
        </p:spPr>
      </p:pic>
      <p:pic>
        <p:nvPicPr>
          <p:cNvPr id="14" name="Kuva 13">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14431" y="1257797"/>
            <a:ext cx="2900429" cy="2429900"/>
          </a:xfrm>
          <a:prstGeom prst="rect">
            <a:avLst/>
          </a:prstGeom>
        </p:spPr>
      </p:pic>
      <p:pic>
        <p:nvPicPr>
          <p:cNvPr id="15" name="Kuva 14">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2740" y="3990812"/>
            <a:ext cx="2823177" cy="2479059"/>
          </a:xfrm>
          <a:prstGeom prst="rect">
            <a:avLst/>
          </a:prstGeom>
        </p:spPr>
      </p:pic>
    </p:spTree>
    <p:extLst>
      <p:ext uri="{BB962C8B-B14F-4D97-AF65-F5344CB8AC3E}">
        <p14:creationId xmlns:p14="http://schemas.microsoft.com/office/powerpoint/2010/main" val="3978544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6C9D6-9220-6FCA-B242-238275F41D9B}"/>
              </a:ext>
            </a:extLst>
          </p:cNvPr>
          <p:cNvSpPr>
            <a:spLocks noGrp="1"/>
          </p:cNvSpPr>
          <p:nvPr>
            <p:ph type="ctrTitle"/>
          </p:nvPr>
        </p:nvSpPr>
        <p:spPr/>
        <p:txBody>
          <a:bodyPr/>
          <a:lstStyle/>
          <a:p>
            <a:r>
              <a:rPr lang="en-FI"/>
              <a:t>Kiitos! Tack!</a:t>
            </a:r>
          </a:p>
        </p:txBody>
      </p:sp>
    </p:spTree>
    <p:extLst>
      <p:ext uri="{BB962C8B-B14F-4D97-AF65-F5344CB8AC3E}">
        <p14:creationId xmlns:p14="http://schemas.microsoft.com/office/powerpoint/2010/main" val="385399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B518-C662-573E-3AF1-E0A007BD76F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46ACA22-BD5B-899E-4453-23538E2CFAFD}"/>
              </a:ext>
            </a:extLst>
          </p:cNvPr>
          <p:cNvSpPr>
            <a:spLocks noGrp="1"/>
          </p:cNvSpPr>
          <p:nvPr>
            <p:ph type="title"/>
          </p:nvPr>
        </p:nvSpPr>
        <p:spPr/>
        <p:txBody>
          <a:bodyPr/>
          <a:lstStyle/>
          <a:p>
            <a:r>
              <a:rPr lang="fi-FI" dirty="0" err="1"/>
              <a:t>Hur</a:t>
            </a:r>
            <a:r>
              <a:rPr lang="fi-FI" dirty="0"/>
              <a:t> </a:t>
            </a:r>
            <a:r>
              <a:rPr lang="fi-FI" dirty="0" err="1"/>
              <a:t>insamlingen</a:t>
            </a:r>
            <a:r>
              <a:rPr lang="fi-FI" dirty="0"/>
              <a:t> av </a:t>
            </a:r>
            <a:r>
              <a:rPr lang="fi-FI" dirty="0" err="1"/>
              <a:t>uppgifterna</a:t>
            </a:r>
            <a:r>
              <a:rPr lang="fi-FI" dirty="0"/>
              <a:t> </a:t>
            </a:r>
            <a:r>
              <a:rPr lang="fi-FI" dirty="0" err="1"/>
              <a:t>förlöpte</a:t>
            </a:r>
            <a:endParaRPr lang="fi-FI" dirty="0"/>
          </a:p>
        </p:txBody>
      </p:sp>
      <p:sp>
        <p:nvSpPr>
          <p:cNvPr id="6" name="Tekstin paikkamerkki 4">
            <a:extLst>
              <a:ext uri="{FF2B5EF4-FFF2-40B4-BE49-F238E27FC236}">
                <a16:creationId xmlns:a16="http://schemas.microsoft.com/office/drawing/2014/main" id="{630A147B-4701-E7C4-3B63-5972C67ECE6D}"/>
              </a:ext>
            </a:extLst>
          </p:cNvPr>
          <p:cNvSpPr txBox="1">
            <a:spLocks/>
          </p:cNvSpPr>
          <p:nvPr/>
        </p:nvSpPr>
        <p:spPr>
          <a:xfrm>
            <a:off x="1221065" y="1481989"/>
            <a:ext cx="10484978" cy="4389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dirty="0">
                <a:solidFill>
                  <a:schemeClr val="tx1">
                    <a:lumMod val="50000"/>
                  </a:schemeClr>
                </a:solidFill>
              </a:rPr>
              <a:t>Datainsamlingen förlängdes med 11 dagar från den ursprungliga planen, eftersom det fanns följande problem under datainsamlingen:</a:t>
            </a:r>
          </a:p>
          <a:p>
            <a:endParaRPr lang="sv-SE" sz="1400" dirty="0">
              <a:solidFill>
                <a:schemeClr val="tx1">
                  <a:lumMod val="50000"/>
                </a:schemeClr>
              </a:solidFill>
            </a:endParaRPr>
          </a:p>
          <a:p>
            <a:pPr marL="285750" indent="-285750">
              <a:buFont typeface="Arial" panose="020B0604020202020204" pitchFamily="34" charset="0"/>
              <a:buChar char="•"/>
            </a:pPr>
            <a:r>
              <a:rPr lang="sv-SE" sz="1400" dirty="0">
                <a:solidFill>
                  <a:schemeClr val="tx1">
                    <a:lumMod val="50000"/>
                  </a:schemeClr>
                </a:solidFill>
              </a:rPr>
              <a:t>Ändring av länktext på grund av stadens och den enskilda mottagarens (Helsingfors) säkerhetsinställningar.
Fel hyperlänk i länktexten. Beroende på hur länktexten kopierades, ledde det till att svaren skickades till fel enhet. Det här skedde i större utsträckning i Esbo och Grankulla samt på några enheter i Helsingfors. I Vanda fanns det inga problem.</a:t>
            </a:r>
          </a:p>
          <a:p>
            <a:pPr marL="1003300" lvl="2" indent="-285750">
              <a:buFont typeface="Arial" panose="020B0604020202020204" pitchFamily="34" charset="0"/>
              <a:buChar char="•"/>
            </a:pPr>
            <a:r>
              <a:rPr lang="sv-SE" sz="1400" dirty="0">
                <a:solidFill>
                  <a:schemeClr val="tx1">
                    <a:lumMod val="50000"/>
                  </a:schemeClr>
                </a:solidFill>
              </a:rPr>
              <a:t>På grund av detta stoppades datainsamlingen för den första helgen (26.-28.10.) och öppnades igen på måndagen (28.10.).</a:t>
            </a:r>
          </a:p>
          <a:p>
            <a:pPr marL="1003300" lvl="2" indent="-285750">
              <a:buFont typeface="Arial" panose="020B0604020202020204" pitchFamily="34" charset="0"/>
              <a:buChar char="•"/>
            </a:pPr>
            <a:r>
              <a:rPr lang="sv-SE" altLang="fi-FI" sz="1400" dirty="0">
                <a:solidFill>
                  <a:schemeClr val="tx1">
                    <a:lumMod val="50000"/>
                  </a:schemeClr>
                </a:solidFill>
              </a:rPr>
              <a:t>10 procent av dom svar som hade kommit via fel länk, kunde senare identifieras till rätta verksamhetsenheter. De svar som inte kunde identifieras ingår i resultaten på stadsnivå i Esbo, Helsingfors och Grankulla samt i resultaten på huvudstadsregionnivå. </a:t>
            </a:r>
          </a:p>
          <a:p>
            <a:pPr marL="352425" lvl="1" indent="-285750">
              <a:buFont typeface="Arial" panose="020B0604020202020204" pitchFamily="34" charset="0"/>
              <a:buChar char="•"/>
            </a:pPr>
            <a:r>
              <a:rPr lang="sv-SE" sz="1400" dirty="0">
                <a:solidFill>
                  <a:schemeClr val="tx1"/>
                </a:solidFill>
              </a:rPr>
              <a:t>Borttappade</a:t>
            </a:r>
            <a:r>
              <a:rPr lang="sv-SE" sz="1400" dirty="0">
                <a:solidFill>
                  <a:srgbClr val="FF0000"/>
                </a:solidFill>
              </a:rPr>
              <a:t> </a:t>
            </a:r>
            <a:r>
              <a:rPr lang="sv-SE" sz="1400" dirty="0">
                <a:solidFill>
                  <a:schemeClr val="tx1">
                    <a:lumMod val="50000"/>
                  </a:schemeClr>
                </a:solidFill>
              </a:rPr>
              <a:t>instruktioner på daghemmet. </a:t>
            </a:r>
          </a:p>
          <a:p>
            <a:pPr marL="352425" lvl="1" indent="-285750">
              <a:buFont typeface="Arial" panose="020B0604020202020204" pitchFamily="34" charset="0"/>
              <a:buChar char="•"/>
            </a:pPr>
            <a:r>
              <a:rPr lang="sv-SE" sz="1400" dirty="0">
                <a:solidFill>
                  <a:schemeClr val="tx1">
                    <a:lumMod val="50000"/>
                  </a:schemeClr>
                </a:solidFill>
              </a:rPr>
              <a:t>Delning av länkar för fel daghem eller ofullständiga följebrev.
Problem med själva svarandet var det, att länken inte alltid öppnades på grund av respondentens enhetsinställningar.
Om respondenterna hade problem, var det möjligt att kontakta </a:t>
            </a:r>
            <a:r>
              <a:rPr lang="sv-SE" sz="1400" dirty="0" err="1">
                <a:solidFill>
                  <a:schemeClr val="tx1">
                    <a:lumMod val="50000"/>
                  </a:schemeClr>
                </a:solidFill>
              </a:rPr>
              <a:t>Taloustutkimus</a:t>
            </a:r>
            <a:r>
              <a:rPr lang="sv-SE" sz="1400" dirty="0">
                <a:solidFill>
                  <a:schemeClr val="tx1">
                    <a:lumMod val="50000"/>
                  </a:schemeClr>
                </a:solidFill>
              </a:rPr>
              <a:t> via e-post. De som tog kontakt fick hjälp och länken skickades på nytt vid behov.</a:t>
            </a:r>
            <a:endParaRPr lang="fi-FI" sz="1400" dirty="0"/>
          </a:p>
        </p:txBody>
      </p:sp>
      <p:sp>
        <p:nvSpPr>
          <p:cNvPr id="3" name="Dian numeron paikkamerkki 2">
            <a:extLst>
              <a:ext uri="{FF2B5EF4-FFF2-40B4-BE49-F238E27FC236}">
                <a16:creationId xmlns:a16="http://schemas.microsoft.com/office/drawing/2014/main" id="{5035CC11-ABB0-ADF0-D389-CD789F68C229}"/>
              </a:ext>
            </a:extLst>
          </p:cNvPr>
          <p:cNvSpPr>
            <a:spLocks noGrp="1"/>
          </p:cNvSpPr>
          <p:nvPr>
            <p:ph type="sldNum" sz="quarter" idx="12"/>
          </p:nvPr>
        </p:nvSpPr>
        <p:spPr/>
        <p:txBody>
          <a:bodyPr/>
          <a:lstStyle/>
          <a:p>
            <a:fld id="{59F0C5CC-526B-6E46-A120-C22331FE38F1}" type="slidenum">
              <a:rPr lang="en-FI" smtClean="0"/>
              <a:pPr/>
              <a:t>5</a:t>
            </a:fld>
            <a:endParaRPr lang="en-FI"/>
          </a:p>
        </p:txBody>
      </p:sp>
    </p:spTree>
    <p:extLst>
      <p:ext uri="{BB962C8B-B14F-4D97-AF65-F5344CB8AC3E}">
        <p14:creationId xmlns:p14="http://schemas.microsoft.com/office/powerpoint/2010/main" val="6767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99BC-8E2B-7276-BAE8-4EACC372AD5C}"/>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FB90B202-A5A3-6787-AB0A-2B025ECFCE81}"/>
              </a:ext>
            </a:extLst>
          </p:cNvPr>
          <p:cNvSpPr>
            <a:spLocks noGrp="1"/>
          </p:cNvSpPr>
          <p:nvPr>
            <p:ph type="title"/>
          </p:nvPr>
        </p:nvSpPr>
        <p:spPr>
          <a:xfrm>
            <a:off x="1206207" y="2766218"/>
            <a:ext cx="10515600" cy="1325563"/>
          </a:xfrm>
        </p:spPr>
        <p:txBody>
          <a:bodyPr/>
          <a:lstStyle/>
          <a:p>
            <a:pPr algn="ctr"/>
            <a:r>
              <a:rPr lang="fi-FI" sz="4400" dirty="0" err="1"/>
              <a:t>Bakgrundsinformation</a:t>
            </a:r>
            <a:endParaRPr lang="fi-FI" dirty="0"/>
          </a:p>
        </p:txBody>
      </p:sp>
      <p:sp>
        <p:nvSpPr>
          <p:cNvPr id="2" name="Dian numeron paikkamerkki 1">
            <a:extLst>
              <a:ext uri="{FF2B5EF4-FFF2-40B4-BE49-F238E27FC236}">
                <a16:creationId xmlns:a16="http://schemas.microsoft.com/office/drawing/2014/main" id="{4A7A9101-4F5A-B6B6-77DE-133CD65F72D8}"/>
              </a:ext>
            </a:extLst>
          </p:cNvPr>
          <p:cNvSpPr>
            <a:spLocks noGrp="1"/>
          </p:cNvSpPr>
          <p:nvPr>
            <p:ph type="sldNum" sz="quarter" idx="12"/>
          </p:nvPr>
        </p:nvSpPr>
        <p:spPr/>
        <p:txBody>
          <a:bodyPr/>
          <a:lstStyle/>
          <a:p>
            <a:fld id="{59F0C5CC-526B-6E46-A120-C22331FE38F1}" type="slidenum">
              <a:rPr lang="en-FI" smtClean="0"/>
              <a:pPr/>
              <a:t>6</a:t>
            </a:fld>
            <a:endParaRPr lang="en-FI"/>
          </a:p>
        </p:txBody>
      </p:sp>
    </p:spTree>
    <p:extLst>
      <p:ext uri="{BB962C8B-B14F-4D97-AF65-F5344CB8AC3E}">
        <p14:creationId xmlns:p14="http://schemas.microsoft.com/office/powerpoint/2010/main" val="5457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9EDA-A5BD-3283-DABC-F7FD5E5AC3BB}"/>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9B526929-31EF-1E69-36B0-BFC7E8A59A12}"/>
              </a:ext>
            </a:extLst>
          </p:cNvPr>
          <p:cNvSpPr>
            <a:spLocks noGrp="1"/>
          </p:cNvSpPr>
          <p:nvPr>
            <p:ph type="title"/>
          </p:nvPr>
        </p:nvSpPr>
        <p:spPr/>
        <p:txBody>
          <a:bodyPr/>
          <a:lstStyle/>
          <a:p>
            <a:r>
              <a:rPr lang="fi-FI" dirty="0" err="1"/>
              <a:t>Språket</a:t>
            </a:r>
            <a:r>
              <a:rPr lang="fi-FI" dirty="0"/>
              <a:t> </a:t>
            </a:r>
            <a:r>
              <a:rPr lang="fi-FI" dirty="0" err="1"/>
              <a:t>som</a:t>
            </a:r>
            <a:r>
              <a:rPr lang="fi-FI" dirty="0"/>
              <a:t> </a:t>
            </a:r>
            <a:r>
              <a:rPr lang="fi-FI" dirty="0" err="1"/>
              <a:t>användes</a:t>
            </a:r>
            <a:r>
              <a:rPr lang="fi-FI" dirty="0"/>
              <a:t> </a:t>
            </a:r>
            <a:r>
              <a:rPr lang="fi-FI" dirty="0" err="1"/>
              <a:t>när</a:t>
            </a:r>
            <a:r>
              <a:rPr lang="fi-FI" dirty="0"/>
              <a:t> </a:t>
            </a:r>
            <a:r>
              <a:rPr lang="fi-FI" dirty="0" err="1"/>
              <a:t>formuläret</a:t>
            </a:r>
            <a:r>
              <a:rPr lang="fi-FI" dirty="0"/>
              <a:t> </a:t>
            </a:r>
            <a:r>
              <a:rPr lang="fi-FI" dirty="0" err="1"/>
              <a:t>besvarades</a:t>
            </a:r>
            <a:endParaRPr lang="fi-FI" dirty="0">
              <a:highlight>
                <a:srgbClr val="FFFF00"/>
              </a:highlight>
            </a:endParaRPr>
          </a:p>
        </p:txBody>
      </p:sp>
      <p:graphicFrame>
        <p:nvGraphicFramePr>
          <p:cNvPr id="2" name="Sisällön paikkamerkki 10" descr="60 procent av respondenterna svarade på finska, 9 procent på engelska, 30 procent på svenska, 1 procent på ryska och mindre än 1 procent på andra språk">
            <a:extLst>
              <a:ext uri="{FF2B5EF4-FFF2-40B4-BE49-F238E27FC236}">
                <a16:creationId xmlns:a16="http://schemas.microsoft.com/office/drawing/2014/main" id="{4D3F3219-2E53-9378-0E20-EE8663ADD335}"/>
              </a:ext>
            </a:extLst>
          </p:cNvPr>
          <p:cNvGraphicFramePr>
            <a:graphicFrameLocks noGrp="1"/>
          </p:cNvGraphicFramePr>
          <p:nvPr>
            <p:ph sz="half" idx="1"/>
            <p:custDataLst>
              <p:tags r:id="rId1"/>
            </p:custDataLst>
            <p:extLst>
              <p:ext uri="{D42A27DB-BD31-4B8C-83A1-F6EECF244321}">
                <p14:modId xmlns:p14="http://schemas.microsoft.com/office/powerpoint/2010/main" val="1122421501"/>
              </p:ext>
            </p:extLst>
          </p:nvPr>
        </p:nvGraphicFramePr>
        <p:xfrm>
          <a:off x="1349375" y="1646797"/>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0471EF1E-9E08-EBA1-3167-C86C86B5480E}"/>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sp>
        <p:nvSpPr>
          <p:cNvPr id="4" name="Dian numeron paikkamerkki 3">
            <a:extLst>
              <a:ext uri="{FF2B5EF4-FFF2-40B4-BE49-F238E27FC236}">
                <a16:creationId xmlns:a16="http://schemas.microsoft.com/office/drawing/2014/main" id="{9FA02CFA-2A1F-969F-CB8C-55175EEC8514}"/>
              </a:ext>
            </a:extLst>
          </p:cNvPr>
          <p:cNvSpPr>
            <a:spLocks noGrp="1"/>
          </p:cNvSpPr>
          <p:nvPr>
            <p:ph type="sldNum" sz="quarter" idx="12"/>
          </p:nvPr>
        </p:nvSpPr>
        <p:spPr/>
        <p:txBody>
          <a:bodyPr/>
          <a:lstStyle/>
          <a:p>
            <a:fld id="{59F0C5CC-526B-6E46-A120-C22331FE38F1}" type="slidenum">
              <a:rPr lang="en-FI" smtClean="0"/>
              <a:pPr/>
              <a:t>7</a:t>
            </a:fld>
            <a:endParaRPr lang="en-FI"/>
          </a:p>
        </p:txBody>
      </p:sp>
    </p:spTree>
    <p:extLst>
      <p:ext uri="{BB962C8B-B14F-4D97-AF65-F5344CB8AC3E}">
        <p14:creationId xmlns:p14="http://schemas.microsoft.com/office/powerpoint/2010/main" val="316236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6DFB-3349-D9F8-D7E9-7B316CFAFB4B}"/>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FBA845D8-8715-9349-2B57-A9906C60145A}"/>
              </a:ext>
            </a:extLst>
          </p:cNvPr>
          <p:cNvSpPr>
            <a:spLocks noGrp="1"/>
          </p:cNvSpPr>
          <p:nvPr>
            <p:ph type="title"/>
          </p:nvPr>
        </p:nvSpPr>
        <p:spPr/>
        <p:txBody>
          <a:bodyPr/>
          <a:lstStyle/>
          <a:p>
            <a:r>
              <a:rPr lang="fi-FI"/>
              <a:t>Barnets födelseår</a:t>
            </a:r>
          </a:p>
        </p:txBody>
      </p:sp>
      <p:graphicFrame>
        <p:nvGraphicFramePr>
          <p:cNvPr id="2" name="Sisällön paikkamerkki 10" descr="10 procent av barnen är födda 2023 eller 2024. Antalet barn födda andra år (2022 eller tidigare) är från 15 till 22 procent per år.">
            <a:extLst>
              <a:ext uri="{FF2B5EF4-FFF2-40B4-BE49-F238E27FC236}">
                <a16:creationId xmlns:a16="http://schemas.microsoft.com/office/drawing/2014/main" id="{1FB29765-9EEC-CF75-E624-E3DE751990BF}"/>
              </a:ext>
            </a:extLst>
          </p:cNvPr>
          <p:cNvGraphicFramePr>
            <a:graphicFrameLocks noGrp="1"/>
          </p:cNvGraphicFramePr>
          <p:nvPr>
            <p:ph sz="half" idx="1"/>
            <p:custDataLst>
              <p:tags r:id="rId1"/>
            </p:custDataLst>
            <p:extLst>
              <p:ext uri="{D42A27DB-BD31-4B8C-83A1-F6EECF244321}">
                <p14:modId xmlns:p14="http://schemas.microsoft.com/office/powerpoint/2010/main" val="211977031"/>
              </p:ext>
            </p:extLst>
          </p:nvPr>
        </p:nvGraphicFramePr>
        <p:xfrm>
          <a:off x="1349375" y="1646797"/>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DC38F85E-D240-0B34-80F6-1A81E7A7B7C4}"/>
              </a:ext>
            </a:extLst>
          </p:cNvPr>
          <p:cNvSpPr txBox="1">
            <a:spLocks/>
          </p:cNvSpPr>
          <p:nvPr/>
        </p:nvSpPr>
        <p:spPr>
          <a:xfrm>
            <a:off x="1283817" y="6254399"/>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Alla respondenter, n=297</a:t>
            </a:r>
          </a:p>
        </p:txBody>
      </p:sp>
      <p:sp>
        <p:nvSpPr>
          <p:cNvPr id="4" name="Dian numeron paikkamerkki 3">
            <a:extLst>
              <a:ext uri="{FF2B5EF4-FFF2-40B4-BE49-F238E27FC236}">
                <a16:creationId xmlns:a16="http://schemas.microsoft.com/office/drawing/2014/main" id="{74F062CA-D6E2-8B54-5FA3-777EBE6A686A}"/>
              </a:ext>
            </a:extLst>
          </p:cNvPr>
          <p:cNvSpPr>
            <a:spLocks noGrp="1"/>
          </p:cNvSpPr>
          <p:nvPr>
            <p:ph type="sldNum" sz="quarter" idx="12"/>
          </p:nvPr>
        </p:nvSpPr>
        <p:spPr/>
        <p:txBody>
          <a:bodyPr/>
          <a:lstStyle/>
          <a:p>
            <a:fld id="{59F0C5CC-526B-6E46-A120-C22331FE38F1}" type="slidenum">
              <a:rPr lang="en-FI" smtClean="0"/>
              <a:pPr/>
              <a:t>8</a:t>
            </a:fld>
            <a:endParaRPr lang="en-FI"/>
          </a:p>
        </p:txBody>
      </p:sp>
    </p:spTree>
    <p:extLst>
      <p:ext uri="{BB962C8B-B14F-4D97-AF65-F5344CB8AC3E}">
        <p14:creationId xmlns:p14="http://schemas.microsoft.com/office/powerpoint/2010/main" val="1383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F0A5B1-534D-A772-309C-541F2ED62AA1}"/>
              </a:ext>
            </a:extLst>
          </p:cNvPr>
          <p:cNvSpPr>
            <a:spLocks noGrp="1"/>
          </p:cNvSpPr>
          <p:nvPr>
            <p:ph type="title"/>
          </p:nvPr>
        </p:nvSpPr>
        <p:spPr/>
        <p:txBody>
          <a:bodyPr/>
          <a:lstStyle/>
          <a:p>
            <a:r>
              <a:rPr lang="fi-FI" dirty="0" err="1"/>
              <a:t>Barnets</a:t>
            </a:r>
            <a:r>
              <a:rPr lang="fi-FI" dirty="0"/>
              <a:t> </a:t>
            </a:r>
            <a:r>
              <a:rPr lang="fi-FI" dirty="0" err="1"/>
              <a:t>födelseår</a:t>
            </a:r>
            <a:r>
              <a:rPr lang="fi-FI" dirty="0"/>
              <a:t> </a:t>
            </a:r>
            <a:r>
              <a:rPr lang="fi-FI" dirty="0" err="1"/>
              <a:t>och</a:t>
            </a:r>
            <a:r>
              <a:rPr lang="fi-FI" dirty="0"/>
              <a:t> </a:t>
            </a:r>
            <a:r>
              <a:rPr lang="fi-FI" dirty="0" err="1"/>
              <a:t>språket</a:t>
            </a:r>
            <a:endParaRPr lang="fi-FI" dirty="0"/>
          </a:p>
        </p:txBody>
      </p:sp>
      <p:graphicFrame>
        <p:nvGraphicFramePr>
          <p:cNvPr id="5" name="Taulukko 4" descr="Här finns en tabell enligt barnets födelseår och blankettens språkversion.">
            <a:extLst>
              <a:ext uri="{FF2B5EF4-FFF2-40B4-BE49-F238E27FC236}">
                <a16:creationId xmlns:a16="http://schemas.microsoft.com/office/drawing/2014/main" id="{EB86D253-8231-BD4A-12DD-B09C4D603CC5}"/>
              </a:ext>
            </a:extLst>
          </p:cNvPr>
          <p:cNvGraphicFramePr>
            <a:graphicFrameLocks noGrp="1"/>
          </p:cNvGraphicFramePr>
          <p:nvPr>
            <p:extLst>
              <p:ext uri="{D42A27DB-BD31-4B8C-83A1-F6EECF244321}">
                <p14:modId xmlns:p14="http://schemas.microsoft.com/office/powerpoint/2010/main" val="2663314675"/>
              </p:ext>
            </p:extLst>
          </p:nvPr>
        </p:nvGraphicFramePr>
        <p:xfrm>
          <a:off x="2773783" y="1767757"/>
          <a:ext cx="6075080" cy="4240530"/>
        </p:xfrm>
        <a:graphic>
          <a:graphicData uri="http://schemas.openxmlformats.org/drawingml/2006/table">
            <a:tbl>
              <a:tblPr/>
              <a:tblGrid>
                <a:gridCol w="2304342">
                  <a:extLst>
                    <a:ext uri="{9D8B030D-6E8A-4147-A177-3AD203B41FA5}">
                      <a16:colId xmlns:a16="http://schemas.microsoft.com/office/drawing/2014/main" val="3115891637"/>
                    </a:ext>
                  </a:extLst>
                </a:gridCol>
                <a:gridCol w="857893">
                  <a:extLst>
                    <a:ext uri="{9D8B030D-6E8A-4147-A177-3AD203B41FA5}">
                      <a16:colId xmlns:a16="http://schemas.microsoft.com/office/drawing/2014/main" val="1545568211"/>
                    </a:ext>
                  </a:extLst>
                </a:gridCol>
                <a:gridCol w="977599">
                  <a:extLst>
                    <a:ext uri="{9D8B030D-6E8A-4147-A177-3AD203B41FA5}">
                      <a16:colId xmlns:a16="http://schemas.microsoft.com/office/drawing/2014/main" val="3840376373"/>
                    </a:ext>
                  </a:extLst>
                </a:gridCol>
                <a:gridCol w="967623">
                  <a:extLst>
                    <a:ext uri="{9D8B030D-6E8A-4147-A177-3AD203B41FA5}">
                      <a16:colId xmlns:a16="http://schemas.microsoft.com/office/drawing/2014/main" val="1506764584"/>
                    </a:ext>
                  </a:extLst>
                </a:gridCol>
                <a:gridCol w="967623">
                  <a:extLst>
                    <a:ext uri="{9D8B030D-6E8A-4147-A177-3AD203B41FA5}">
                      <a16:colId xmlns:a16="http://schemas.microsoft.com/office/drawing/2014/main" val="4159391419"/>
                    </a:ext>
                  </a:extLst>
                </a:gridCol>
              </a:tblGrid>
              <a:tr h="300038">
                <a:tc rowSpan="2">
                  <a:txBody>
                    <a:bodyPr/>
                    <a:lstStyle/>
                    <a:p>
                      <a:pPr algn="ctr"/>
                      <a:r>
                        <a:rPr lang="fi-FI" dirty="0">
                          <a:latin typeface="+mn-lt"/>
                        </a:rPr>
                        <a:t>Grankulla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fi-FI" sz="1200" b="1" i="0" u="none" strike="noStrike" kern="1200" dirty="0">
                          <a:solidFill>
                            <a:srgbClr val="000000"/>
                          </a:solidFill>
                          <a:effectLst/>
                          <a:latin typeface="+mn-lt"/>
                          <a:ea typeface="+mn-ea"/>
                          <a:cs typeface="+mn-cs"/>
                        </a:rPr>
                        <a:t>Alla </a:t>
                      </a:r>
                      <a:r>
                        <a:rPr lang="fi-FI" sz="1200" b="1" i="0" u="none" strike="noStrike" kern="1200" dirty="0" err="1">
                          <a:solidFill>
                            <a:srgbClr val="000000"/>
                          </a:solidFill>
                          <a:effectLst/>
                          <a:latin typeface="+mn-lt"/>
                          <a:ea typeface="+mn-ea"/>
                          <a:cs typeface="+mn-cs"/>
                        </a:rPr>
                        <a:t>respon-denter</a:t>
                      </a:r>
                      <a:endParaRPr lang="fi-FI" sz="1200" b="1" i="0" u="none" strike="noStrike" kern="1200" dirty="0">
                        <a:solidFill>
                          <a:srgbClr val="0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i-FI" sz="1200" b="1" i="0" u="none" strike="noStrike" kern="1200" dirty="0" err="1">
                          <a:solidFill>
                            <a:schemeClr val="tx1"/>
                          </a:solidFill>
                          <a:effectLst/>
                          <a:latin typeface="+mn-lt"/>
                          <a:ea typeface="+mn-ea"/>
                          <a:cs typeface="+mn-cs"/>
                        </a:rPr>
                        <a:t>Språket</a:t>
                      </a:r>
                      <a:endParaRPr lang="fi-FI"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fi-FI"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b"/>
                      <a:endParaRPr lang="fi-FI" sz="1200" b="0"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652453"/>
                  </a:ext>
                </a:extLst>
              </a:tr>
              <a:tr h="300038">
                <a:tc vMerge="1">
                  <a:txBody>
                    <a:bodyPr/>
                    <a:lstStyle/>
                    <a:p>
                      <a:endParaRPr lang="fi-FI"/>
                    </a:p>
                  </a:txBody>
                  <a:tcPr/>
                </a:tc>
                <a:tc vMerge="1">
                  <a:txBody>
                    <a:bodyPr/>
                    <a:lstStyle/>
                    <a:p>
                      <a:endParaRPr dirty="0"/>
                    </a:p>
                  </a:txBody>
                  <a:tcPr/>
                </a:tc>
                <a:tc>
                  <a:txBody>
                    <a:bodyPr/>
                    <a:lstStyle/>
                    <a:p>
                      <a:pPr algn="ctr" fontAlgn="t"/>
                      <a:r>
                        <a:rPr lang="fi-FI" sz="1200" b="0" i="0" u="none" strike="noStrike" dirty="0" err="1">
                          <a:solidFill>
                            <a:schemeClr val="tx1"/>
                          </a:solidFill>
                          <a:effectLst/>
                          <a:latin typeface="+mn-lt"/>
                        </a:rPr>
                        <a:t>Finska</a:t>
                      </a:r>
                      <a:endParaRPr lang="fi-FI" sz="12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err="1">
                          <a:solidFill>
                            <a:schemeClr val="tx1"/>
                          </a:solidFill>
                          <a:effectLst/>
                          <a:latin typeface="+mn-lt"/>
                        </a:rPr>
                        <a:t>Engelska</a:t>
                      </a:r>
                      <a:endParaRPr lang="fi-FI" sz="12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chemeClr val="tx1"/>
                          </a:solidFill>
                          <a:effectLst/>
                          <a:latin typeface="+mn-lt"/>
                        </a:rPr>
                        <a:t>Svenska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077937"/>
                  </a:ext>
                </a:extLst>
              </a:tr>
              <a:tr h="200025">
                <a:tc>
                  <a:txBody>
                    <a:bodyPr/>
                    <a:lstStyle/>
                    <a:p>
                      <a:pPr algn="l" fontAlgn="b"/>
                      <a:r>
                        <a:rPr lang="fi-FI" sz="1200" b="0" i="0" u="none" strike="noStrike" dirty="0" err="1">
                          <a:solidFill>
                            <a:srgbClr val="000000"/>
                          </a:solidFill>
                          <a:effectLst/>
                          <a:latin typeface="+mn-lt"/>
                        </a:rPr>
                        <a:t>Respondenter</a:t>
                      </a:r>
                      <a:r>
                        <a:rPr lang="fi-FI" sz="1200" b="0" i="0" u="none" strike="noStrike" dirty="0">
                          <a:solidFill>
                            <a:srgbClr val="000000"/>
                          </a:solidFill>
                          <a:effectLst/>
                          <a:latin typeface="+mn-lt"/>
                        </a:rPr>
                        <a:t>, 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405088"/>
                  </a:ext>
                </a:extLst>
              </a:tr>
              <a:tr h="200025">
                <a:tc>
                  <a:txBody>
                    <a:bodyPr/>
                    <a:lstStyle/>
                    <a:p>
                      <a:pPr algn="l" fontAlgn="b"/>
                      <a:r>
                        <a:rPr lang="fi-FI" sz="1200" b="0" i="0" u="none" strike="noStrike" dirty="0">
                          <a:solidFill>
                            <a:srgbClr val="000000"/>
                          </a:solidFill>
                          <a:effectLst/>
                          <a:latin typeface="+mn-l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563981"/>
                  </a:ext>
                </a:extLst>
              </a:tr>
              <a:tr h="600075">
                <a:tc>
                  <a:txBody>
                    <a:bodyPr/>
                    <a:lstStyle/>
                    <a:p>
                      <a:pPr algn="l" fontAlgn="t"/>
                      <a:r>
                        <a:rPr lang="fi-FI" sz="1200" b="0" i="0" u="none" strike="noStrike" dirty="0">
                          <a:solidFill>
                            <a:srgbClr val="000000"/>
                          </a:solidFill>
                          <a:effectLst/>
                          <a:latin typeface="+mn-lt"/>
                        </a:rPr>
                        <a:t>2018 </a:t>
                      </a:r>
                      <a:r>
                        <a:rPr lang="fi-FI" sz="1200" b="0" i="0" u="none" strike="noStrike" dirty="0" err="1">
                          <a:solidFill>
                            <a:srgbClr val="000000"/>
                          </a:solidFill>
                          <a:effectLst/>
                          <a:latin typeface="+mn-lt"/>
                        </a:rPr>
                        <a:t>eller</a:t>
                      </a:r>
                      <a:r>
                        <a:rPr lang="fi-FI" sz="1200" b="0" i="0" u="none" strike="noStrike" dirty="0">
                          <a:solidFill>
                            <a:srgbClr val="000000"/>
                          </a:solidFill>
                          <a:effectLst/>
                          <a:latin typeface="+mn-lt"/>
                        </a:rPr>
                        <a:t> </a:t>
                      </a:r>
                      <a:r>
                        <a:rPr lang="fi-FI" sz="1200" b="0" i="0" u="none" strike="noStrike" dirty="0" err="1">
                          <a:solidFill>
                            <a:srgbClr val="000000"/>
                          </a:solidFill>
                          <a:effectLst/>
                          <a:latin typeface="+mn-lt"/>
                        </a:rPr>
                        <a:t>tidigare</a:t>
                      </a:r>
                      <a:r>
                        <a:rPr lang="fi-FI" sz="1200" b="0" i="0" u="none" strike="noStrike" dirty="0">
                          <a:solidFill>
                            <a:srgbClr val="000000"/>
                          </a:solidFill>
                          <a:effectLst/>
                          <a:latin typeface="+mn-lt"/>
                        </a:rPr>
                        <a:t>, n=64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tc>
                  <a:txBody>
                    <a:bodyPr/>
                    <a:lstStyle/>
                    <a:p>
                      <a:pPr algn="ctr" fontAlgn="t"/>
                      <a:r>
                        <a:rPr lang="fi-FI" sz="1200" b="0" i="0" u="none" strike="noStrike" dirty="0">
                          <a:solidFill>
                            <a:srgbClr val="000000"/>
                          </a:solidFill>
                          <a:effectLst/>
                          <a:latin typeface="+mn-lt"/>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tc>
                  <a:txBody>
                    <a:bodyPr/>
                    <a:lstStyle/>
                    <a:p>
                      <a:pPr algn="ctr" fontAlgn="t"/>
                      <a:r>
                        <a:rPr lang="fi-FI" sz="1200" b="0" i="0" u="none" strike="noStrike" dirty="0">
                          <a:solidFill>
                            <a:srgbClr val="000000"/>
                          </a:solidFill>
                          <a:effectLst/>
                          <a:latin typeface="+mn-lt"/>
                        </a:rPr>
                        <a:t>27 %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extLst>
                  <a:ext uri="{0D108BD9-81ED-4DB2-BD59-A6C34878D82A}">
                    <a16:rowId xmlns:a16="http://schemas.microsoft.com/office/drawing/2014/main" val="1944609038"/>
                  </a:ext>
                </a:extLst>
              </a:tr>
              <a:tr h="600075">
                <a:tc>
                  <a:txBody>
                    <a:bodyPr/>
                    <a:lstStyle/>
                    <a:p>
                      <a:pPr algn="l" fontAlgn="t"/>
                      <a:r>
                        <a:rPr lang="fi-FI" sz="1200" b="0" i="0" u="none" strike="noStrike" dirty="0">
                          <a:solidFill>
                            <a:srgbClr val="000000"/>
                          </a:solidFill>
                          <a:effectLst/>
                          <a:latin typeface="+mn-lt"/>
                        </a:rPr>
                        <a:t>2019, n=48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tc>
                  <a:txBody>
                    <a:bodyPr/>
                    <a:lstStyle/>
                    <a:p>
                      <a:pPr algn="ctr" fontAlgn="t"/>
                      <a:r>
                        <a:rPr lang="fi-FI" sz="1200" b="0" i="0" u="none" strike="noStrike" dirty="0">
                          <a:solidFill>
                            <a:srgbClr val="000000"/>
                          </a:solidFill>
                          <a:effectLst/>
                          <a:latin typeface="+mn-lt"/>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extLst>
                  <a:ext uri="{0D108BD9-81ED-4DB2-BD59-A6C34878D82A}">
                    <a16:rowId xmlns:a16="http://schemas.microsoft.com/office/drawing/2014/main" val="1149589305"/>
                  </a:ext>
                </a:extLst>
              </a:tr>
              <a:tr h="600075">
                <a:tc>
                  <a:txBody>
                    <a:bodyPr/>
                    <a:lstStyle/>
                    <a:p>
                      <a:pPr algn="l" fontAlgn="t"/>
                      <a:r>
                        <a:rPr lang="fi-FI" sz="1200" b="0" i="0" u="none" strike="noStrike" dirty="0">
                          <a:solidFill>
                            <a:srgbClr val="000000"/>
                          </a:solidFill>
                          <a:effectLst/>
                          <a:latin typeface="+mn-lt"/>
                        </a:rPr>
                        <a:t>2020, n=54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extLst>
                  <a:ext uri="{0D108BD9-81ED-4DB2-BD59-A6C34878D82A}">
                    <a16:rowId xmlns:a16="http://schemas.microsoft.com/office/drawing/2014/main" val="2128835101"/>
                  </a:ext>
                </a:extLst>
              </a:tr>
              <a:tr h="600075">
                <a:tc>
                  <a:txBody>
                    <a:bodyPr/>
                    <a:lstStyle/>
                    <a:p>
                      <a:pPr algn="l" fontAlgn="t"/>
                      <a:r>
                        <a:rPr lang="fi-FI" sz="1200" b="0" i="0" u="none" strike="noStrike" dirty="0">
                          <a:solidFill>
                            <a:srgbClr val="000000"/>
                          </a:solidFill>
                          <a:effectLst/>
                          <a:latin typeface="+mn-lt"/>
                        </a:rPr>
                        <a:t>2021, n=57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5BBFF"/>
                    </a:solidFill>
                  </a:tcPr>
                </a:tc>
                <a:tc>
                  <a:txBody>
                    <a:bodyPr/>
                    <a:lstStyle/>
                    <a:p>
                      <a:pPr algn="ctr" fontAlgn="t"/>
                      <a:r>
                        <a:rPr lang="fi-FI" sz="1200" b="0" i="0" u="none" strike="noStrike" dirty="0">
                          <a:solidFill>
                            <a:srgbClr val="000000"/>
                          </a:solidFill>
                          <a:effectLst/>
                          <a:latin typeface="+mn-lt"/>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extLst>
                  <a:ext uri="{0D108BD9-81ED-4DB2-BD59-A6C34878D82A}">
                    <a16:rowId xmlns:a16="http://schemas.microsoft.com/office/drawing/2014/main" val="578858578"/>
                  </a:ext>
                </a:extLst>
              </a:tr>
              <a:tr h="400050">
                <a:tc>
                  <a:txBody>
                    <a:bodyPr/>
                    <a:lstStyle/>
                    <a:p>
                      <a:pPr algn="l" fontAlgn="t"/>
                      <a:r>
                        <a:rPr lang="fi-FI" sz="1200" b="0" i="0" u="none" strike="noStrike" dirty="0">
                          <a:solidFill>
                            <a:srgbClr val="000000"/>
                          </a:solidFill>
                          <a:effectLst/>
                          <a:latin typeface="+mn-lt"/>
                        </a:rPr>
                        <a:t>2022, n=45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C9FF"/>
                    </a:solidFill>
                  </a:tcPr>
                </a:tc>
                <a:tc>
                  <a:txBody>
                    <a:bodyPr/>
                    <a:lstStyle/>
                    <a:p>
                      <a:pPr algn="ctr" fontAlgn="t"/>
                      <a:r>
                        <a:rPr lang="fi-FI" sz="1200" b="0" i="0" u="none" strike="noStrike" dirty="0">
                          <a:solidFill>
                            <a:srgbClr val="000000"/>
                          </a:solidFill>
                          <a:effectLst/>
                          <a:latin typeface="+mn-lt"/>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extLst>
                  <a:ext uri="{0D108BD9-81ED-4DB2-BD59-A6C34878D82A}">
                    <a16:rowId xmlns:a16="http://schemas.microsoft.com/office/drawing/2014/main" val="3102390073"/>
                  </a:ext>
                </a:extLst>
              </a:tr>
              <a:tr h="400050">
                <a:tc>
                  <a:txBody>
                    <a:bodyPr/>
                    <a:lstStyle/>
                    <a:p>
                      <a:pPr algn="l" fontAlgn="t"/>
                      <a:r>
                        <a:rPr lang="fi-FI" sz="1200" b="0" i="0" u="none" strike="noStrike" dirty="0">
                          <a:solidFill>
                            <a:srgbClr val="000000"/>
                          </a:solidFill>
                          <a:effectLst/>
                          <a:latin typeface="+mn-lt"/>
                        </a:rPr>
                        <a:t>2023 </a:t>
                      </a:r>
                      <a:r>
                        <a:rPr lang="fi-FI" sz="1200" b="0" i="0" u="none" strike="noStrike" dirty="0" err="1">
                          <a:solidFill>
                            <a:srgbClr val="000000"/>
                          </a:solidFill>
                          <a:effectLst/>
                          <a:latin typeface="+mn-lt"/>
                        </a:rPr>
                        <a:t>eller</a:t>
                      </a:r>
                      <a:r>
                        <a:rPr lang="fi-FI" sz="1200" b="0" i="0" u="none" strike="noStrike" dirty="0">
                          <a:solidFill>
                            <a:srgbClr val="000000"/>
                          </a:solidFill>
                          <a:effectLst/>
                          <a:latin typeface="+mn-lt"/>
                        </a:rPr>
                        <a:t> 2024, n=29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i-FI" sz="1200" b="0" i="0" u="none" strike="noStrike" dirty="0">
                          <a:solidFill>
                            <a:srgbClr val="000000"/>
                          </a:solidFill>
                          <a:effectLst/>
                          <a:latin typeface="+mn-lt"/>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tc>
                  <a:txBody>
                    <a:bodyPr/>
                    <a:lstStyle/>
                    <a:p>
                      <a:pPr algn="ctr" fontAlgn="t"/>
                      <a:r>
                        <a:rPr lang="fi-FI" sz="1200" b="0" i="0" u="none" strike="noStrike" dirty="0">
                          <a:solidFill>
                            <a:srgbClr val="000000"/>
                          </a:solidFill>
                          <a:effectLst/>
                          <a:latin typeface="+mn-lt"/>
                        </a:rPr>
                        <a:t>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AFF"/>
                    </a:solidFill>
                  </a:tcPr>
                </a:tc>
                <a:tc>
                  <a:txBody>
                    <a:bodyPr/>
                    <a:lstStyle/>
                    <a:p>
                      <a:pPr algn="ctr" fontAlgn="t"/>
                      <a:r>
                        <a:rPr lang="fi-FI" sz="1200" b="0" i="0" u="none" strike="noStrike" dirty="0">
                          <a:solidFill>
                            <a:srgbClr val="000000"/>
                          </a:solidFill>
                          <a:effectLst/>
                          <a:latin typeface="+mn-lt"/>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tc>
                  <a:txBody>
                    <a:bodyPr/>
                    <a:lstStyle/>
                    <a:p>
                      <a:pPr algn="ctr" fontAlgn="t"/>
                      <a:r>
                        <a:rPr lang="fi-FI" sz="1200" b="0" i="0" u="none" strike="noStrike" dirty="0">
                          <a:solidFill>
                            <a:srgbClr val="000000"/>
                          </a:solidFill>
                          <a:effectLst/>
                          <a:latin typeface="+mn-lt"/>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E2FF"/>
                    </a:solidFill>
                  </a:tcPr>
                </a:tc>
                <a:extLst>
                  <a:ext uri="{0D108BD9-81ED-4DB2-BD59-A6C34878D82A}">
                    <a16:rowId xmlns:a16="http://schemas.microsoft.com/office/drawing/2014/main" val="1013072945"/>
                  </a:ext>
                </a:extLst>
              </a:tr>
            </a:tbl>
          </a:graphicData>
        </a:graphic>
      </p:graphicFrame>
      <p:sp>
        <p:nvSpPr>
          <p:cNvPr id="3" name="Tekstiruutu 2">
            <a:extLst>
              <a:ext uri="{FF2B5EF4-FFF2-40B4-BE49-F238E27FC236}">
                <a16:creationId xmlns:a16="http://schemas.microsoft.com/office/drawing/2014/main" id="{C940EAF4-F2D8-15FA-40D4-EF425E59FDAE}"/>
              </a:ext>
            </a:extLst>
          </p:cNvPr>
          <p:cNvSpPr txBox="1"/>
          <p:nvPr/>
        </p:nvSpPr>
        <p:spPr>
          <a:xfrm>
            <a:off x="2679572" y="6113832"/>
            <a:ext cx="6909966" cy="307777"/>
          </a:xfrm>
          <a:prstGeom prst="rect">
            <a:avLst/>
          </a:prstGeom>
          <a:noFill/>
        </p:spPr>
        <p:txBody>
          <a:bodyPr wrap="square" rtlCol="0">
            <a:spAutoFit/>
          </a:bodyPr>
          <a:lstStyle/>
          <a:p>
            <a:r>
              <a:rPr lang="fi-FI" sz="1400" dirty="0" err="1"/>
              <a:t>Antalet</a:t>
            </a:r>
            <a:r>
              <a:rPr lang="fi-FI" sz="1400" dirty="0"/>
              <a:t> </a:t>
            </a:r>
            <a:r>
              <a:rPr lang="fi-FI" sz="1400" dirty="0" err="1"/>
              <a:t>respondenter</a:t>
            </a:r>
            <a:r>
              <a:rPr lang="fi-FI" sz="1400" dirty="0"/>
              <a:t> </a:t>
            </a:r>
            <a:r>
              <a:rPr lang="fi-FI" sz="1400" dirty="0" err="1"/>
              <a:t>på</a:t>
            </a:r>
            <a:r>
              <a:rPr lang="fi-FI" sz="1400" dirty="0"/>
              <a:t> </a:t>
            </a:r>
            <a:r>
              <a:rPr lang="fi-FI" sz="1400" dirty="0" err="1"/>
              <a:t>andra</a:t>
            </a:r>
            <a:r>
              <a:rPr lang="fi-FI" sz="1400" dirty="0"/>
              <a:t> </a:t>
            </a:r>
            <a:r>
              <a:rPr lang="fi-FI" sz="1400" dirty="0" err="1"/>
              <a:t>språk</a:t>
            </a:r>
            <a:r>
              <a:rPr lang="fi-FI" sz="1400" dirty="0"/>
              <a:t> </a:t>
            </a:r>
            <a:r>
              <a:rPr lang="fi-FI" sz="1400" dirty="0" err="1"/>
              <a:t>är</a:t>
            </a:r>
            <a:r>
              <a:rPr lang="fi-FI" sz="1400" dirty="0"/>
              <a:t> </a:t>
            </a:r>
            <a:r>
              <a:rPr lang="fi-FI" sz="1400" dirty="0" err="1"/>
              <a:t>litet</a:t>
            </a:r>
            <a:r>
              <a:rPr lang="fi-FI" sz="1400" dirty="0"/>
              <a:t>, </a:t>
            </a:r>
            <a:r>
              <a:rPr lang="fi-FI" sz="1400" dirty="0" err="1"/>
              <a:t>resultatet</a:t>
            </a:r>
            <a:r>
              <a:rPr lang="fi-FI" sz="1400" dirty="0"/>
              <a:t> </a:t>
            </a:r>
            <a:r>
              <a:rPr lang="fi-FI" sz="1400" dirty="0" err="1"/>
              <a:t>presenteras</a:t>
            </a:r>
            <a:r>
              <a:rPr lang="fi-FI" sz="1400" dirty="0"/>
              <a:t> </a:t>
            </a:r>
            <a:r>
              <a:rPr lang="fi-FI" sz="1400" dirty="0" err="1"/>
              <a:t>inte</a:t>
            </a:r>
            <a:r>
              <a:rPr lang="fi-FI" sz="1400" dirty="0"/>
              <a:t>.</a:t>
            </a:r>
          </a:p>
        </p:txBody>
      </p:sp>
      <p:sp>
        <p:nvSpPr>
          <p:cNvPr id="4" name="Dian numeron paikkamerkki 3">
            <a:extLst>
              <a:ext uri="{FF2B5EF4-FFF2-40B4-BE49-F238E27FC236}">
                <a16:creationId xmlns:a16="http://schemas.microsoft.com/office/drawing/2014/main" id="{C2208254-4ABB-759B-2542-F3CC54E62FE6}"/>
              </a:ext>
            </a:extLst>
          </p:cNvPr>
          <p:cNvSpPr>
            <a:spLocks noGrp="1"/>
          </p:cNvSpPr>
          <p:nvPr>
            <p:ph type="sldNum" sz="quarter" idx="12"/>
          </p:nvPr>
        </p:nvSpPr>
        <p:spPr/>
        <p:txBody>
          <a:bodyPr/>
          <a:lstStyle/>
          <a:p>
            <a:fld id="{59F0C5CC-526B-6E46-A120-C22331FE38F1}" type="slidenum">
              <a:rPr lang="en-FI" smtClean="0"/>
              <a:pPr/>
              <a:t>9</a:t>
            </a:fld>
            <a:endParaRPr lang="en-FI"/>
          </a:p>
        </p:txBody>
      </p:sp>
    </p:spTree>
    <p:extLst>
      <p:ext uri="{BB962C8B-B14F-4D97-AF65-F5344CB8AC3E}">
        <p14:creationId xmlns:p14="http://schemas.microsoft.com/office/powerpoint/2010/main" val="372719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629C412467E4A14090CFEE3402E3CDFE" ma:contentTypeVersion="14" ma:contentTypeDescription="Luo uusi asiakirja." ma:contentTypeScope="" ma:versionID="e17f0c7102afffe3878dacf6b55ea4fd">
  <xsd:schema xmlns:xsd="http://www.w3.org/2001/XMLSchema" xmlns:xs="http://www.w3.org/2001/XMLSchema" xmlns:p="http://schemas.microsoft.com/office/2006/metadata/properties" xmlns:ns2="c0979f65-941c-4e4d-a991-ae2f7a833524" xmlns:ns3="484c8c59-755d-4516-b8d2-1621b38262b4" xmlns:ns4="3582defa-b011-4fe3-b576-b6fc1cf6495b" targetNamespace="http://schemas.microsoft.com/office/2006/metadata/properties" ma:root="true" ma:fieldsID="de3abca130d24e4e4ce6d545e5ed635b" ns2:_="" ns3:_="" ns4:_="">
    <xsd:import namespace="c0979f65-941c-4e4d-a991-ae2f7a833524"/>
    <xsd:import namespace="484c8c59-755d-4516-b8d2-1621b38262b4"/>
    <xsd:import namespace="3582defa-b011-4fe3-b576-b6fc1cf649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9f65-941c-4e4d-a991-ae2f7a833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64e4f28e-659f-45cc-ac62-e8da996087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fda6ac1-413e-424c-92cc-e758c9c5e228}" ma:internalName="TaxCatchAll" ma:showField="CatchAllData" ma:web="3582defa-b011-4fe3-b576-b6fc1cf649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82defa-b011-4fe3-b576-b6fc1cf6495b"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c0979f65-941c-4e4d-a991-ae2f7a8335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D4972B-1494-4210-AD61-D808EC4C8661}">
  <ds:schemaRefs>
    <ds:schemaRef ds:uri="http://schemas.microsoft.com/sharepoint/v3/contenttype/forms"/>
  </ds:schemaRefs>
</ds:datastoreItem>
</file>

<file path=customXml/itemProps2.xml><?xml version="1.0" encoding="utf-8"?>
<ds:datastoreItem xmlns:ds="http://schemas.openxmlformats.org/officeDocument/2006/customXml" ds:itemID="{9DE747AD-07DE-41B8-A64E-ABCC00862B6A}">
  <ds:schemaRefs>
    <ds:schemaRef ds:uri="3582defa-b011-4fe3-b576-b6fc1cf6495b"/>
    <ds:schemaRef ds:uri="484c8c59-755d-4516-b8d2-1621b38262b4"/>
    <ds:schemaRef ds:uri="c0979f65-941c-4e4d-a991-ae2f7a8335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498154-B29F-4E85-B9C1-3B4D2172835E}">
  <ds:schemaRefs>
    <ds:schemaRef ds:uri="3582defa-b011-4fe3-b576-b6fc1cf6495b"/>
    <ds:schemaRef ds:uri="484c8c59-755d-4516-b8d2-1621b38262b4"/>
    <ds:schemaRef ds:uri="c0979f65-941c-4e4d-a991-ae2f7a8335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782</TotalTime>
  <Words>2719</Words>
  <Application>Microsoft Office PowerPoint</Application>
  <PresentationFormat>Laajakuva</PresentationFormat>
  <Paragraphs>532</Paragraphs>
  <Slides>44</Slides>
  <Notes>0</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1</vt:i4>
      </vt:variant>
      <vt:variant>
        <vt:lpstr>Dian otsikot</vt:lpstr>
      </vt:variant>
      <vt:variant>
        <vt:i4>44</vt:i4>
      </vt:variant>
    </vt:vector>
  </HeadingPairs>
  <TitlesOfParts>
    <vt:vector size="50" baseType="lpstr">
      <vt:lpstr>Arial</vt:lpstr>
      <vt:lpstr>Calibri</vt:lpstr>
      <vt:lpstr>Calibri Light</vt:lpstr>
      <vt:lpstr>Corbel</vt:lpstr>
      <vt:lpstr>Office Theme</vt:lpstr>
      <vt:lpstr>Worksheet</vt:lpstr>
      <vt:lpstr>Huvudstadsregionens enkät inom småbarnspedagogiken 2024 Grankulla  23.1.2025 Taloustutkimus Oy Timo Myllymäki &amp; Tuomo Turja</vt:lpstr>
      <vt:lpstr>Innehåll</vt:lpstr>
      <vt:lpstr>Hur undersökningen genomfördes</vt:lpstr>
      <vt:lpstr>Hur undersökningen genomfördes</vt:lpstr>
      <vt:lpstr>Hur insamlingen av uppgifterna förlöpte</vt:lpstr>
      <vt:lpstr>Bakgrundsinformation</vt:lpstr>
      <vt:lpstr>Språket som användes när formuläret besvarades</vt:lpstr>
      <vt:lpstr>Barnets födelseår</vt:lpstr>
      <vt:lpstr>Barnets födelseår och språket</vt:lpstr>
      <vt:lpstr>Barnets kön</vt:lpstr>
      <vt:lpstr>Barn började på den nuvarande platsen för småbarnspedagogik eller förskoleundervisning</vt:lpstr>
      <vt:lpstr>Frågor till barnet  Det var inte obligatoriskt att svara  Vilka saker gör dig glad på ditt daghem? Vilka saker harmar dig på ditt daghem? Frågorna var öppna.  Artificiell intelligens har tematiserat och analyserat svaren.</vt:lpstr>
      <vt:lpstr>Vilka saker gör dig glad på ditt daghem? </vt:lpstr>
      <vt:lpstr>Vilka saker harmar dig på ditt daghem? </vt:lpstr>
      <vt:lpstr>Att söka till och börja inom småbarnspedagogiken 5=helt av samma åsikt – 1=helt av annan åsikt</vt:lpstr>
      <vt:lpstr>Att söka till och börja inom småbarnspedagogiken</vt:lpstr>
      <vt:lpstr>Barnets delaktighet och verksamhetens kvalitet 5=helt av samma åsikt – 1 helt av annan åsikt</vt:lpstr>
      <vt:lpstr>Barnets delaktighet och verksamhetens kvalitet</vt:lpstr>
      <vt:lpstr>Samarbete med personalen 5=helt av samma åsikt – 1 helt av annan åsikt</vt:lpstr>
      <vt:lpstr>Samarbete med personalen</vt:lpstr>
      <vt:lpstr>Allmänt vitsord 10=utmärkt – 4=dåligt</vt:lpstr>
      <vt:lpstr>Vilket allmänt vitsord ger du ditt barns småbarnspedagogik/förskoleundervisning</vt:lpstr>
      <vt:lpstr>Sammanfattning av alla påståenden</vt:lpstr>
      <vt:lpstr>Alla påståenden om kundnöjdhet 1/2</vt:lpstr>
      <vt:lpstr>Alla påståenden om kundnöjdhet 2/2</vt:lpstr>
      <vt:lpstr>Utvecklingsanalys</vt:lpstr>
      <vt:lpstr>Småbarnspedagogik/förskoleundervisning Styrkor och utvecklingsområden</vt:lpstr>
      <vt:lpstr>Styrkor och utvecklingsmål Att söka till och börja inom småbarnspedagogiken</vt:lpstr>
      <vt:lpstr>Styrkor och utvecklingsmål Barnets delaktighet och verksamhetens kvalitet</vt:lpstr>
      <vt:lpstr>Styrkor och utvecklingsmål Samarbete med personalen</vt:lpstr>
      <vt:lpstr>Öppen fråga  Hur skulle du vilja förbättra småbarnspedagogiken eller förskoleundervisningen?  Vilken annan respons vill du ge?   Svaren tematiserades och analyserades med hjälpa av artificiell intelligens.</vt:lpstr>
      <vt:lpstr>Hur skulle du vilja förbättra småbarnspedagogiken eller förskoleundervisningen? </vt:lpstr>
      <vt:lpstr>Hur skulle du vilja förbättra småbarnspedagogiken eller förskoleundervisningen?  Svaren tematiserades och analyserades med hjälp av artificiell intelligens</vt:lpstr>
      <vt:lpstr>Stadens jämförelsesidor</vt:lpstr>
      <vt:lpstr>Att söka till och börja inom småbarnspedagogiken</vt:lpstr>
      <vt:lpstr>Att söka till och börja inom småbarnspedagogiken</vt:lpstr>
      <vt:lpstr>Barnets delaktighet och verksamhetens kvalitet</vt:lpstr>
      <vt:lpstr>Barnets delaktighet och verksamhetens kvalitet</vt:lpstr>
      <vt:lpstr>Samarbete med personalen</vt:lpstr>
      <vt:lpstr>Samarbete med personalen</vt:lpstr>
      <vt:lpstr>Allmänt vitsord för småbarnspedagogik / förskoleundervisning</vt:lpstr>
      <vt:lpstr>PowerPoint-esitys</vt:lpstr>
      <vt:lpstr>PowerPoint-esitys</vt:lpstr>
      <vt:lpstr>Kiitos! Tack!</vt:lpstr>
    </vt:vector>
  </TitlesOfParts>
  <Manager/>
  <Company>Å Communications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Jake Papinaho</dc:creator>
  <cp:keywords/>
  <dc:description/>
  <cp:lastModifiedBy>Timo Myllymäki</cp:lastModifiedBy>
  <cp:revision>45</cp:revision>
  <dcterms:created xsi:type="dcterms:W3CDTF">2022-11-14T13:59:23Z</dcterms:created>
  <dcterms:modified xsi:type="dcterms:W3CDTF">2025-01-24T09:37:49Z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0x010100629C412467E4A14090CFEE3402E3CDFE</vt:lpwstr>
  </property>
  <property fmtid="{D5CDD505-2E9C-101B-9397-08002B2CF9AE}" pid="3" name="MediaServiceImageTags">
    <vt:lpwstr/>
  </property>
</Properties>
</file>