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ppt/charts/chart2.xml" ContentType="application/vnd.openxmlformats-officedocument.drawingml.chart+xml"/>
  <Override PartName="/ppt/tags/tag3.xml" ContentType="application/vnd.openxmlformats-officedocument.presentationml.tags+xml"/>
  <Override PartName="/ppt/charts/chart3.xml" ContentType="application/vnd.openxmlformats-officedocument.drawingml.chart+xml"/>
  <Override PartName="/ppt/tags/tag4.xml" ContentType="application/vnd.openxmlformats-officedocument.presentationml.tags+xml"/>
  <Override PartName="/ppt/charts/chart4.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7.xml" ContentType="application/vnd.openxmlformats-officedocument.presentationml.tags+xml"/>
  <Override PartName="/ppt/charts/chart7.xml" ContentType="application/vnd.openxmlformats-officedocument.drawingml.chart+xml"/>
  <Override PartName="/ppt/tags/tag8.xml" ContentType="application/vnd.openxmlformats-officedocument.presentationml.tags+xml"/>
  <Override PartName="/ppt/charts/chart8.xml" ContentType="application/vnd.openxmlformats-officedocument.drawingml.chart+xml"/>
  <Override PartName="/ppt/tags/tag9.xml" ContentType="application/vnd.openxmlformats-officedocument.presentationml.tags+xml"/>
  <Override PartName="/ppt/charts/chart9.xml" ContentType="application/vnd.openxmlformats-officedocument.drawingml.chart+xml"/>
  <Override PartName="/ppt/tags/tag10.xml" ContentType="application/vnd.openxmlformats-officedocument.presentationml.tags+xml"/>
  <Override PartName="/ppt/charts/chart10.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13.xml" ContentType="application/vnd.openxmlformats-officedocument.presentationml.tags+xml"/>
  <Override PartName="/ppt/charts/chart13.xml" ContentType="application/vnd.openxmlformats-officedocument.drawingml.chart+xml"/>
  <Override PartName="/ppt/tags/tag14.xml" ContentType="application/vnd.openxmlformats-officedocument.presentationml.tags+xml"/>
  <Override PartName="/ppt/charts/chart14.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257" r:id="rId6"/>
    <p:sldId id="266" r:id="rId7"/>
    <p:sldId id="267" r:id="rId8"/>
    <p:sldId id="268" r:id="rId9"/>
    <p:sldId id="269" r:id="rId10"/>
    <p:sldId id="270" r:id="rId11"/>
    <p:sldId id="271" r:id="rId12"/>
    <p:sldId id="1601" r:id="rId13"/>
    <p:sldId id="272" r:id="rId14"/>
    <p:sldId id="273" r:id="rId15"/>
    <p:sldId id="283" r:id="rId16"/>
    <p:sldId id="1602" r:id="rId17"/>
    <p:sldId id="1603" r:id="rId18"/>
    <p:sldId id="282" r:id="rId19"/>
    <p:sldId id="280" r:id="rId20"/>
    <p:sldId id="284" r:id="rId21"/>
    <p:sldId id="281" r:id="rId22"/>
    <p:sldId id="285" r:id="rId23"/>
    <p:sldId id="286" r:id="rId24"/>
    <p:sldId id="287" r:id="rId25"/>
    <p:sldId id="288" r:id="rId26"/>
    <p:sldId id="289" r:id="rId27"/>
    <p:sldId id="290" r:id="rId28"/>
    <p:sldId id="291" r:id="rId29"/>
    <p:sldId id="292" r:id="rId30"/>
    <p:sldId id="294" r:id="rId31"/>
    <p:sldId id="1606" r:id="rId32"/>
    <p:sldId id="1604" r:id="rId33"/>
    <p:sldId id="1605" r:id="rId34"/>
    <p:sldId id="293" r:id="rId35"/>
    <p:sldId id="296" r:id="rId36"/>
    <p:sldId id="1607" r:id="rId37"/>
    <p:sldId id="1597" r:id="rId38"/>
    <p:sldId id="265" r:id="rId39"/>
    <p:sldId id="309" r:id="rId40"/>
    <p:sldId id="299" r:id="rId41"/>
    <p:sldId id="310" r:id="rId42"/>
    <p:sldId id="1598" r:id="rId43"/>
    <p:sldId id="1599" r:id="rId44"/>
    <p:sldId id="1600" r:id="rId45"/>
    <p:sldId id="1576" r:id="rId46"/>
    <p:sldId id="1577" r:id="rId47"/>
    <p:sldId id="260" r:id="rId4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193"/>
    <a:srgbClr val="CBEAFF"/>
    <a:srgbClr val="B6E2FF"/>
    <a:srgbClr val="78C9FF"/>
    <a:srgbClr val="55BBFF"/>
    <a:srgbClr val="3BB0FF"/>
    <a:srgbClr val="007ED0"/>
    <a:srgbClr val="008DD3"/>
    <a:srgbClr val="2E3192"/>
    <a:srgbClr val="2332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45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Suomi, n=177</c:v>
                </c:pt>
                <c:pt idx="1">
                  <c:v>Englanti, n=27</c:v>
                </c:pt>
                <c:pt idx="2">
                  <c:v>Ruotsi, n=89</c:v>
                </c:pt>
                <c:pt idx="3">
                  <c:v>Venäjä, n=3</c:v>
                </c:pt>
                <c:pt idx="4">
                  <c:v>Muut kielet, n=1</c:v>
                </c:pt>
              </c:strCache>
            </c:strRef>
          </c:cat>
          <c:val>
            <c:numRef>
              <c:f>Taul1!$B$2:$B$6</c:f>
              <c:numCache>
                <c:formatCode>General</c:formatCode>
                <c:ptCount val="5"/>
                <c:pt idx="0">
                  <c:v>59.595959999999998</c:v>
                </c:pt>
                <c:pt idx="1">
                  <c:v>9.0909099999999992</c:v>
                </c:pt>
                <c:pt idx="2">
                  <c:v>29.966329999999999</c:v>
                </c:pt>
                <c:pt idx="3">
                  <c:v>1.0101</c:v>
                </c:pt>
                <c:pt idx="4">
                  <c:v>0.3367</c:v>
                </c:pt>
              </c:numCache>
            </c:numRef>
          </c:val>
          <c:extLst>
            <c:ext xmlns:c16="http://schemas.microsoft.com/office/drawing/2014/chart" uri="{C3380CC4-5D6E-409C-BE32-E72D297353CC}">
              <c16:uniqueId val="{00000000-EFA3-4A39-8479-B474D4AAB7ED}"/>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Täysin 
samaa mieltä</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Minut kohdataan huoltajana arvostavasti ja ystävällisesti​</c:v>
                </c:pt>
                <c:pt idx="1">
                  <c:v>Saan henkilökunnalta monipuolisesti ja riittävästi tietoa lapseni päivästä ja ryhmän toiminnasta</c:v>
                </c:pt>
                <c:pt idx="2">
                  <c:v>Lapselleni laadittuun varhaiskasvatussuunnitelmaan (vasu) tai esiopetuksen oppimissuunnitelmaan (Leops) kirjatut asiat ja toimintatavat toteutuvat lapseni varhaiskasvatuksessa / esiopetuksessa</c:v>
                </c:pt>
                <c:pt idx="3">
                  <c:v>Henkilökunta kuuntelee toiveitani ja ottaa palautteeni vastaan</c:v>
                </c:pt>
                <c:pt idx="4">
                  <c:v>Antamiani palautteita, ideoita ja toiveita huomioidaan toiminnassa</c:v>
                </c:pt>
              </c:strCache>
            </c:strRef>
          </c:cat>
          <c:val>
            <c:numRef>
              <c:f>Taul1!$B$2:$B$6</c:f>
              <c:numCache>
                <c:formatCode>General</c:formatCode>
                <c:ptCount val="5"/>
                <c:pt idx="0">
                  <c:v>83.838380000000001</c:v>
                </c:pt>
                <c:pt idx="1">
                  <c:v>60.94276</c:v>
                </c:pt>
                <c:pt idx="2">
                  <c:v>60.606059999999999</c:v>
                </c:pt>
                <c:pt idx="3">
                  <c:v>74.074070000000006</c:v>
                </c:pt>
                <c:pt idx="4">
                  <c:v>55.55556</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Jokseenkin 
samaa mieltä</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Minut kohdataan huoltajana arvostavasti ja ystävällisesti​</c:v>
                </c:pt>
                <c:pt idx="1">
                  <c:v>Saan henkilökunnalta monipuolisesti ja riittävästi tietoa lapseni päivästä ja ryhmän toiminnasta</c:v>
                </c:pt>
                <c:pt idx="2">
                  <c:v>Lapselleni laadittuun varhaiskasvatussuunnitelmaan (vasu) tai esiopetuksen oppimissuunnitelmaan (Leops) kirjatut asiat ja toimintatavat toteutuvat lapseni varhaiskasvatuksessa / esiopetuksessa</c:v>
                </c:pt>
                <c:pt idx="3">
                  <c:v>Henkilökunta kuuntelee toiveitani ja ottaa palautteeni vastaan</c:v>
                </c:pt>
                <c:pt idx="4">
                  <c:v>Antamiani palautteita, ideoita ja toiveita huomioidaan toiminnassa</c:v>
                </c:pt>
              </c:strCache>
            </c:strRef>
          </c:cat>
          <c:val>
            <c:numRef>
              <c:f>Taul1!$C$2:$C$6</c:f>
              <c:numCache>
                <c:formatCode>General</c:formatCode>
                <c:ptCount val="5"/>
                <c:pt idx="0">
                  <c:v>12.79461</c:v>
                </c:pt>
                <c:pt idx="1">
                  <c:v>32.996630000000003</c:v>
                </c:pt>
                <c:pt idx="2">
                  <c:v>25.925930000000001</c:v>
                </c:pt>
                <c:pt idx="3">
                  <c:v>18.855219999999999</c:v>
                </c:pt>
                <c:pt idx="4">
                  <c:v>27.94613</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En samaa 
enkä eri mieltä</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Minut kohdataan huoltajana arvostavasti ja ystävällisesti​</c:v>
                </c:pt>
                <c:pt idx="1">
                  <c:v>Saan henkilökunnalta monipuolisesti ja riittävästi tietoa lapseni päivästä ja ryhmän toiminnasta</c:v>
                </c:pt>
                <c:pt idx="2">
                  <c:v>Lapselleni laadittuun varhaiskasvatussuunnitelmaan (vasu) tai esiopetuksen oppimissuunnitelmaan (Leops) kirjatut asiat ja toimintatavat toteutuvat lapseni varhaiskasvatuksessa / esiopetuksessa</c:v>
                </c:pt>
                <c:pt idx="3">
                  <c:v>Henkilökunta kuuntelee toiveitani ja ottaa palautteeni vastaan</c:v>
                </c:pt>
                <c:pt idx="4">
                  <c:v>Antamiani palautteita, ideoita ja toiveita huomioidaan toiminnassa</c:v>
                </c:pt>
              </c:strCache>
            </c:strRef>
          </c:cat>
          <c:val>
            <c:numRef>
              <c:f>Taul1!$D$2:$D$6</c:f>
              <c:numCache>
                <c:formatCode>General</c:formatCode>
                <c:ptCount val="5"/>
                <c:pt idx="0">
                  <c:v>1.6835</c:v>
                </c:pt>
                <c:pt idx="1">
                  <c:v>1.6835</c:v>
                </c:pt>
                <c:pt idx="2">
                  <c:v>10.77441</c:v>
                </c:pt>
                <c:pt idx="3">
                  <c:v>4.7138</c:v>
                </c:pt>
                <c:pt idx="4">
                  <c:v>13.46801</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Jokseenkin 
eri mieltä</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Minut kohdataan huoltajana arvostavasti ja ystävällisesti​</c:v>
                </c:pt>
                <c:pt idx="1">
                  <c:v>Saan henkilökunnalta monipuolisesti ja riittävästi tietoa lapseni päivästä ja ryhmän toiminnasta</c:v>
                </c:pt>
                <c:pt idx="2">
                  <c:v>Lapselleni laadittuun varhaiskasvatussuunnitelmaan (vasu) tai esiopetuksen oppimissuunnitelmaan (Leops) kirjatut asiat ja toimintatavat toteutuvat lapseni varhaiskasvatuksessa / esiopetuksessa</c:v>
                </c:pt>
                <c:pt idx="3">
                  <c:v>Henkilökunta kuuntelee toiveitani ja ottaa palautteeni vastaan</c:v>
                </c:pt>
                <c:pt idx="4">
                  <c:v>Antamiani palautteita, ideoita ja toiveita huomioidaan toiminnassa</c:v>
                </c:pt>
              </c:strCache>
            </c:strRef>
          </c:cat>
          <c:val>
            <c:numRef>
              <c:f>Taul1!$E$2:$E$6</c:f>
              <c:numCache>
                <c:formatCode>General</c:formatCode>
                <c:ptCount val="5"/>
                <c:pt idx="0">
                  <c:v>1.6835</c:v>
                </c:pt>
                <c:pt idx="1">
                  <c:v>3.0303</c:v>
                </c:pt>
                <c:pt idx="2">
                  <c:v>1.6835</c:v>
                </c:pt>
                <c:pt idx="3">
                  <c:v>2.0202</c:v>
                </c:pt>
                <c:pt idx="4">
                  <c:v>2.6936</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Täysin 
eri mieltä</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Minut kohdataan huoltajana arvostavasti ja ystävällisesti​</c:v>
                </c:pt>
                <c:pt idx="1">
                  <c:v>Saan henkilökunnalta monipuolisesti ja riittävästi tietoa lapseni päivästä ja ryhmän toiminnasta</c:v>
                </c:pt>
                <c:pt idx="2">
                  <c:v>Lapselleni laadittuun varhaiskasvatussuunnitelmaan (vasu) tai esiopetuksen oppimissuunnitelmaan (Leops) kirjatut asiat ja toimintatavat toteutuvat lapseni varhaiskasvatuksessa / esiopetuksessa</c:v>
                </c:pt>
                <c:pt idx="3">
                  <c:v>Henkilökunta kuuntelee toiveitani ja ottaa palautteeni vastaan</c:v>
                </c:pt>
                <c:pt idx="4">
                  <c:v>Antamiani palautteita, ideoita ja toiveita huomioidaan toiminnassa</c:v>
                </c:pt>
              </c:strCache>
            </c:strRef>
          </c:cat>
          <c:val>
            <c:numRef>
              <c:f>Taul1!$F$2:$F$6</c:f>
              <c:numCache>
                <c:formatCode>General</c:formatCode>
                <c:ptCount val="5"/>
                <c:pt idx="1">
                  <c:v>1.3468</c:v>
                </c:pt>
                <c:pt idx="2">
                  <c:v>1.0101</c:v>
                </c:pt>
                <c:pt idx="3">
                  <c:v>0.3367</c:v>
                </c:pt>
                <c:pt idx="4">
                  <c:v>0.3367</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Taul1!$A$2:$A$6</c:f>
              <c:strCache>
                <c:ptCount val="5"/>
                <c:pt idx="0">
                  <c:v>Minut kohdataan huoltajana arvostavasti ja ystävällisesti​</c:v>
                </c:pt>
                <c:pt idx="1">
                  <c:v>Saan henkilökunnalta monipuolisesti ja riittävästi tietoa lapseni päivästä ja ryhmän toiminnasta</c:v>
                </c:pt>
                <c:pt idx="2">
                  <c:v>Lapselleni laadittuun varhaiskasvatussuunnitelmaan (vasu) tai esiopetuksen oppimissuunnitelmaan (Leops) kirjatut asiat ja toimintatavat toteutuvat lapseni varhaiskasvatuksessa / esiopetuksessa</c:v>
                </c:pt>
                <c:pt idx="3">
                  <c:v>Henkilökunta kuuntelee toiveitani ja ottaa palautteeni vastaan</c:v>
                </c:pt>
                <c:pt idx="4">
                  <c:v>Antamiani palautteita, ideoita ja toiveita huomioidaan toiminnassa</c:v>
                </c:pt>
              </c:strCache>
            </c:strRef>
          </c:cat>
          <c:val>
            <c:numRef>
              <c:f>Taul1!$G$2:$G$6</c:f>
              <c:numCache>
                <c:formatCode>General</c:formatCode>
                <c:ptCount val="5"/>
                <c:pt idx="0">
                  <c:v>4.79</c:v>
                </c:pt>
                <c:pt idx="1">
                  <c:v>4.49</c:v>
                </c:pt>
                <c:pt idx="2">
                  <c:v>4.43</c:v>
                </c:pt>
                <c:pt idx="3">
                  <c:v>4.6399999999999997</c:v>
                </c:pt>
                <c:pt idx="4">
                  <c:v>4.3600000000000003</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1522297940164E-2"/>
          <c:y val="0.1264984641769068"/>
          <c:w val="0.88386625794023566"/>
          <c:h val="0.58092176096394132"/>
        </c:manualLayout>
      </c:layout>
      <c:barChart>
        <c:barDir val="bar"/>
        <c:grouping val="stacked"/>
        <c:varyColors val="0"/>
        <c:ser>
          <c:idx val="0"/>
          <c:order val="0"/>
          <c:tx>
            <c:strRef>
              <c:f>Taul1!$B$1</c:f>
              <c:strCache>
                <c:ptCount val="1"/>
                <c:pt idx="0">
                  <c:v>10 Erinomainen</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Kaikki vastaajat, n=297</c:v>
                </c:pt>
              </c:strCache>
            </c:strRef>
          </c:cat>
          <c:val>
            <c:numRef>
              <c:f>Taul1!$B$2:$B$2</c:f>
              <c:numCache>
                <c:formatCode>General</c:formatCode>
                <c:ptCount val="1"/>
                <c:pt idx="0">
                  <c:v>52.86195</c:v>
                </c:pt>
              </c:numCache>
            </c:numRef>
          </c:val>
          <c:extLst>
            <c:ext xmlns:c16="http://schemas.microsoft.com/office/drawing/2014/chart" uri="{C3380CC4-5D6E-409C-BE32-E72D297353CC}">
              <c16:uniqueId val="{00000000-AA8D-464F-8A91-9639EB75C655}"/>
            </c:ext>
          </c:extLst>
        </c:ser>
        <c:ser>
          <c:idx val="1"/>
          <c:order val="1"/>
          <c:tx>
            <c:strRef>
              <c:f>Taul1!$C$1</c:f>
              <c:strCache>
                <c:ptCount val="1"/>
                <c:pt idx="0">
                  <c:v>9</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Kaikki vastaajat, n=297</c:v>
                </c:pt>
              </c:strCache>
            </c:strRef>
          </c:cat>
          <c:val>
            <c:numRef>
              <c:f>Taul1!$C$2:$C$2</c:f>
              <c:numCache>
                <c:formatCode>General</c:formatCode>
                <c:ptCount val="1"/>
                <c:pt idx="0">
                  <c:v>30.976430000000001</c:v>
                </c:pt>
              </c:numCache>
            </c:numRef>
          </c:val>
          <c:extLst>
            <c:ext xmlns:c16="http://schemas.microsoft.com/office/drawing/2014/chart" uri="{C3380CC4-5D6E-409C-BE32-E72D297353CC}">
              <c16:uniqueId val="{00000001-AA8D-464F-8A91-9639EB75C655}"/>
            </c:ext>
          </c:extLst>
        </c:ser>
        <c:ser>
          <c:idx val="2"/>
          <c:order val="2"/>
          <c:tx>
            <c:strRef>
              <c:f>Taul1!$D$1</c:f>
              <c:strCache>
                <c:ptCount val="1"/>
                <c:pt idx="0">
                  <c:v>8</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Kaikki vastaajat, n=297</c:v>
                </c:pt>
              </c:strCache>
            </c:strRef>
          </c:cat>
          <c:val>
            <c:numRef>
              <c:f>Taul1!$D$2:$D$2</c:f>
              <c:numCache>
                <c:formatCode>General</c:formatCode>
                <c:ptCount val="1"/>
                <c:pt idx="0">
                  <c:v>9.0909099999999992</c:v>
                </c:pt>
              </c:numCache>
            </c:numRef>
          </c:val>
          <c:extLst>
            <c:ext xmlns:c16="http://schemas.microsoft.com/office/drawing/2014/chart" uri="{C3380CC4-5D6E-409C-BE32-E72D297353CC}">
              <c16:uniqueId val="{00000002-AA8D-464F-8A91-9639EB75C655}"/>
            </c:ext>
          </c:extLst>
        </c:ser>
        <c:ser>
          <c:idx val="3"/>
          <c:order val="3"/>
          <c:tx>
            <c:strRef>
              <c:f>Taul1!$E$1</c:f>
              <c:strCache>
                <c:ptCount val="1"/>
                <c:pt idx="0">
                  <c:v>7</c:v>
                </c:pt>
              </c:strCache>
            </c:strRef>
          </c:tx>
          <c:spPr>
            <a:solidFill>
              <a:srgbClr val="B9E6FD"/>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Kaikki vastaajat, n=297</c:v>
                </c:pt>
              </c:strCache>
            </c:strRef>
          </c:cat>
          <c:val>
            <c:numRef>
              <c:f>Taul1!$E$2:$E$2</c:f>
              <c:numCache>
                <c:formatCode>General</c:formatCode>
                <c:ptCount val="1"/>
                <c:pt idx="0">
                  <c:v>4.0404</c:v>
                </c:pt>
              </c:numCache>
            </c:numRef>
          </c:val>
          <c:extLst>
            <c:ext xmlns:c16="http://schemas.microsoft.com/office/drawing/2014/chart" uri="{C3380CC4-5D6E-409C-BE32-E72D297353CC}">
              <c16:uniqueId val="{00000003-AA8D-464F-8A91-9639EB75C655}"/>
            </c:ext>
          </c:extLst>
        </c:ser>
        <c:ser>
          <c:idx val="4"/>
          <c:order val="4"/>
          <c:tx>
            <c:strRef>
              <c:f>Taul1!$F$1</c:f>
              <c:strCache>
                <c:ptCount val="1"/>
                <c:pt idx="0">
                  <c:v>6</c:v>
                </c:pt>
              </c:strCache>
            </c:strRef>
          </c:tx>
          <c:spPr>
            <a:solidFill>
              <a:srgbClr val="F39FC7"/>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Kaikki vastaajat, n=297</c:v>
                </c:pt>
              </c:strCache>
            </c:strRef>
          </c:cat>
          <c:val>
            <c:numRef>
              <c:f>Taul1!$F$2:$F$2</c:f>
              <c:numCache>
                <c:formatCode>General</c:formatCode>
                <c:ptCount val="1"/>
                <c:pt idx="0">
                  <c:v>1.0101</c:v>
                </c:pt>
              </c:numCache>
            </c:numRef>
          </c:val>
          <c:extLst>
            <c:ext xmlns:c16="http://schemas.microsoft.com/office/drawing/2014/chart" uri="{C3380CC4-5D6E-409C-BE32-E72D297353CC}">
              <c16:uniqueId val="{00000004-AA8D-464F-8A91-9639EB75C655}"/>
            </c:ext>
          </c:extLst>
        </c:ser>
        <c:ser>
          <c:idx val="5"/>
          <c:order val="5"/>
          <c:tx>
            <c:strRef>
              <c:f>Taul1!$G$1</c:f>
              <c:strCache>
                <c:ptCount val="1"/>
                <c:pt idx="0">
                  <c:v>5</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c:f>
              <c:strCache>
                <c:ptCount val="1"/>
                <c:pt idx="0">
                  <c:v>Kaikki vastaajat, n=297</c:v>
                </c:pt>
              </c:strCache>
            </c:strRef>
          </c:cat>
          <c:val>
            <c:numRef>
              <c:f>Taul1!$G$2:$G$2</c:f>
              <c:numCache>
                <c:formatCode>General</c:formatCode>
                <c:ptCount val="1"/>
                <c:pt idx="0">
                  <c:v>0.3367</c:v>
                </c:pt>
              </c:numCache>
            </c:numRef>
          </c:val>
          <c:extLst>
            <c:ext xmlns:c16="http://schemas.microsoft.com/office/drawing/2014/chart" uri="{C3380CC4-5D6E-409C-BE32-E72D297353CC}">
              <c16:uniqueId val="{00000005-AA8D-464F-8A91-9639EB75C655}"/>
            </c:ext>
          </c:extLst>
        </c:ser>
        <c:ser>
          <c:idx val="6"/>
          <c:order val="6"/>
          <c:tx>
            <c:strRef>
              <c:f>Taul1!$H$1</c:f>
              <c:strCache>
                <c:ptCount val="1"/>
                <c:pt idx="0">
                  <c:v>4 Heikko</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c:f>
              <c:strCache>
                <c:ptCount val="1"/>
                <c:pt idx="0">
                  <c:v>Kaikki vastaajat, n=297</c:v>
                </c:pt>
              </c:strCache>
            </c:strRef>
          </c:cat>
          <c:val>
            <c:numRef>
              <c:f>Taul1!$H$2:$H$2</c:f>
              <c:numCache>
                <c:formatCode>General</c:formatCode>
                <c:ptCount val="1"/>
                <c:pt idx="0">
                  <c:v>0.3367</c:v>
                </c:pt>
              </c:numCache>
            </c:numRef>
          </c:val>
          <c:extLst>
            <c:ext xmlns:c16="http://schemas.microsoft.com/office/drawing/2014/chart" uri="{C3380CC4-5D6E-409C-BE32-E72D297353CC}">
              <c16:uniqueId val="{00000006-AA8D-464F-8A91-9639EB75C655}"/>
            </c:ext>
          </c:extLst>
        </c:ser>
        <c:ser>
          <c:idx val="7"/>
          <c:order val="7"/>
          <c:tx>
            <c:strRef>
              <c:f>Taul1!$I$1</c:f>
              <c:strCache>
                <c:ptCount val="1"/>
                <c:pt idx="0">
                  <c:v>En osaa sanoa</c:v>
                </c:pt>
              </c:strCache>
            </c:strRef>
          </c:tx>
          <c:spPr>
            <a:solidFill>
              <a:srgbClr val="E1E1E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c:f>
              <c:strCache>
                <c:ptCount val="1"/>
                <c:pt idx="0">
                  <c:v>Kaikki vastaajat, n=297</c:v>
                </c:pt>
              </c:strCache>
            </c:strRef>
          </c:cat>
          <c:val>
            <c:numRef>
              <c:f>Taul1!$I$2:$I$2</c:f>
              <c:numCache>
                <c:formatCode>General</c:formatCode>
                <c:ptCount val="1"/>
                <c:pt idx="0">
                  <c:v>1.3468</c:v>
                </c:pt>
              </c:numCache>
            </c:numRef>
          </c:val>
          <c:extLst>
            <c:ext xmlns:c16="http://schemas.microsoft.com/office/drawing/2014/chart" uri="{C3380CC4-5D6E-409C-BE32-E72D297353CC}">
              <c16:uniqueId val="{00000007-AA8D-464F-8A91-9639EB75C655}"/>
            </c:ext>
          </c:extLst>
        </c:ser>
        <c:dLbls>
          <c:showLegendKey val="0"/>
          <c:showVal val="0"/>
          <c:showCatName val="0"/>
          <c:showSerName val="0"/>
          <c:showPercent val="0"/>
          <c:showBubbleSize val="0"/>
        </c:dLbls>
        <c:gapWidth val="50"/>
        <c:overlap val="100"/>
        <c:axId val="508039280"/>
        <c:axId val="508039840"/>
        <c:extLst/>
      </c:barChart>
      <c:catAx>
        <c:axId val="508039280"/>
        <c:scaling>
          <c:orientation val="maxMin"/>
        </c:scaling>
        <c:delete val="1"/>
        <c:axPos val="l"/>
        <c:numFmt formatCode="General" sourceLinked="0"/>
        <c:majorTickMark val="none"/>
        <c:minorTickMark val="none"/>
        <c:tickLblPos val="low"/>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93456772779958"/>
              <c:y val="0.73132753078700097"/>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05"/>
          <c:y val="1.4904447236692011E-2"/>
          <c:w val="0.9418931333623668"/>
          <c:h val="0.10183888214252353"/>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99148779759352E-2"/>
          <c:y val="5.9269874099686794E-2"/>
          <c:w val="0.81087164537919287"/>
          <c:h val="0.81882148552777956"/>
        </c:manualLayout>
      </c:layout>
      <c:doughnutChart>
        <c:varyColors val="1"/>
        <c:ser>
          <c:idx val="0"/>
          <c:order val="0"/>
          <c:tx>
            <c:strRef>
              <c:f>Taul1!$B$1</c:f>
              <c:strCache>
                <c:ptCount val="1"/>
                <c:pt idx="0">
                  <c:v>Kaikki vastaajat, n=297</c:v>
                </c:pt>
              </c:strCache>
            </c:strRef>
          </c:tx>
          <c:spPr>
            <a:solidFill>
              <a:srgbClr val="70BC00"/>
            </a:solidFill>
            <a:ln>
              <a:solidFill>
                <a:srgbClr val="000000"/>
              </a:solidFill>
            </a:ln>
          </c:spPr>
          <c:dPt>
            <c:idx val="0"/>
            <c:bubble3D val="0"/>
            <c:spPr>
              <a:solidFill>
                <a:srgbClr val="3BB0FF"/>
              </a:solidFill>
              <a:ln>
                <a:solidFill>
                  <a:srgbClr val="000000"/>
                </a:solidFill>
              </a:ln>
            </c:spPr>
            <c:extLst>
              <c:ext xmlns:c16="http://schemas.microsoft.com/office/drawing/2014/chart" uri="{C3380CC4-5D6E-409C-BE32-E72D297353CC}">
                <c16:uniqueId val="{00000001-304F-49F3-A050-A5ABA4DBB050}"/>
              </c:ext>
            </c:extLst>
          </c:dPt>
          <c:dPt>
            <c:idx val="1"/>
            <c:bubble3D val="0"/>
            <c:spPr>
              <a:solidFill>
                <a:srgbClr val="E1E1E1"/>
              </a:solidFill>
              <a:ln>
                <a:solidFill>
                  <a:srgbClr val="000000"/>
                </a:solidFill>
              </a:ln>
            </c:spPr>
            <c:extLst>
              <c:ext xmlns:c16="http://schemas.microsoft.com/office/drawing/2014/chart" uri="{C3380CC4-5D6E-409C-BE32-E72D297353CC}">
                <c16:uniqueId val="{00000003-304F-49F3-A050-A5ABA4DBB050}"/>
              </c:ext>
            </c:extLst>
          </c:dPt>
          <c:cat>
            <c:strRef>
              <c:f>Taul1!$A$2:$A$3</c:f>
              <c:strCache>
                <c:ptCount val="2"/>
                <c:pt idx="0">
                  <c:v>Keskiarvo</c:v>
                </c:pt>
                <c:pt idx="1">
                  <c:v>10 miinus keskiarvo</c:v>
                </c:pt>
              </c:strCache>
            </c:strRef>
          </c:cat>
          <c:val>
            <c:numRef>
              <c:f>Taul1!$B$2:$B$3</c:f>
              <c:numCache>
                <c:formatCode>General</c:formatCode>
                <c:ptCount val="2"/>
                <c:pt idx="0">
                  <c:v>9.3000000000000007</c:v>
                </c:pt>
                <c:pt idx="1">
                  <c:v>0.69999999999999929</c:v>
                </c:pt>
              </c:numCache>
            </c:numRef>
          </c:val>
          <c:extLst>
            <c:ext xmlns:c16="http://schemas.microsoft.com/office/drawing/2014/chart" uri="{C3380CC4-5D6E-409C-BE32-E72D297353CC}">
              <c16:uniqueId val="{00000004-304F-49F3-A050-A5ABA4DBB050}"/>
            </c:ext>
          </c:extLst>
        </c:ser>
        <c:dLbls>
          <c:showLegendKey val="0"/>
          <c:showVal val="0"/>
          <c:showCatName val="0"/>
          <c:showSerName val="0"/>
          <c:showPercent val="0"/>
          <c:showBubbleSize val="0"/>
          <c:showLeaderLines val="0"/>
        </c:dLbls>
        <c:firstSliceAng val="0"/>
        <c:holeSize val="65"/>
      </c:doughnutChart>
      <c:spPr>
        <a:ln w="6350">
          <a:no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Täysin 
samaa mieltä</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Minut kohdataan huoltajana arvostavasti ja ystävällisesti​</c:v>
                </c:pt>
                <c:pt idx="1">
                  <c:v>Ryhmän henkilökunta on myönteinen ja kannustava lastani kohtaan</c:v>
                </c:pt>
                <c:pt idx="2">
                  <c:v>Lapseni tarpeet huomioitiin hyvin varhaiskasvatuksen / esiopetuksen alkaessa **</c:v>
                </c:pt>
                <c:pt idx="3">
                  <c:v>Lapseni on innostunut oppimisesta varhaiskasvatuksessa / esiopetuksessa</c:v>
                </c:pt>
                <c:pt idx="4">
                  <c:v>Lapseni varhaiskasvatus- tai esiopetuspaikkaan tutustuminen sujui hyvin **</c:v>
                </c:pt>
                <c:pt idx="5">
                  <c:v>Lapsellani on kavereita varhaiskasvatus- tai esiopetuspaikassa</c:v>
                </c:pt>
                <c:pt idx="6">
                  <c:v>Henkilökunta kuuntelee toiveitani ja ottaa palautteeni vastaan</c:v>
                </c:pt>
                <c:pt idx="7">
                  <c:v>Lapseni saa tarvitsemansa tuen omassa ryhmässään</c:v>
                </c:pt>
              </c:strCache>
            </c:strRef>
          </c:cat>
          <c:val>
            <c:numRef>
              <c:f>Taul1!$B$2:$B$9</c:f>
              <c:numCache>
                <c:formatCode>General</c:formatCode>
                <c:ptCount val="8"/>
                <c:pt idx="0">
                  <c:v>83.838380000000001</c:v>
                </c:pt>
                <c:pt idx="1">
                  <c:v>81.144779999999997</c:v>
                </c:pt>
                <c:pt idx="2">
                  <c:v>79.2</c:v>
                </c:pt>
                <c:pt idx="3">
                  <c:v>75.420879999999997</c:v>
                </c:pt>
                <c:pt idx="4">
                  <c:v>77.599999999999994</c:v>
                </c:pt>
                <c:pt idx="5">
                  <c:v>73.737369999999999</c:v>
                </c:pt>
                <c:pt idx="6">
                  <c:v>74.074070000000006</c:v>
                </c:pt>
                <c:pt idx="7">
                  <c:v>71.043769999999995</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Jokseenkin 
samaa mieltä</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Minut kohdataan huoltajana arvostavasti ja ystävällisesti​</c:v>
                </c:pt>
                <c:pt idx="1">
                  <c:v>Ryhmän henkilökunta on myönteinen ja kannustava lastani kohtaan</c:v>
                </c:pt>
                <c:pt idx="2">
                  <c:v>Lapseni tarpeet huomioitiin hyvin varhaiskasvatuksen / esiopetuksen alkaessa **</c:v>
                </c:pt>
                <c:pt idx="3">
                  <c:v>Lapseni on innostunut oppimisesta varhaiskasvatuksessa / esiopetuksessa</c:v>
                </c:pt>
                <c:pt idx="4">
                  <c:v>Lapseni varhaiskasvatus- tai esiopetuspaikkaan tutustuminen sujui hyvin **</c:v>
                </c:pt>
                <c:pt idx="5">
                  <c:v>Lapsellani on kavereita varhaiskasvatus- tai esiopetuspaikassa</c:v>
                </c:pt>
                <c:pt idx="6">
                  <c:v>Henkilökunta kuuntelee toiveitani ja ottaa palautteeni vastaan</c:v>
                </c:pt>
                <c:pt idx="7">
                  <c:v>Lapseni saa tarvitsemansa tuen omassa ryhmässään</c:v>
                </c:pt>
              </c:strCache>
            </c:strRef>
          </c:cat>
          <c:val>
            <c:numRef>
              <c:f>Taul1!$C$2:$C$9</c:f>
              <c:numCache>
                <c:formatCode>General</c:formatCode>
                <c:ptCount val="8"/>
                <c:pt idx="0">
                  <c:v>12.79461</c:v>
                </c:pt>
                <c:pt idx="1">
                  <c:v>14.81481</c:v>
                </c:pt>
                <c:pt idx="2">
                  <c:v>14.4</c:v>
                </c:pt>
                <c:pt idx="3">
                  <c:v>18.855219999999999</c:v>
                </c:pt>
                <c:pt idx="4">
                  <c:v>16</c:v>
                </c:pt>
                <c:pt idx="5">
                  <c:v>20.875419999999998</c:v>
                </c:pt>
                <c:pt idx="6">
                  <c:v>18.855219999999999</c:v>
                </c:pt>
                <c:pt idx="7">
                  <c:v>21.88552</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En samaa 
enkä eri mieltä</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Minut kohdataan huoltajana arvostavasti ja ystävällisesti​</c:v>
                </c:pt>
                <c:pt idx="1">
                  <c:v>Ryhmän henkilökunta on myönteinen ja kannustava lastani kohtaan</c:v>
                </c:pt>
                <c:pt idx="2">
                  <c:v>Lapseni tarpeet huomioitiin hyvin varhaiskasvatuksen / esiopetuksen alkaessa **</c:v>
                </c:pt>
                <c:pt idx="3">
                  <c:v>Lapseni on innostunut oppimisesta varhaiskasvatuksessa / esiopetuksessa</c:v>
                </c:pt>
                <c:pt idx="4">
                  <c:v>Lapseni varhaiskasvatus- tai esiopetuspaikkaan tutustuminen sujui hyvin **</c:v>
                </c:pt>
                <c:pt idx="5">
                  <c:v>Lapsellani on kavereita varhaiskasvatus- tai esiopetuspaikassa</c:v>
                </c:pt>
                <c:pt idx="6">
                  <c:v>Henkilökunta kuuntelee toiveitani ja ottaa palautteeni vastaan</c:v>
                </c:pt>
                <c:pt idx="7">
                  <c:v>Lapseni saa tarvitsemansa tuen omassa ryhmässään</c:v>
                </c:pt>
              </c:strCache>
            </c:strRef>
          </c:cat>
          <c:val>
            <c:numRef>
              <c:f>Taul1!$D$2:$D$9</c:f>
              <c:numCache>
                <c:formatCode>General</c:formatCode>
                <c:ptCount val="8"/>
                <c:pt idx="0">
                  <c:v>1.6835</c:v>
                </c:pt>
                <c:pt idx="1">
                  <c:v>2.0202</c:v>
                </c:pt>
                <c:pt idx="2">
                  <c:v>4</c:v>
                </c:pt>
                <c:pt idx="3">
                  <c:v>4.3771000000000004</c:v>
                </c:pt>
                <c:pt idx="4">
                  <c:v>3.2</c:v>
                </c:pt>
                <c:pt idx="5">
                  <c:v>4.3771000000000004</c:v>
                </c:pt>
                <c:pt idx="6">
                  <c:v>4.7138</c:v>
                </c:pt>
                <c:pt idx="7">
                  <c:v>4.3771000000000004</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Jokseenkin 
eri mieltä</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Minut kohdataan huoltajana arvostavasti ja ystävällisesti​</c:v>
                </c:pt>
                <c:pt idx="1">
                  <c:v>Ryhmän henkilökunta on myönteinen ja kannustava lastani kohtaan</c:v>
                </c:pt>
                <c:pt idx="2">
                  <c:v>Lapseni tarpeet huomioitiin hyvin varhaiskasvatuksen / esiopetuksen alkaessa **</c:v>
                </c:pt>
                <c:pt idx="3">
                  <c:v>Lapseni on innostunut oppimisesta varhaiskasvatuksessa / esiopetuksessa</c:v>
                </c:pt>
                <c:pt idx="4">
                  <c:v>Lapseni varhaiskasvatus- tai esiopetuspaikkaan tutustuminen sujui hyvin **</c:v>
                </c:pt>
                <c:pt idx="5">
                  <c:v>Lapsellani on kavereita varhaiskasvatus- tai esiopetuspaikassa</c:v>
                </c:pt>
                <c:pt idx="6">
                  <c:v>Henkilökunta kuuntelee toiveitani ja ottaa palautteeni vastaan</c:v>
                </c:pt>
                <c:pt idx="7">
                  <c:v>Lapseni saa tarvitsemansa tuen omassa ryhmässään</c:v>
                </c:pt>
              </c:strCache>
            </c:strRef>
          </c:cat>
          <c:val>
            <c:numRef>
              <c:f>Taul1!$E$2:$E$9</c:f>
              <c:numCache>
                <c:formatCode>General</c:formatCode>
                <c:ptCount val="8"/>
                <c:pt idx="0">
                  <c:v>1.6835</c:v>
                </c:pt>
                <c:pt idx="1">
                  <c:v>1.3468</c:v>
                </c:pt>
                <c:pt idx="2">
                  <c:v>1.6</c:v>
                </c:pt>
                <c:pt idx="3">
                  <c:v>0.6734</c:v>
                </c:pt>
                <c:pt idx="4">
                  <c:v>2.4</c:v>
                </c:pt>
                <c:pt idx="5">
                  <c:v>0.3367</c:v>
                </c:pt>
                <c:pt idx="6">
                  <c:v>2.0202</c:v>
                </c:pt>
                <c:pt idx="7">
                  <c:v>2.0202</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Täysin 
eri mieltä</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Minut kohdataan huoltajana arvostavasti ja ystävällisesti​</c:v>
                </c:pt>
                <c:pt idx="1">
                  <c:v>Ryhmän henkilökunta on myönteinen ja kannustava lastani kohtaan</c:v>
                </c:pt>
                <c:pt idx="2">
                  <c:v>Lapseni tarpeet huomioitiin hyvin varhaiskasvatuksen / esiopetuksen alkaessa **</c:v>
                </c:pt>
                <c:pt idx="3">
                  <c:v>Lapseni on innostunut oppimisesta varhaiskasvatuksessa / esiopetuksessa</c:v>
                </c:pt>
                <c:pt idx="4">
                  <c:v>Lapseni varhaiskasvatus- tai esiopetuspaikkaan tutustuminen sujui hyvin **</c:v>
                </c:pt>
                <c:pt idx="5">
                  <c:v>Lapsellani on kavereita varhaiskasvatus- tai esiopetuspaikassa</c:v>
                </c:pt>
                <c:pt idx="6">
                  <c:v>Henkilökunta kuuntelee toiveitani ja ottaa palautteeni vastaan</c:v>
                </c:pt>
                <c:pt idx="7">
                  <c:v>Lapseni saa tarvitsemansa tuen omassa ryhmässään</c:v>
                </c:pt>
              </c:strCache>
            </c:strRef>
          </c:cat>
          <c:val>
            <c:numRef>
              <c:f>Taul1!$F$2:$F$9</c:f>
              <c:numCache>
                <c:formatCode>General</c:formatCode>
                <c:ptCount val="8"/>
                <c:pt idx="1">
                  <c:v>0.6734</c:v>
                </c:pt>
                <c:pt idx="2">
                  <c:v>0.8</c:v>
                </c:pt>
                <c:pt idx="3">
                  <c:v>0.6734</c:v>
                </c:pt>
                <c:pt idx="4">
                  <c:v>0.8</c:v>
                </c:pt>
                <c:pt idx="5">
                  <c:v>0.6734</c:v>
                </c:pt>
                <c:pt idx="6">
                  <c:v>0.3367</c:v>
                </c:pt>
                <c:pt idx="7">
                  <c:v>0.6734</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Minut kohdataan huoltajana arvostavasti ja ystävällisesti​</c:v>
                </c:pt>
                <c:pt idx="1">
                  <c:v>Ryhmän henkilökunta on myönteinen ja kannustava lastani kohtaan</c:v>
                </c:pt>
                <c:pt idx="2">
                  <c:v>Lapseni tarpeet huomioitiin hyvin varhaiskasvatuksen / esiopetuksen alkaessa **</c:v>
                </c:pt>
                <c:pt idx="3">
                  <c:v>Lapseni on innostunut oppimisesta varhaiskasvatuksessa / esiopetuksessa</c:v>
                </c:pt>
                <c:pt idx="4">
                  <c:v>Lapseni varhaiskasvatus- tai esiopetuspaikkaan tutustuminen sujui hyvin **</c:v>
                </c:pt>
                <c:pt idx="5">
                  <c:v>Lapsellani on kavereita varhaiskasvatus- tai esiopetuspaikassa</c:v>
                </c:pt>
                <c:pt idx="6">
                  <c:v>Henkilökunta kuuntelee toiveitani ja ottaa palautteeni vastaan</c:v>
                </c:pt>
                <c:pt idx="7">
                  <c:v>Lapseni saa tarvitsemansa tuen omassa ryhmässään</c:v>
                </c:pt>
              </c:strCache>
            </c:strRef>
          </c:cat>
          <c:val>
            <c:numRef>
              <c:f>Taul1!$G$2:$G$9</c:f>
              <c:numCache>
                <c:formatCode>General</c:formatCode>
                <c:ptCount val="8"/>
                <c:pt idx="0">
                  <c:v>4.79</c:v>
                </c:pt>
                <c:pt idx="1">
                  <c:v>4.74</c:v>
                </c:pt>
                <c:pt idx="2">
                  <c:v>4.7</c:v>
                </c:pt>
                <c:pt idx="3">
                  <c:v>4.68</c:v>
                </c:pt>
                <c:pt idx="4">
                  <c:v>4.67</c:v>
                </c:pt>
                <c:pt idx="5">
                  <c:v>4.67</c:v>
                </c:pt>
                <c:pt idx="6">
                  <c:v>4.6399999999999997</c:v>
                </c:pt>
                <c:pt idx="7">
                  <c:v>4.6100000000000003</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Täysin 
samaa mieltä</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Lapseni ryhmässä on riittävästi mahdollisuuksia monipuoliseen toimintaan ja leikkiin</c:v>
                </c:pt>
                <c:pt idx="1">
                  <c:v>Lapseni vahvuuksia, mielenkiinnon kohteita ja tarpeita huomioidaan ryhmän toiminnassa ja leikissä</c:v>
                </c:pt>
                <c:pt idx="2">
                  <c:v>Saan henkilökunnalta monipuolisesti ja riittävästi tietoa lapseni päivästä ja ryhmän toiminnasta</c:v>
                </c:pt>
                <c:pt idx="3">
                  <c:v>Lapselleni laadittuun varhaiskasvatussuunnitelmaan (vasu) tai esiopetuksen oppimissuunnitelmaan (Leops) kirjatut asiat ja toimintatavat toteutuvat lapseni varhaiskasvatuksessa / esiopetuksessa</c:v>
                </c:pt>
                <c:pt idx="4">
                  <c:v>Tilat ja oppimisympäristöt kannustavat lastani leikkimään, liikkumaan ja tutkimaan *</c:v>
                </c:pt>
                <c:pt idx="5">
                  <c:v>Antamiani palautteita, ideoita ja toiveita huomioidaan toiminnassa</c:v>
                </c:pt>
                <c:pt idx="6">
                  <c:v>Sain selkeää tietoa, ohjausta ja neuvontaa hakiessani varhaiskasvatukseen / esiopetukseen **</c:v>
                </c:pt>
                <c:pt idx="7">
                  <c:v>Ryhmän toiminnassa näkyy erilaisten kielten, kulttuurien, uskontojen ja katsomusten arvostus</c:v>
                </c:pt>
              </c:strCache>
            </c:strRef>
          </c:cat>
          <c:val>
            <c:numRef>
              <c:f>Taul1!$B$2:$B$9</c:f>
              <c:numCache>
                <c:formatCode>General</c:formatCode>
                <c:ptCount val="8"/>
                <c:pt idx="0">
                  <c:v>69.023570000000007</c:v>
                </c:pt>
                <c:pt idx="1">
                  <c:v>60.606059999999999</c:v>
                </c:pt>
                <c:pt idx="2">
                  <c:v>60.94276</c:v>
                </c:pt>
                <c:pt idx="3">
                  <c:v>60.606059999999999</c:v>
                </c:pt>
                <c:pt idx="4">
                  <c:v>59.595959999999998</c:v>
                </c:pt>
                <c:pt idx="5">
                  <c:v>55.55556</c:v>
                </c:pt>
                <c:pt idx="6">
                  <c:v>52</c:v>
                </c:pt>
                <c:pt idx="7">
                  <c:v>44.44444</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Jokseenkin 
samaa mieltä</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Lapseni ryhmässä on riittävästi mahdollisuuksia monipuoliseen toimintaan ja leikkiin</c:v>
                </c:pt>
                <c:pt idx="1">
                  <c:v>Lapseni vahvuuksia, mielenkiinnon kohteita ja tarpeita huomioidaan ryhmän toiminnassa ja leikissä</c:v>
                </c:pt>
                <c:pt idx="2">
                  <c:v>Saan henkilökunnalta monipuolisesti ja riittävästi tietoa lapseni päivästä ja ryhmän toiminnasta</c:v>
                </c:pt>
                <c:pt idx="3">
                  <c:v>Lapselleni laadittuun varhaiskasvatussuunnitelmaan (vasu) tai esiopetuksen oppimissuunnitelmaan (Leops) kirjatut asiat ja toimintatavat toteutuvat lapseni varhaiskasvatuksessa / esiopetuksessa</c:v>
                </c:pt>
                <c:pt idx="4">
                  <c:v>Tilat ja oppimisympäristöt kannustavat lastani leikkimään, liikkumaan ja tutkimaan *</c:v>
                </c:pt>
                <c:pt idx="5">
                  <c:v>Antamiani palautteita, ideoita ja toiveita huomioidaan toiminnassa</c:v>
                </c:pt>
                <c:pt idx="6">
                  <c:v>Sain selkeää tietoa, ohjausta ja neuvontaa hakiessani varhaiskasvatukseen / esiopetukseen **</c:v>
                </c:pt>
                <c:pt idx="7">
                  <c:v>Ryhmän toiminnassa näkyy erilaisten kielten, kulttuurien, uskontojen ja katsomusten arvostus</c:v>
                </c:pt>
              </c:strCache>
            </c:strRef>
          </c:cat>
          <c:val>
            <c:numRef>
              <c:f>Taul1!$C$2:$C$9</c:f>
              <c:numCache>
                <c:formatCode>General</c:formatCode>
                <c:ptCount val="8"/>
                <c:pt idx="0">
                  <c:v>22.895620000000001</c:v>
                </c:pt>
                <c:pt idx="1">
                  <c:v>32.659930000000003</c:v>
                </c:pt>
                <c:pt idx="2">
                  <c:v>32.996630000000003</c:v>
                </c:pt>
                <c:pt idx="3">
                  <c:v>25.925930000000001</c:v>
                </c:pt>
                <c:pt idx="4">
                  <c:v>27.94613</c:v>
                </c:pt>
                <c:pt idx="5">
                  <c:v>27.94613</c:v>
                </c:pt>
                <c:pt idx="6">
                  <c:v>31.2</c:v>
                </c:pt>
                <c:pt idx="7">
                  <c:v>29.966329999999999</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En samaa 
enkä eri mieltä</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Lapseni ryhmässä on riittävästi mahdollisuuksia monipuoliseen toimintaan ja leikkiin</c:v>
                </c:pt>
                <c:pt idx="1">
                  <c:v>Lapseni vahvuuksia, mielenkiinnon kohteita ja tarpeita huomioidaan ryhmän toiminnassa ja leikissä</c:v>
                </c:pt>
                <c:pt idx="2">
                  <c:v>Saan henkilökunnalta monipuolisesti ja riittävästi tietoa lapseni päivästä ja ryhmän toiminnasta</c:v>
                </c:pt>
                <c:pt idx="3">
                  <c:v>Lapselleni laadittuun varhaiskasvatussuunnitelmaan (vasu) tai esiopetuksen oppimissuunnitelmaan (Leops) kirjatut asiat ja toimintatavat toteutuvat lapseni varhaiskasvatuksessa / esiopetuksessa</c:v>
                </c:pt>
                <c:pt idx="4">
                  <c:v>Tilat ja oppimisympäristöt kannustavat lastani leikkimään, liikkumaan ja tutkimaan *</c:v>
                </c:pt>
                <c:pt idx="5">
                  <c:v>Antamiani palautteita, ideoita ja toiveita huomioidaan toiminnassa</c:v>
                </c:pt>
                <c:pt idx="6">
                  <c:v>Sain selkeää tietoa, ohjausta ja neuvontaa hakiessani varhaiskasvatukseen / esiopetukseen **</c:v>
                </c:pt>
                <c:pt idx="7">
                  <c:v>Ryhmän toiminnassa näkyy erilaisten kielten, kulttuurien, uskontojen ja katsomusten arvostus</c:v>
                </c:pt>
              </c:strCache>
            </c:strRef>
          </c:cat>
          <c:val>
            <c:numRef>
              <c:f>Taul1!$D$2:$D$9</c:f>
              <c:numCache>
                <c:formatCode>General</c:formatCode>
                <c:ptCount val="8"/>
                <c:pt idx="0">
                  <c:v>2.0202</c:v>
                </c:pt>
                <c:pt idx="1">
                  <c:v>4.3771000000000004</c:v>
                </c:pt>
                <c:pt idx="2">
                  <c:v>1.6835</c:v>
                </c:pt>
                <c:pt idx="3">
                  <c:v>10.77441</c:v>
                </c:pt>
                <c:pt idx="4">
                  <c:v>6.7340099999999996</c:v>
                </c:pt>
                <c:pt idx="5">
                  <c:v>13.46801</c:v>
                </c:pt>
                <c:pt idx="6">
                  <c:v>9.6</c:v>
                </c:pt>
                <c:pt idx="7">
                  <c:v>20.538720000000001</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Jokseenkin 
eri mieltä</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Lapseni ryhmässä on riittävästi mahdollisuuksia monipuoliseen toimintaan ja leikkiin</c:v>
                </c:pt>
                <c:pt idx="1">
                  <c:v>Lapseni vahvuuksia, mielenkiinnon kohteita ja tarpeita huomioidaan ryhmän toiminnassa ja leikissä</c:v>
                </c:pt>
                <c:pt idx="2">
                  <c:v>Saan henkilökunnalta monipuolisesti ja riittävästi tietoa lapseni päivästä ja ryhmän toiminnasta</c:v>
                </c:pt>
                <c:pt idx="3">
                  <c:v>Lapselleni laadittuun varhaiskasvatussuunnitelmaan (vasu) tai esiopetuksen oppimissuunnitelmaan (Leops) kirjatut asiat ja toimintatavat toteutuvat lapseni varhaiskasvatuksessa / esiopetuksessa</c:v>
                </c:pt>
                <c:pt idx="4">
                  <c:v>Tilat ja oppimisympäristöt kannustavat lastani leikkimään, liikkumaan ja tutkimaan *</c:v>
                </c:pt>
                <c:pt idx="5">
                  <c:v>Antamiani palautteita, ideoita ja toiveita huomioidaan toiminnassa</c:v>
                </c:pt>
                <c:pt idx="6">
                  <c:v>Sain selkeää tietoa, ohjausta ja neuvontaa hakiessani varhaiskasvatukseen / esiopetukseen **</c:v>
                </c:pt>
                <c:pt idx="7">
                  <c:v>Ryhmän toiminnassa näkyy erilaisten kielten, kulttuurien, uskontojen ja katsomusten arvostus</c:v>
                </c:pt>
              </c:strCache>
            </c:strRef>
          </c:cat>
          <c:val>
            <c:numRef>
              <c:f>Taul1!$E$2:$E$9</c:f>
              <c:numCache>
                <c:formatCode>General</c:formatCode>
                <c:ptCount val="8"/>
                <c:pt idx="0">
                  <c:v>5.3872099999999996</c:v>
                </c:pt>
                <c:pt idx="1">
                  <c:v>1.6835</c:v>
                </c:pt>
                <c:pt idx="2">
                  <c:v>3.0303</c:v>
                </c:pt>
                <c:pt idx="3">
                  <c:v>1.6835</c:v>
                </c:pt>
                <c:pt idx="4">
                  <c:v>4.0404</c:v>
                </c:pt>
                <c:pt idx="5">
                  <c:v>2.6936</c:v>
                </c:pt>
                <c:pt idx="6">
                  <c:v>4.8</c:v>
                </c:pt>
                <c:pt idx="7">
                  <c:v>4.0404</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Täysin 
eri mieltä</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Lapseni ryhmässä on riittävästi mahdollisuuksia monipuoliseen toimintaan ja leikkiin</c:v>
                </c:pt>
                <c:pt idx="1">
                  <c:v>Lapseni vahvuuksia, mielenkiinnon kohteita ja tarpeita huomioidaan ryhmän toiminnassa ja leikissä</c:v>
                </c:pt>
                <c:pt idx="2">
                  <c:v>Saan henkilökunnalta monipuolisesti ja riittävästi tietoa lapseni päivästä ja ryhmän toiminnasta</c:v>
                </c:pt>
                <c:pt idx="3">
                  <c:v>Lapselleni laadittuun varhaiskasvatussuunnitelmaan (vasu) tai esiopetuksen oppimissuunnitelmaan (Leops) kirjatut asiat ja toimintatavat toteutuvat lapseni varhaiskasvatuksessa / esiopetuksessa</c:v>
                </c:pt>
                <c:pt idx="4">
                  <c:v>Tilat ja oppimisympäristöt kannustavat lastani leikkimään, liikkumaan ja tutkimaan *</c:v>
                </c:pt>
                <c:pt idx="5">
                  <c:v>Antamiani palautteita, ideoita ja toiveita huomioidaan toiminnassa</c:v>
                </c:pt>
                <c:pt idx="6">
                  <c:v>Sain selkeää tietoa, ohjausta ja neuvontaa hakiessani varhaiskasvatukseen / esiopetukseen **</c:v>
                </c:pt>
                <c:pt idx="7">
                  <c:v>Ryhmän toiminnassa näkyy erilaisten kielten, kulttuurien, uskontojen ja katsomusten arvostus</c:v>
                </c:pt>
              </c:strCache>
            </c:strRef>
          </c:cat>
          <c:val>
            <c:numRef>
              <c:f>Taul1!$F$2:$F$9</c:f>
              <c:numCache>
                <c:formatCode>General</c:formatCode>
                <c:ptCount val="8"/>
                <c:pt idx="0">
                  <c:v>0.6734</c:v>
                </c:pt>
                <c:pt idx="1">
                  <c:v>0.6734</c:v>
                </c:pt>
                <c:pt idx="2">
                  <c:v>1.3468</c:v>
                </c:pt>
                <c:pt idx="3">
                  <c:v>1.0101</c:v>
                </c:pt>
                <c:pt idx="4">
                  <c:v>1.6835</c:v>
                </c:pt>
                <c:pt idx="5">
                  <c:v>0.3367</c:v>
                </c:pt>
                <c:pt idx="6">
                  <c:v>2.4</c:v>
                </c:pt>
                <c:pt idx="7">
                  <c:v>1.0101</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Lapseni ryhmässä on riittävästi mahdollisuuksia monipuoliseen toimintaan ja leikkiin</c:v>
                </c:pt>
                <c:pt idx="1">
                  <c:v>Lapseni vahvuuksia, mielenkiinnon kohteita ja tarpeita huomioidaan ryhmän toiminnassa ja leikissä</c:v>
                </c:pt>
                <c:pt idx="2">
                  <c:v>Saan henkilökunnalta monipuolisesti ja riittävästi tietoa lapseni päivästä ja ryhmän toiminnasta</c:v>
                </c:pt>
                <c:pt idx="3">
                  <c:v>Lapselleni laadittuun varhaiskasvatussuunnitelmaan (vasu) tai esiopetuksen oppimissuunnitelmaan (Leops) kirjatut asiat ja toimintatavat toteutuvat lapseni varhaiskasvatuksessa / esiopetuksessa</c:v>
                </c:pt>
                <c:pt idx="4">
                  <c:v>Tilat ja oppimisympäristöt kannustavat lastani leikkimään, liikkumaan ja tutkimaan *</c:v>
                </c:pt>
                <c:pt idx="5">
                  <c:v>Antamiani palautteita, ideoita ja toiveita huomioidaan toiminnassa</c:v>
                </c:pt>
                <c:pt idx="6">
                  <c:v>Sain selkeää tietoa, ohjausta ja neuvontaa hakiessani varhaiskasvatukseen / esiopetukseen **</c:v>
                </c:pt>
                <c:pt idx="7">
                  <c:v>Ryhmän toiminnassa näkyy erilaisten kielten, kulttuurien, uskontojen ja katsomusten arvostus</c:v>
                </c:pt>
              </c:strCache>
            </c:strRef>
          </c:cat>
          <c:val>
            <c:numRef>
              <c:f>Taul1!$G$2:$G$9</c:f>
              <c:numCache>
                <c:formatCode>General</c:formatCode>
                <c:ptCount val="8"/>
                <c:pt idx="0">
                  <c:v>4.54</c:v>
                </c:pt>
                <c:pt idx="1">
                  <c:v>4.51</c:v>
                </c:pt>
                <c:pt idx="2">
                  <c:v>4.49</c:v>
                </c:pt>
                <c:pt idx="3">
                  <c:v>4.43</c:v>
                </c:pt>
                <c:pt idx="4">
                  <c:v>4.4000000000000004</c:v>
                </c:pt>
                <c:pt idx="5">
                  <c:v>4.3600000000000003</c:v>
                </c:pt>
                <c:pt idx="6">
                  <c:v>4.26</c:v>
                </c:pt>
                <c:pt idx="7">
                  <c:v>4.13</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97759232491721"/>
          <c:y val="1.2420394415108438E-2"/>
          <c:w val="0.63873367131349645"/>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Yleinen kiitos ja arvostus</c:v>
                </c:pt>
                <c:pt idx="1">
                  <c:v>Yleinen tyytyväisyys</c:v>
                </c:pt>
                <c:pt idx="2">
                  <c:v>Vanhempien osallistuminen ja viestintä</c:v>
                </c:pt>
                <c:pt idx="3">
                  <c:v>Tilat ja ympäristö</c:v>
                </c:pt>
                <c:pt idx="4">
                  <c:v>Henkilöstö- ja henkilökuntakysymykset</c:v>
                </c:pt>
              </c:strCache>
            </c:strRef>
          </c:cat>
          <c:val>
            <c:numRef>
              <c:f>Taul1!$B$2:$B$6</c:f>
              <c:numCache>
                <c:formatCode>General</c:formatCode>
                <c:ptCount val="5"/>
                <c:pt idx="0">
                  <c:v>15</c:v>
                </c:pt>
                <c:pt idx="1">
                  <c:v>10</c:v>
                </c:pt>
                <c:pt idx="2">
                  <c:v>9</c:v>
                </c:pt>
                <c:pt idx="3">
                  <c:v>7.0000000000000009</c:v>
                </c:pt>
                <c:pt idx="4">
                  <c:v>6</c:v>
                </c:pt>
              </c:numCache>
            </c:numRef>
          </c:val>
          <c:extLst>
            <c:ext xmlns:c16="http://schemas.microsoft.com/office/drawing/2014/chart" uri="{C3380CC4-5D6E-409C-BE32-E72D297353CC}">
              <c16:uniqueId val="{00000000-7166-4E8E-89F7-8C596785DAAE}"/>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7075024919278"/>
          <c:y val="1.2420372697243342E-2"/>
          <c:w val="0.63873367131349645"/>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Kulttuurinen ja kielellinen monimuotoisuus</c:v>
                </c:pt>
                <c:pt idx="1">
                  <c:v>Toiminta- ja opetussuunnitelmaehdotukset</c:v>
                </c:pt>
                <c:pt idx="2">
                  <c:v>Ulkoilu ja fyysiset aktiviteetit</c:v>
                </c:pt>
                <c:pt idx="3">
                  <c:v>Ryhmäkoko ja koostumus</c:v>
                </c:pt>
                <c:pt idx="4">
                  <c:v>Saattaminen ja noutaminen, saavutettavuus</c:v>
                </c:pt>
              </c:strCache>
            </c:strRef>
          </c:cat>
          <c:val>
            <c:numRef>
              <c:f>Taul1!$B$2:$B$6</c:f>
              <c:numCache>
                <c:formatCode>General</c:formatCode>
                <c:ptCount val="5"/>
                <c:pt idx="0">
                  <c:v>6</c:v>
                </c:pt>
                <c:pt idx="1">
                  <c:v>4</c:v>
                </c:pt>
                <c:pt idx="2">
                  <c:v>4</c:v>
                </c:pt>
                <c:pt idx="3">
                  <c:v>3</c:v>
                </c:pt>
                <c:pt idx="4">
                  <c:v>3</c:v>
                </c:pt>
              </c:numCache>
            </c:numRef>
          </c:val>
          <c:extLst>
            <c:ext xmlns:c16="http://schemas.microsoft.com/office/drawing/2014/chart" uri="{C3380CC4-5D6E-409C-BE32-E72D297353CC}">
              <c16:uniqueId val="{00000000-AB86-4622-AE25-B0CC27CBE4DF}"/>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901977803955606"/>
          <c:y val="1.2420372697243342E-2"/>
          <c:w val="0.48125335635286653"/>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Palaute tietyistä henkilökunnan jäsenistä</c:v>
                </c:pt>
                <c:pt idx="1">
                  <c:v>Palaute tietyistä päiväkodeista</c:v>
                </c:pt>
                <c:pt idx="2">
                  <c:v>Turvallisuus</c:v>
                </c:pt>
                <c:pt idx="3">
                  <c:v>Digitaalinen viestintä ja työkalut</c:v>
                </c:pt>
                <c:pt idx="4">
                  <c:v>Kulttuurinen herkkyys ja osallisuus</c:v>
                </c:pt>
                <c:pt idx="5">
                  <c:v>Ravinto- ja ateriahuolet</c:v>
                </c:pt>
              </c:strCache>
            </c:strRef>
          </c:cat>
          <c:val>
            <c:numRef>
              <c:f>Taul1!$B$2:$B$7</c:f>
              <c:numCache>
                <c:formatCode>General</c:formatCode>
                <c:ptCount val="6"/>
                <c:pt idx="0">
                  <c:v>2</c:v>
                </c:pt>
                <c:pt idx="1">
                  <c:v>2</c:v>
                </c:pt>
                <c:pt idx="2">
                  <c:v>2</c:v>
                </c:pt>
                <c:pt idx="3">
                  <c:v>1</c:v>
                </c:pt>
                <c:pt idx="4">
                  <c:v>1</c:v>
                </c:pt>
                <c:pt idx="5">
                  <c:v>1</c:v>
                </c:pt>
              </c:numCache>
            </c:numRef>
          </c:val>
          <c:extLst>
            <c:ext xmlns:c16="http://schemas.microsoft.com/office/drawing/2014/chart" uri="{C3380CC4-5D6E-409C-BE32-E72D297353CC}">
              <c16:uniqueId val="{00000000-371E-4705-82CA-893905E704E4}"/>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4241792852816475"/>
              <c:y val="0.9504262885907806"/>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901977803955606"/>
          <c:y val="1.2420372697243342E-2"/>
          <c:w val="0.48125335635286653"/>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Erityistarpeiden tuki</c:v>
                </c:pt>
                <c:pt idx="1">
                  <c:v>Kielimuuri ja viestintäongelmat</c:v>
                </c:pt>
                <c:pt idx="2">
                  <c:v>Lepo- ja päiväuniaikakäytännöt</c:v>
                </c:pt>
                <c:pt idx="3">
                  <c:v>Opetusmateriaalit ja -resurssit</c:v>
                </c:pt>
                <c:pt idx="4">
                  <c:v>Muu</c:v>
                </c:pt>
                <c:pt idx="5">
                  <c:v>Ei osaa sanoa/ei vastausta</c:v>
                </c:pt>
              </c:strCache>
            </c:strRef>
          </c:cat>
          <c:val>
            <c:numRef>
              <c:f>Taul1!$B$2:$B$7</c:f>
              <c:numCache>
                <c:formatCode>General</c:formatCode>
                <c:ptCount val="6"/>
                <c:pt idx="0">
                  <c:v>0</c:v>
                </c:pt>
                <c:pt idx="1">
                  <c:v>0</c:v>
                </c:pt>
                <c:pt idx="2">
                  <c:v>0</c:v>
                </c:pt>
                <c:pt idx="3">
                  <c:v>0</c:v>
                </c:pt>
                <c:pt idx="4">
                  <c:v>3</c:v>
                </c:pt>
                <c:pt idx="5">
                  <c:v>46</c:v>
                </c:pt>
              </c:numCache>
            </c:numRef>
          </c:val>
          <c:extLst>
            <c:ext xmlns:c16="http://schemas.microsoft.com/office/drawing/2014/chart" uri="{C3380CC4-5D6E-409C-BE32-E72D297353CC}">
              <c16:uniqueId val="{00000000-C232-4638-A3CB-AD111FC6A630}"/>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4241792852816475"/>
              <c:y val="0.9504262885907806"/>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2018 tai aiemmin, n=64</c:v>
                </c:pt>
                <c:pt idx="1">
                  <c:v>2019, n=48</c:v>
                </c:pt>
                <c:pt idx="2">
                  <c:v>2020, n=54</c:v>
                </c:pt>
                <c:pt idx="3">
                  <c:v>2021, n=57</c:v>
                </c:pt>
                <c:pt idx="4">
                  <c:v>2022, n=45</c:v>
                </c:pt>
                <c:pt idx="5">
                  <c:v>2023 tai 2024, n=29</c:v>
                </c:pt>
              </c:strCache>
            </c:strRef>
          </c:cat>
          <c:val>
            <c:numRef>
              <c:f>Taul1!$B$2:$B$7</c:f>
              <c:numCache>
                <c:formatCode>General</c:formatCode>
                <c:ptCount val="6"/>
                <c:pt idx="0">
                  <c:v>21.548819999999999</c:v>
                </c:pt>
                <c:pt idx="1">
                  <c:v>16.161619999999999</c:v>
                </c:pt>
                <c:pt idx="2">
                  <c:v>18.181819999999998</c:v>
                </c:pt>
                <c:pt idx="3">
                  <c:v>19.19192</c:v>
                </c:pt>
                <c:pt idx="4">
                  <c:v>15.15152</c:v>
                </c:pt>
                <c:pt idx="5">
                  <c:v>9.76431</c:v>
                </c:pt>
              </c:numCache>
            </c:numRef>
          </c:val>
          <c:extLst>
            <c:ext xmlns:c16="http://schemas.microsoft.com/office/drawing/2014/chart" uri="{C3380CC4-5D6E-409C-BE32-E72D297353CC}">
              <c16:uniqueId val="{00000000-EFA3-4A39-8479-B474D4AAB7ED}"/>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9337270341209"/>
          <c:y val="5.3492724552675272E-2"/>
          <c:w val="0.60698807961504808"/>
          <c:h val="0.92020426193132265"/>
        </c:manualLayout>
      </c:layout>
      <c:pieChart>
        <c:varyColors val="1"/>
        <c:ser>
          <c:idx val="0"/>
          <c:order val="0"/>
          <c:tx>
            <c:strRef>
              <c:f>Taul1!$B$1</c:f>
              <c:strCache>
                <c:ptCount val="1"/>
                <c:pt idx="0">
                  <c:v>Kaikki vastaajat, n=297</c:v>
                </c:pt>
              </c:strCache>
            </c:strRef>
          </c:tx>
          <c:spPr>
            <a:solidFill>
              <a:srgbClr val="70AD47"/>
            </a:solidFill>
            <a:ln>
              <a:solidFill>
                <a:srgbClr val="000000"/>
              </a:solidFill>
            </a:ln>
          </c:spPr>
          <c:dPt>
            <c:idx val="0"/>
            <c:bubble3D val="0"/>
            <c:spPr>
              <a:solidFill>
                <a:srgbClr val="B3D79D"/>
              </a:solidFill>
              <a:ln>
                <a:solidFill>
                  <a:srgbClr val="000000"/>
                </a:solidFill>
              </a:ln>
            </c:spPr>
            <c:extLst>
              <c:ext xmlns:c16="http://schemas.microsoft.com/office/drawing/2014/chart" uri="{C3380CC4-5D6E-409C-BE32-E72D297353CC}">
                <c16:uniqueId val="{00000001-206B-46BC-87ED-BE6F89E7E2D9}"/>
              </c:ext>
            </c:extLst>
          </c:dPt>
          <c:dPt>
            <c:idx val="1"/>
            <c:bubble3D val="0"/>
            <c:extLst>
              <c:ext xmlns:c16="http://schemas.microsoft.com/office/drawing/2014/chart" uri="{C3380CC4-5D6E-409C-BE32-E72D297353CC}">
                <c16:uniqueId val="{00000002-206B-46BC-87ED-BE6F89E7E2D9}"/>
              </c:ext>
            </c:extLst>
          </c:dPt>
          <c:dPt>
            <c:idx val="2"/>
            <c:bubble3D val="0"/>
            <c:spPr>
              <a:solidFill>
                <a:srgbClr val="E1E1E1"/>
              </a:solidFill>
              <a:ln>
                <a:solidFill>
                  <a:srgbClr val="000000"/>
                </a:solidFill>
              </a:ln>
            </c:spPr>
            <c:extLst>
              <c:ext xmlns:c16="http://schemas.microsoft.com/office/drawing/2014/chart" uri="{C3380CC4-5D6E-409C-BE32-E72D297353CC}">
                <c16:uniqueId val="{00000004-206B-46BC-87ED-BE6F89E7E2D9}"/>
              </c:ext>
            </c:extLst>
          </c:dPt>
          <c:dLbls>
            <c:dLbl>
              <c:idx val="2"/>
              <c:layout>
                <c:manualLayout>
                  <c:x val="1.0867286349957315E-2"/>
                  <c:y val="5.92359017299192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6B-46BC-87ED-BE6F89E7E2D9}"/>
                </c:ext>
              </c:extLst>
            </c:dLbl>
            <c:numFmt formatCode="#,##0\ [$%]" sourceLinked="0"/>
            <c:spPr>
              <a:noFill/>
              <a:ln>
                <a:noFill/>
              </a:ln>
              <a:effectLst/>
            </c:spPr>
            <c:txPr>
              <a:bodyPr wrap="square" lIns="38100" tIns="19050" rIns="38100" bIns="19050" anchor="ctr">
                <a:spAutoFit/>
              </a:bodyPr>
              <a:lstStyle/>
              <a:p>
                <a:pPr>
                  <a:defRPr sz="20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Taul1!$A$2:$A$4</c:f>
              <c:strCache>
                <c:ptCount val="3"/>
                <c:pt idx="0">
                  <c:v>Tyttö, n=135</c:v>
                </c:pt>
                <c:pt idx="1">
                  <c:v>Poika, n=151</c:v>
                </c:pt>
                <c:pt idx="2">
                  <c:v>Muu/ei halua kertoa, n=11</c:v>
                </c:pt>
              </c:strCache>
            </c:strRef>
          </c:cat>
          <c:val>
            <c:numRef>
              <c:f>Taul1!$B$2:$B$4</c:f>
              <c:numCache>
                <c:formatCode>General</c:formatCode>
                <c:ptCount val="3"/>
                <c:pt idx="0">
                  <c:v>45.454549999999998</c:v>
                </c:pt>
                <c:pt idx="1">
                  <c:v>50.841749999999998</c:v>
                </c:pt>
                <c:pt idx="2">
                  <c:v>3.7037</c:v>
                </c:pt>
              </c:numCache>
            </c:numRef>
          </c:val>
          <c:extLst>
            <c:ext xmlns:c16="http://schemas.microsoft.com/office/drawing/2014/chart" uri="{C3380CC4-5D6E-409C-BE32-E72D297353CC}">
              <c16:uniqueId val="{00000005-206B-46BC-87ED-BE6F89E7E2D9}"/>
            </c:ext>
          </c:extLst>
        </c:ser>
        <c:dLbls>
          <c:showLegendKey val="0"/>
          <c:showVal val="0"/>
          <c:showCatName val="0"/>
          <c:showSerName val="0"/>
          <c:showPercent val="0"/>
          <c:showBubbleSize val="0"/>
          <c:showLeaderLines val="0"/>
        </c:dLbls>
        <c:firstSliceAng val="0"/>
      </c:pieChart>
      <c:spPr>
        <a:ln w="6350">
          <a:noFill/>
        </a:ln>
      </c:spPr>
    </c:plotArea>
    <c:legend>
      <c:legendPos val="r"/>
      <c:layout>
        <c:manualLayout>
          <c:xMode val="edge"/>
          <c:yMode val="edge"/>
          <c:x val="0.73829680890131011"/>
          <c:y val="2.9467616231377645E-2"/>
          <c:w val="0.22933397559102811"/>
          <c:h val="0.24353181979573513"/>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9337270341209"/>
          <c:y val="5.3492724552675272E-2"/>
          <c:w val="0.60698807961504808"/>
          <c:h val="0.92020426193132265"/>
        </c:manualLayout>
      </c:layout>
      <c:pieChart>
        <c:varyColors val="1"/>
        <c:ser>
          <c:idx val="0"/>
          <c:order val="0"/>
          <c:tx>
            <c:strRef>
              <c:f>Taul1!$B$1</c:f>
              <c:strCache>
                <c:ptCount val="1"/>
                <c:pt idx="0">
                  <c:v>Kaikki vastaajat, n=297</c:v>
                </c:pt>
              </c:strCache>
            </c:strRef>
          </c:tx>
          <c:spPr>
            <a:solidFill>
              <a:srgbClr val="70AD47"/>
            </a:solidFill>
            <a:ln>
              <a:solidFill>
                <a:srgbClr val="000000"/>
              </a:solidFill>
            </a:ln>
          </c:spPr>
          <c:dPt>
            <c:idx val="0"/>
            <c:bubble3D val="0"/>
            <c:spPr>
              <a:solidFill>
                <a:srgbClr val="B3D79D"/>
              </a:solidFill>
              <a:ln>
                <a:solidFill>
                  <a:srgbClr val="000000"/>
                </a:solidFill>
              </a:ln>
            </c:spPr>
            <c:extLst>
              <c:ext xmlns:c16="http://schemas.microsoft.com/office/drawing/2014/chart" uri="{C3380CC4-5D6E-409C-BE32-E72D297353CC}">
                <c16:uniqueId val="{00000001-206B-46BC-87ED-BE6F89E7E2D9}"/>
              </c:ext>
            </c:extLst>
          </c:dPt>
          <c:dPt>
            <c:idx val="1"/>
            <c:bubble3D val="0"/>
            <c:extLst>
              <c:ext xmlns:c16="http://schemas.microsoft.com/office/drawing/2014/chart" uri="{C3380CC4-5D6E-409C-BE32-E72D297353CC}">
                <c16:uniqueId val="{00000002-206B-46BC-87ED-BE6F89E7E2D9}"/>
              </c:ext>
            </c:extLst>
          </c:dPt>
          <c:dLbls>
            <c:numFmt formatCode="#,##0\ [$%]" sourceLinked="0"/>
            <c:spPr>
              <a:noFill/>
              <a:ln>
                <a:noFill/>
              </a:ln>
              <a:effectLst/>
            </c:spPr>
            <c:txPr>
              <a:bodyPr wrap="square" lIns="38100" tIns="19050" rIns="38100" bIns="19050" anchor="ctr">
                <a:spAutoFit/>
              </a:bodyPr>
              <a:lstStyle/>
              <a:p>
                <a:pPr>
                  <a:defRPr sz="20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Taul1!$A$2:$A$3</c:f>
              <c:strCache>
                <c:ptCount val="2"/>
                <c:pt idx="0">
                  <c:v>Elokuussa 2024 tai sen jälkeen, n=125</c:v>
                </c:pt>
                <c:pt idx="1">
                  <c:v>Aiemmin kuin syksyllä 2024, n=172</c:v>
                </c:pt>
              </c:strCache>
            </c:strRef>
          </c:cat>
          <c:val>
            <c:numRef>
              <c:f>Taul1!$B$2:$B$3</c:f>
              <c:numCache>
                <c:formatCode>General</c:formatCode>
                <c:ptCount val="2"/>
                <c:pt idx="0">
                  <c:v>42.087539999999997</c:v>
                </c:pt>
                <c:pt idx="1">
                  <c:v>57.912460000000003</c:v>
                </c:pt>
              </c:numCache>
            </c:numRef>
          </c:val>
          <c:extLst>
            <c:ext xmlns:c16="http://schemas.microsoft.com/office/drawing/2014/chart" uri="{C3380CC4-5D6E-409C-BE32-E72D297353CC}">
              <c16:uniqueId val="{00000005-206B-46BC-87ED-BE6F89E7E2D9}"/>
            </c:ext>
          </c:extLst>
        </c:ser>
        <c:dLbls>
          <c:showLegendKey val="0"/>
          <c:showVal val="0"/>
          <c:showCatName val="0"/>
          <c:showSerName val="0"/>
          <c:showPercent val="0"/>
          <c:showBubbleSize val="0"/>
          <c:showLeaderLines val="0"/>
        </c:dLbls>
        <c:firstSliceAng val="0"/>
      </c:pieChart>
      <c:spPr>
        <a:ln w="6350">
          <a:noFill/>
        </a:ln>
      </c:spPr>
    </c:plotArea>
    <c:legend>
      <c:legendPos val="r"/>
      <c:layout>
        <c:manualLayout>
          <c:xMode val="edge"/>
          <c:yMode val="edge"/>
          <c:x val="0.73829680890131011"/>
          <c:y val="2.9467616231377645E-2"/>
          <c:w val="0.22933397559102811"/>
          <c:h val="0.24353181979573513"/>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90861658646392"/>
          <c:y val="1.2420372697243342E-2"/>
          <c:w val="0.48712418445533068"/>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a:solidFill>
                <a:schemeClr val="accent6">
                  <a:lumMod val="10000"/>
                </a:schemeClr>
              </a:solidFill>
            </a:ln>
          </c:spPr>
          <c:invertIfNegative val="0"/>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Taul1!$A$9:$A$16</c:f>
              <c:strCache>
                <c:ptCount val="8"/>
                <c:pt idx="0">
                  <c:v>Leikkiminen ja kaverit</c:v>
                </c:pt>
                <c:pt idx="1">
                  <c:v>Ystävällinen ja huolehtiva henkilökunta</c:v>
                </c:pt>
                <c:pt idx="2">
                  <c:v>Liikkuminen ulkona ja sisällä</c:v>
                </c:pt>
                <c:pt idx="3">
                  <c:v>Taide ja askartelu</c:v>
                </c:pt>
                <c:pt idx="4">
                  <c:v>Lelut ja pelit</c:v>
                </c:pt>
                <c:pt idx="5">
                  <c:v>Lapsen onnellisuus ja ilo</c:v>
                </c:pt>
                <c:pt idx="6">
                  <c:v>Opettavaiset aktiviteetit</c:v>
                </c:pt>
                <c:pt idx="7">
                  <c:v>Ruoka</c:v>
                </c:pt>
              </c:strCache>
            </c:strRef>
          </c:cat>
          <c:val>
            <c:numRef>
              <c:f>Taul1!$B$9:$B$16</c:f>
              <c:numCache>
                <c:formatCode>General</c:formatCode>
                <c:ptCount val="8"/>
                <c:pt idx="0">
                  <c:v>49</c:v>
                </c:pt>
                <c:pt idx="1">
                  <c:v>30</c:v>
                </c:pt>
                <c:pt idx="2">
                  <c:v>20</c:v>
                </c:pt>
                <c:pt idx="3">
                  <c:v>14</c:v>
                </c:pt>
                <c:pt idx="4">
                  <c:v>13</c:v>
                </c:pt>
                <c:pt idx="5">
                  <c:v>12</c:v>
                </c:pt>
                <c:pt idx="6">
                  <c:v>10</c:v>
                </c:pt>
                <c:pt idx="7">
                  <c:v>8</c:v>
                </c:pt>
              </c:numCache>
            </c:numRef>
          </c:val>
          <c:extLst>
            <c:ext xmlns:c16="http://schemas.microsoft.com/office/drawing/2014/chart" uri="{C3380CC4-5D6E-409C-BE32-E72D297353CC}">
              <c16:uniqueId val="{00000000-8E70-47C2-900F-D73710A32DD6}"/>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08462063077968"/>
          <c:y val="1.2420372697243342E-2"/>
          <c:w val="0.62661980093190961"/>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a:solidFill>
                <a:schemeClr val="accent6">
                  <a:lumMod val="10000"/>
                </a:schemeClr>
              </a:solidFill>
            </a:ln>
          </c:spPr>
          <c:invertIfNegative val="0"/>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Taul1!$A$17:$A$23</c:f>
              <c:strCache>
                <c:ptCount val="7"/>
                <c:pt idx="0">
                  <c:v>Retket</c:v>
                </c:pt>
                <c:pt idx="1">
                  <c:v>Musiikki ja laulaminen</c:v>
                </c:pt>
                <c:pt idx="2">
                  <c:v>Turvallinen ympäristö</c:v>
                </c:pt>
                <c:pt idx="3">
                  <c:v>Lukeminen ja kirjat</c:v>
                </c:pt>
                <c:pt idx="4">
                  <c:v>Lepo ja rentoutuminen</c:v>
                </c:pt>
                <c:pt idx="5">
                  <c:v>Muu</c:v>
                </c:pt>
                <c:pt idx="6">
                  <c:v>Ei osaa sanoa/ei vastausta</c:v>
                </c:pt>
              </c:strCache>
            </c:strRef>
          </c:cat>
          <c:val>
            <c:numRef>
              <c:f>Taul1!$B$17:$B$23</c:f>
              <c:numCache>
                <c:formatCode>General</c:formatCode>
                <c:ptCount val="7"/>
                <c:pt idx="0">
                  <c:v>6</c:v>
                </c:pt>
                <c:pt idx="1">
                  <c:v>3</c:v>
                </c:pt>
                <c:pt idx="2">
                  <c:v>3</c:v>
                </c:pt>
                <c:pt idx="3">
                  <c:v>2</c:v>
                </c:pt>
                <c:pt idx="4">
                  <c:v>0</c:v>
                </c:pt>
                <c:pt idx="5">
                  <c:v>8</c:v>
                </c:pt>
                <c:pt idx="6">
                  <c:v>11</c:v>
                </c:pt>
              </c:numCache>
            </c:numRef>
          </c:val>
          <c:extLst>
            <c:ext xmlns:c16="http://schemas.microsoft.com/office/drawing/2014/chart" uri="{C3380CC4-5D6E-409C-BE32-E72D297353CC}">
              <c16:uniqueId val="{00000000-FC9A-4FBF-B056-3787D128E928}"/>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7075024919278"/>
          <c:y val="1.2420372697243342E-2"/>
          <c:w val="0.63873367131349645"/>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a:solidFill>
                <a:schemeClr val="accent6">
                  <a:lumMod val="10000"/>
                </a:schemeClr>
              </a:solidFill>
            </a:ln>
          </c:spPr>
          <c:invertIfNegative val="0"/>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Taul1!$A$9:$A$20</c:f>
              <c:strCache>
                <c:ptCount val="12"/>
                <c:pt idx="0">
                  <c:v>Ei huolenaiheita tai ongelmia</c:v>
                </c:pt>
                <c:pt idx="1">
                  <c:v>Kiusaaminen, häirintä ja sosiaalinen poissulkeminen</c:v>
                </c:pt>
                <c:pt idx="2">
                  <c:v>Fyysinen aggressio</c:v>
                </c:pt>
                <c:pt idx="3">
                  <c:v>Turvattomuuden ja epämukavuuden kokemus</c:v>
                </c:pt>
                <c:pt idx="4">
                  <c:v>Tilat ja toimintaympäristö</c:v>
                </c:pt>
                <c:pt idx="5">
                  <c:v>Lasten väliset konfliktit</c:v>
                </c:pt>
                <c:pt idx="6">
                  <c:v>Koti-ikävä</c:v>
                </c:pt>
                <c:pt idx="7">
                  <c:v>Lepoaikakäytännöt</c:v>
                </c:pt>
                <c:pt idx="8">
                  <c:v>Ruoan laatu</c:v>
                </c:pt>
                <c:pt idx="9">
                  <c:v>Retkien ja oppimiskokemusten puute</c:v>
                </c:pt>
                <c:pt idx="10">
                  <c:v>Muu</c:v>
                </c:pt>
                <c:pt idx="11">
                  <c:v>Ei osaa sanoa/ei vastausta</c:v>
                </c:pt>
              </c:strCache>
            </c:strRef>
          </c:cat>
          <c:val>
            <c:numRef>
              <c:f>Taul1!$B$9:$B$20</c:f>
              <c:numCache>
                <c:formatCode>General</c:formatCode>
                <c:ptCount val="12"/>
                <c:pt idx="0">
                  <c:v>17</c:v>
                </c:pt>
                <c:pt idx="1">
                  <c:v>14</c:v>
                </c:pt>
                <c:pt idx="2">
                  <c:v>14</c:v>
                </c:pt>
                <c:pt idx="3">
                  <c:v>9</c:v>
                </c:pt>
                <c:pt idx="4">
                  <c:v>6</c:v>
                </c:pt>
                <c:pt idx="5">
                  <c:v>5</c:v>
                </c:pt>
                <c:pt idx="6">
                  <c:v>4</c:v>
                </c:pt>
                <c:pt idx="7">
                  <c:v>4</c:v>
                </c:pt>
                <c:pt idx="8">
                  <c:v>3</c:v>
                </c:pt>
                <c:pt idx="9">
                  <c:v>2</c:v>
                </c:pt>
                <c:pt idx="10">
                  <c:v>15</c:v>
                </c:pt>
                <c:pt idx="11">
                  <c:v>23</c:v>
                </c:pt>
              </c:numCache>
            </c:numRef>
          </c:val>
          <c:extLst>
            <c:ext xmlns:c16="http://schemas.microsoft.com/office/drawing/2014/chart" uri="{C3380CC4-5D6E-409C-BE32-E72D297353CC}">
              <c16:uniqueId val="{00000000-4990-40B0-8C2D-AC2FA89BFC95}"/>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4089671256266"/>
          <c:y val="0.1264984641769068"/>
          <c:w val="0.68803683761213674"/>
          <c:h val="0.80794874643558123"/>
        </c:manualLayout>
      </c:layout>
      <c:barChart>
        <c:barDir val="bar"/>
        <c:grouping val="stacked"/>
        <c:varyColors val="0"/>
        <c:ser>
          <c:idx val="0"/>
          <c:order val="0"/>
          <c:tx>
            <c:strRef>
              <c:f>Taul1!$B$1</c:f>
              <c:strCache>
                <c:ptCount val="1"/>
                <c:pt idx="0">
                  <c:v>5 Täysin 
samaa mieltä</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Sain selkeää tietoa, ohjausta ja neuvontaa hakiessani varhaiskasvatukseen / esiopetukseen</c:v>
                </c:pt>
                <c:pt idx="1">
                  <c:v>Lapseni varhaiskasvatus- tai esiopetuspaikkaan tutustuminen sujui hyvin</c:v>
                </c:pt>
                <c:pt idx="2">
                  <c:v>Lapseni tarpeet huomioitiin hyvin varhaiskasvatuksen / esiopetuksen alkaessa</c:v>
                </c:pt>
              </c:strCache>
            </c:strRef>
          </c:cat>
          <c:val>
            <c:numRef>
              <c:f>Taul1!$B$2:$B$4</c:f>
              <c:numCache>
                <c:formatCode>General</c:formatCode>
                <c:ptCount val="3"/>
                <c:pt idx="0">
                  <c:v>52</c:v>
                </c:pt>
                <c:pt idx="1">
                  <c:v>77.599999999999994</c:v>
                </c:pt>
                <c:pt idx="2">
                  <c:v>79.2</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Jokseenkin 
samaa mieltä</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Sain selkeää tietoa, ohjausta ja neuvontaa hakiessani varhaiskasvatukseen / esiopetukseen</c:v>
                </c:pt>
                <c:pt idx="1">
                  <c:v>Lapseni varhaiskasvatus- tai esiopetuspaikkaan tutustuminen sujui hyvin</c:v>
                </c:pt>
                <c:pt idx="2">
                  <c:v>Lapseni tarpeet huomioitiin hyvin varhaiskasvatuksen / esiopetuksen alkaessa</c:v>
                </c:pt>
              </c:strCache>
            </c:strRef>
          </c:cat>
          <c:val>
            <c:numRef>
              <c:f>Taul1!$C$2:$C$4</c:f>
              <c:numCache>
                <c:formatCode>General</c:formatCode>
                <c:ptCount val="3"/>
                <c:pt idx="0">
                  <c:v>31.2</c:v>
                </c:pt>
                <c:pt idx="1">
                  <c:v>16</c:v>
                </c:pt>
                <c:pt idx="2">
                  <c:v>14.4</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En samaa 
enkä eri mieltä</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Sain selkeää tietoa, ohjausta ja neuvontaa hakiessani varhaiskasvatukseen / esiopetukseen</c:v>
                </c:pt>
                <c:pt idx="1">
                  <c:v>Lapseni varhaiskasvatus- tai esiopetuspaikkaan tutustuminen sujui hyvin</c:v>
                </c:pt>
                <c:pt idx="2">
                  <c:v>Lapseni tarpeet huomioitiin hyvin varhaiskasvatuksen / esiopetuksen alkaessa</c:v>
                </c:pt>
              </c:strCache>
            </c:strRef>
          </c:cat>
          <c:val>
            <c:numRef>
              <c:f>Taul1!$D$2:$D$4</c:f>
              <c:numCache>
                <c:formatCode>General</c:formatCode>
                <c:ptCount val="3"/>
                <c:pt idx="0">
                  <c:v>9.6</c:v>
                </c:pt>
                <c:pt idx="1">
                  <c:v>3.2</c:v>
                </c:pt>
                <c:pt idx="2">
                  <c:v>4</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Jokseenkin 
eri mieltä</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Sain selkeää tietoa, ohjausta ja neuvontaa hakiessani varhaiskasvatukseen / esiopetukseen</c:v>
                </c:pt>
                <c:pt idx="1">
                  <c:v>Lapseni varhaiskasvatus- tai esiopetuspaikkaan tutustuminen sujui hyvin</c:v>
                </c:pt>
                <c:pt idx="2">
                  <c:v>Lapseni tarpeet huomioitiin hyvin varhaiskasvatuksen / esiopetuksen alkaessa</c:v>
                </c:pt>
              </c:strCache>
            </c:strRef>
          </c:cat>
          <c:val>
            <c:numRef>
              <c:f>Taul1!$E$2:$E$4</c:f>
              <c:numCache>
                <c:formatCode>General</c:formatCode>
                <c:ptCount val="3"/>
                <c:pt idx="0">
                  <c:v>4.8</c:v>
                </c:pt>
                <c:pt idx="1">
                  <c:v>2.4</c:v>
                </c:pt>
                <c:pt idx="2">
                  <c:v>1.6</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Täysin 
eri mieltä</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Sain selkeää tietoa, ohjausta ja neuvontaa hakiessani varhaiskasvatukseen / esiopetukseen</c:v>
                </c:pt>
                <c:pt idx="1">
                  <c:v>Lapseni varhaiskasvatus- tai esiopetuspaikkaan tutustuminen sujui hyvin</c:v>
                </c:pt>
                <c:pt idx="2">
                  <c:v>Lapseni tarpeet huomioitiin hyvin varhaiskasvatuksen / esiopetuksen alkaessa</c:v>
                </c:pt>
              </c:strCache>
            </c:strRef>
          </c:cat>
          <c:val>
            <c:numRef>
              <c:f>Taul1!$F$2:$F$4</c:f>
              <c:numCache>
                <c:formatCode>General</c:formatCode>
                <c:ptCount val="3"/>
                <c:pt idx="0">
                  <c:v>2.4</c:v>
                </c:pt>
                <c:pt idx="1">
                  <c:v>0.8</c:v>
                </c:pt>
                <c:pt idx="2">
                  <c:v>0.8</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Sain selkeää tietoa, ohjausta ja neuvontaa hakiessani varhaiskasvatukseen / esiopetukseen</c:v>
                </c:pt>
                <c:pt idx="1">
                  <c:v>Lapseni varhaiskasvatus- tai esiopetuspaikkaan tutustuminen sujui hyvin</c:v>
                </c:pt>
                <c:pt idx="2">
                  <c:v>Lapseni tarpeet huomioitiin hyvin varhaiskasvatuksen / esiopetuksen alkaessa</c:v>
                </c:pt>
              </c:strCache>
            </c:strRef>
          </c:cat>
          <c:val>
            <c:numRef>
              <c:f>Taul1!$G$2:$G$4</c:f>
              <c:numCache>
                <c:formatCode>General</c:formatCode>
                <c:ptCount val="3"/>
                <c:pt idx="0">
                  <c:v>4.26</c:v>
                </c:pt>
                <c:pt idx="1">
                  <c:v>4.67</c:v>
                </c:pt>
                <c:pt idx="2">
                  <c:v>4.7</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Täysin 
samaa mieltä</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Ryhmän henkilökunta on myönteinen ja kannustava lastani kohtaan</c:v>
                </c:pt>
                <c:pt idx="1">
                  <c:v>Ryhmän toiminnassa näkyy erilaisten kielten, kulttuurien, uskontojen ja katsomusten arvostus</c:v>
                </c:pt>
                <c:pt idx="2">
                  <c:v>Lapsellani on kavereita varhaiskasvatus- tai esiopetuspaikassa</c:v>
                </c:pt>
                <c:pt idx="3">
                  <c:v>Lapseni vahvuuksia, mielenkiinnon kohteita ja tarpeita huomioidaan ryhmän toiminnassa ja leikissä</c:v>
                </c:pt>
                <c:pt idx="4">
                  <c:v>Lapseni saa tarvitsemansa tuen omassa ryhmässään</c:v>
                </c:pt>
                <c:pt idx="5">
                  <c:v>Lapseni ryhmässä on riittävästi mahdollisuuksia monipuoliseen toimintaan ja leikkiin</c:v>
                </c:pt>
                <c:pt idx="6">
                  <c:v>Lapseni on innostunut oppimisesta varhaiskasvatuksessa / esiopetuksessa</c:v>
                </c:pt>
                <c:pt idx="7">
                  <c:v>Tilat ja oppimisympäristöt kannustavat lastani leikkimään, liikkumaan ja tutkimaan *</c:v>
                </c:pt>
              </c:strCache>
            </c:strRef>
          </c:cat>
          <c:val>
            <c:numRef>
              <c:f>Taul1!$B$2:$B$9</c:f>
              <c:numCache>
                <c:formatCode>General</c:formatCode>
                <c:ptCount val="8"/>
                <c:pt idx="0">
                  <c:v>81.144779999999997</c:v>
                </c:pt>
                <c:pt idx="1">
                  <c:v>44.44444</c:v>
                </c:pt>
                <c:pt idx="2">
                  <c:v>73.737369999999999</c:v>
                </c:pt>
                <c:pt idx="3">
                  <c:v>60.606059999999999</c:v>
                </c:pt>
                <c:pt idx="4">
                  <c:v>71.043769999999995</c:v>
                </c:pt>
                <c:pt idx="5">
                  <c:v>69.023570000000007</c:v>
                </c:pt>
                <c:pt idx="6">
                  <c:v>75.420879999999997</c:v>
                </c:pt>
                <c:pt idx="7">
                  <c:v>59.595959999999998</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Jokseenkin 
samaa mieltä</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Ryhmän henkilökunta on myönteinen ja kannustava lastani kohtaan</c:v>
                </c:pt>
                <c:pt idx="1">
                  <c:v>Ryhmän toiminnassa näkyy erilaisten kielten, kulttuurien, uskontojen ja katsomusten arvostus</c:v>
                </c:pt>
                <c:pt idx="2">
                  <c:v>Lapsellani on kavereita varhaiskasvatus- tai esiopetuspaikassa</c:v>
                </c:pt>
                <c:pt idx="3">
                  <c:v>Lapseni vahvuuksia, mielenkiinnon kohteita ja tarpeita huomioidaan ryhmän toiminnassa ja leikissä</c:v>
                </c:pt>
                <c:pt idx="4">
                  <c:v>Lapseni saa tarvitsemansa tuen omassa ryhmässään</c:v>
                </c:pt>
                <c:pt idx="5">
                  <c:v>Lapseni ryhmässä on riittävästi mahdollisuuksia monipuoliseen toimintaan ja leikkiin</c:v>
                </c:pt>
                <c:pt idx="6">
                  <c:v>Lapseni on innostunut oppimisesta varhaiskasvatuksessa / esiopetuksessa</c:v>
                </c:pt>
                <c:pt idx="7">
                  <c:v>Tilat ja oppimisympäristöt kannustavat lastani leikkimään, liikkumaan ja tutkimaan *</c:v>
                </c:pt>
              </c:strCache>
            </c:strRef>
          </c:cat>
          <c:val>
            <c:numRef>
              <c:f>Taul1!$C$2:$C$9</c:f>
              <c:numCache>
                <c:formatCode>General</c:formatCode>
                <c:ptCount val="8"/>
                <c:pt idx="0">
                  <c:v>14.81481</c:v>
                </c:pt>
                <c:pt idx="1">
                  <c:v>29.966329999999999</c:v>
                </c:pt>
                <c:pt idx="2">
                  <c:v>20.875419999999998</c:v>
                </c:pt>
                <c:pt idx="3">
                  <c:v>32.659930000000003</c:v>
                </c:pt>
                <c:pt idx="4">
                  <c:v>21.88552</c:v>
                </c:pt>
                <c:pt idx="5">
                  <c:v>22.895620000000001</c:v>
                </c:pt>
                <c:pt idx="6">
                  <c:v>18.855219999999999</c:v>
                </c:pt>
                <c:pt idx="7">
                  <c:v>27.94613</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En samaa 
enkä eri mieltä</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Ryhmän henkilökunta on myönteinen ja kannustava lastani kohtaan</c:v>
                </c:pt>
                <c:pt idx="1">
                  <c:v>Ryhmän toiminnassa näkyy erilaisten kielten, kulttuurien, uskontojen ja katsomusten arvostus</c:v>
                </c:pt>
                <c:pt idx="2">
                  <c:v>Lapsellani on kavereita varhaiskasvatus- tai esiopetuspaikassa</c:v>
                </c:pt>
                <c:pt idx="3">
                  <c:v>Lapseni vahvuuksia, mielenkiinnon kohteita ja tarpeita huomioidaan ryhmän toiminnassa ja leikissä</c:v>
                </c:pt>
                <c:pt idx="4">
                  <c:v>Lapseni saa tarvitsemansa tuen omassa ryhmässään</c:v>
                </c:pt>
                <c:pt idx="5">
                  <c:v>Lapseni ryhmässä on riittävästi mahdollisuuksia monipuoliseen toimintaan ja leikkiin</c:v>
                </c:pt>
                <c:pt idx="6">
                  <c:v>Lapseni on innostunut oppimisesta varhaiskasvatuksessa / esiopetuksessa</c:v>
                </c:pt>
                <c:pt idx="7">
                  <c:v>Tilat ja oppimisympäristöt kannustavat lastani leikkimään, liikkumaan ja tutkimaan *</c:v>
                </c:pt>
              </c:strCache>
            </c:strRef>
          </c:cat>
          <c:val>
            <c:numRef>
              <c:f>Taul1!$D$2:$D$9</c:f>
              <c:numCache>
                <c:formatCode>General</c:formatCode>
                <c:ptCount val="8"/>
                <c:pt idx="0">
                  <c:v>2.0202</c:v>
                </c:pt>
                <c:pt idx="1">
                  <c:v>20.538720000000001</c:v>
                </c:pt>
                <c:pt idx="2">
                  <c:v>4.3771000000000004</c:v>
                </c:pt>
                <c:pt idx="3">
                  <c:v>4.3771000000000004</c:v>
                </c:pt>
                <c:pt idx="4">
                  <c:v>4.3771000000000004</c:v>
                </c:pt>
                <c:pt idx="5">
                  <c:v>2.0202</c:v>
                </c:pt>
                <c:pt idx="6">
                  <c:v>4.3771000000000004</c:v>
                </c:pt>
                <c:pt idx="7">
                  <c:v>6.7340099999999996</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Jokseenkin 
eri mieltä</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Ryhmän henkilökunta on myönteinen ja kannustava lastani kohtaan</c:v>
                </c:pt>
                <c:pt idx="1">
                  <c:v>Ryhmän toiminnassa näkyy erilaisten kielten, kulttuurien, uskontojen ja katsomusten arvostus</c:v>
                </c:pt>
                <c:pt idx="2">
                  <c:v>Lapsellani on kavereita varhaiskasvatus- tai esiopetuspaikassa</c:v>
                </c:pt>
                <c:pt idx="3">
                  <c:v>Lapseni vahvuuksia, mielenkiinnon kohteita ja tarpeita huomioidaan ryhmän toiminnassa ja leikissä</c:v>
                </c:pt>
                <c:pt idx="4">
                  <c:v>Lapseni saa tarvitsemansa tuen omassa ryhmässään</c:v>
                </c:pt>
                <c:pt idx="5">
                  <c:v>Lapseni ryhmässä on riittävästi mahdollisuuksia monipuoliseen toimintaan ja leikkiin</c:v>
                </c:pt>
                <c:pt idx="6">
                  <c:v>Lapseni on innostunut oppimisesta varhaiskasvatuksessa / esiopetuksessa</c:v>
                </c:pt>
                <c:pt idx="7">
                  <c:v>Tilat ja oppimisympäristöt kannustavat lastani leikkimään, liikkumaan ja tutkimaan *</c:v>
                </c:pt>
              </c:strCache>
            </c:strRef>
          </c:cat>
          <c:val>
            <c:numRef>
              <c:f>Taul1!$E$2:$E$9</c:f>
              <c:numCache>
                <c:formatCode>General</c:formatCode>
                <c:ptCount val="8"/>
                <c:pt idx="0">
                  <c:v>1.3468</c:v>
                </c:pt>
                <c:pt idx="1">
                  <c:v>4.0404</c:v>
                </c:pt>
                <c:pt idx="2">
                  <c:v>0.3367</c:v>
                </c:pt>
                <c:pt idx="3">
                  <c:v>1.6835</c:v>
                </c:pt>
                <c:pt idx="4">
                  <c:v>2.0202</c:v>
                </c:pt>
                <c:pt idx="5">
                  <c:v>5.3872099999999996</c:v>
                </c:pt>
                <c:pt idx="6">
                  <c:v>0.6734</c:v>
                </c:pt>
                <c:pt idx="7">
                  <c:v>4.0404</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Täysin 
eri mieltä</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Ryhmän henkilökunta on myönteinen ja kannustava lastani kohtaan</c:v>
                </c:pt>
                <c:pt idx="1">
                  <c:v>Ryhmän toiminnassa näkyy erilaisten kielten, kulttuurien, uskontojen ja katsomusten arvostus</c:v>
                </c:pt>
                <c:pt idx="2">
                  <c:v>Lapsellani on kavereita varhaiskasvatus- tai esiopetuspaikassa</c:v>
                </c:pt>
                <c:pt idx="3">
                  <c:v>Lapseni vahvuuksia, mielenkiinnon kohteita ja tarpeita huomioidaan ryhmän toiminnassa ja leikissä</c:v>
                </c:pt>
                <c:pt idx="4">
                  <c:v>Lapseni saa tarvitsemansa tuen omassa ryhmässään</c:v>
                </c:pt>
                <c:pt idx="5">
                  <c:v>Lapseni ryhmässä on riittävästi mahdollisuuksia monipuoliseen toimintaan ja leikkiin</c:v>
                </c:pt>
                <c:pt idx="6">
                  <c:v>Lapseni on innostunut oppimisesta varhaiskasvatuksessa / esiopetuksessa</c:v>
                </c:pt>
                <c:pt idx="7">
                  <c:v>Tilat ja oppimisympäristöt kannustavat lastani leikkimään, liikkumaan ja tutkimaan *</c:v>
                </c:pt>
              </c:strCache>
            </c:strRef>
          </c:cat>
          <c:val>
            <c:numRef>
              <c:f>Taul1!$F$2:$F$9</c:f>
              <c:numCache>
                <c:formatCode>General</c:formatCode>
                <c:ptCount val="8"/>
                <c:pt idx="0">
                  <c:v>0.6734</c:v>
                </c:pt>
                <c:pt idx="1">
                  <c:v>1.0101</c:v>
                </c:pt>
                <c:pt idx="2">
                  <c:v>0.6734</c:v>
                </c:pt>
                <c:pt idx="3">
                  <c:v>0.6734</c:v>
                </c:pt>
                <c:pt idx="4">
                  <c:v>0.6734</c:v>
                </c:pt>
                <c:pt idx="5">
                  <c:v>0.6734</c:v>
                </c:pt>
                <c:pt idx="6">
                  <c:v>0.6734</c:v>
                </c:pt>
                <c:pt idx="7">
                  <c:v>1.6835</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Ryhmän henkilökunta on myönteinen ja kannustava lastani kohtaan</c:v>
                </c:pt>
                <c:pt idx="1">
                  <c:v>Ryhmän toiminnassa näkyy erilaisten kielten, kulttuurien, uskontojen ja katsomusten arvostus</c:v>
                </c:pt>
                <c:pt idx="2">
                  <c:v>Lapsellani on kavereita varhaiskasvatus- tai esiopetuspaikassa</c:v>
                </c:pt>
                <c:pt idx="3">
                  <c:v>Lapseni vahvuuksia, mielenkiinnon kohteita ja tarpeita huomioidaan ryhmän toiminnassa ja leikissä</c:v>
                </c:pt>
                <c:pt idx="4">
                  <c:v>Lapseni saa tarvitsemansa tuen omassa ryhmässään</c:v>
                </c:pt>
                <c:pt idx="5">
                  <c:v>Lapseni ryhmässä on riittävästi mahdollisuuksia monipuoliseen toimintaan ja leikkiin</c:v>
                </c:pt>
                <c:pt idx="6">
                  <c:v>Lapseni on innostunut oppimisesta varhaiskasvatuksessa / esiopetuksessa</c:v>
                </c:pt>
                <c:pt idx="7">
                  <c:v>Tilat ja oppimisympäristöt kannustavat lastani leikkimään, liikkumaan ja tutkimaan *</c:v>
                </c:pt>
              </c:strCache>
            </c:strRef>
          </c:cat>
          <c:val>
            <c:numRef>
              <c:f>Taul1!$G$2:$G$9</c:f>
              <c:numCache>
                <c:formatCode>General</c:formatCode>
                <c:ptCount val="8"/>
                <c:pt idx="0">
                  <c:v>4.74</c:v>
                </c:pt>
                <c:pt idx="1">
                  <c:v>4.13</c:v>
                </c:pt>
                <c:pt idx="2">
                  <c:v>4.67</c:v>
                </c:pt>
                <c:pt idx="3">
                  <c:v>4.51</c:v>
                </c:pt>
                <c:pt idx="4">
                  <c:v>4.6100000000000003</c:v>
                </c:pt>
                <c:pt idx="5">
                  <c:v>4.54</c:v>
                </c:pt>
                <c:pt idx="6">
                  <c:v>4.68</c:v>
                </c:pt>
                <c:pt idx="7">
                  <c:v>4.4000000000000004</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F01DF-03D3-4A1D-B975-A50B2440E80D}" type="datetimeFigureOut">
              <a:rPr lang="fi-FI" smtClean="0"/>
              <a:t>24.1.2025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7489B-8E87-4A1F-B358-5E6643DE8DC8}" type="slidenum">
              <a:rPr lang="fi-FI" smtClean="0"/>
              <a:t>‹#›</a:t>
            </a:fld>
            <a:endParaRPr lang="fi-FI"/>
          </a:p>
        </p:txBody>
      </p:sp>
    </p:spTree>
    <p:extLst>
      <p:ext uri="{BB962C8B-B14F-4D97-AF65-F5344CB8AC3E}">
        <p14:creationId xmlns:p14="http://schemas.microsoft.com/office/powerpoint/2010/main" val="378745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430F7-262F-739D-654C-42BF6C18F3CA}"/>
              </a:ext>
            </a:extLst>
          </p:cNvPr>
          <p:cNvSpPr/>
          <p:nvPr userDrawn="1"/>
        </p:nvSpPr>
        <p:spPr>
          <a:xfrm>
            <a:off x="0" y="0"/>
            <a:ext cx="1219200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74796F36-2678-F3FE-397B-D7AD695978BE}"/>
              </a:ext>
            </a:extLst>
          </p:cNvPr>
          <p:cNvSpPr>
            <a:spLocks noGrp="1"/>
          </p:cNvSpPr>
          <p:nvPr>
            <p:ph type="ctrTitle"/>
          </p:nvPr>
        </p:nvSpPr>
        <p:spPr>
          <a:xfrm>
            <a:off x="6692153" y="4112227"/>
            <a:ext cx="5228501" cy="1554046"/>
          </a:xfrm>
        </p:spPr>
        <p:txBody>
          <a:bodyPr anchor="b">
            <a:normAutofit/>
          </a:bodyPr>
          <a:lstStyle>
            <a:lvl1pPr algn="l">
              <a:defRPr sz="4800">
                <a:solidFill>
                  <a:srgbClr val="2E3192"/>
                </a:solidFill>
              </a:defRPr>
            </a:lvl1pPr>
          </a:lstStyle>
          <a:p>
            <a:r>
              <a:rPr lang="en-GB"/>
              <a:t>Click to edit Master title style</a:t>
            </a:r>
            <a:endParaRPr lang="en-FI"/>
          </a:p>
        </p:txBody>
      </p:sp>
      <p:sp>
        <p:nvSpPr>
          <p:cNvPr id="3" name="Subtitle 2">
            <a:extLst>
              <a:ext uri="{FF2B5EF4-FFF2-40B4-BE49-F238E27FC236}">
                <a16:creationId xmlns:a16="http://schemas.microsoft.com/office/drawing/2014/main" id="{A3B1F2A7-34B2-9710-1E27-926F87420536}"/>
              </a:ext>
            </a:extLst>
          </p:cNvPr>
          <p:cNvSpPr>
            <a:spLocks noGrp="1"/>
          </p:cNvSpPr>
          <p:nvPr>
            <p:ph type="subTitle" idx="1"/>
          </p:nvPr>
        </p:nvSpPr>
        <p:spPr>
          <a:xfrm>
            <a:off x="6692154" y="5758348"/>
            <a:ext cx="5228500" cy="90750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pic>
        <p:nvPicPr>
          <p:cNvPr id="8" name="Picture 7" descr="A picture containing map&#10;&#10;Description automatically generated">
            <a:extLst>
              <a:ext uri="{FF2B5EF4-FFF2-40B4-BE49-F238E27FC236}">
                <a16:creationId xmlns:a16="http://schemas.microsoft.com/office/drawing/2014/main" id="{A9136160-1FE4-1B02-5AF8-4F526DAA2DAC}"/>
              </a:ext>
            </a:extLst>
          </p:cNvPr>
          <p:cNvPicPr>
            <a:picLocks noChangeAspect="1"/>
          </p:cNvPicPr>
          <p:nvPr userDrawn="1"/>
        </p:nvPicPr>
        <p:blipFill>
          <a:blip r:embed="rId2"/>
          <a:stretch>
            <a:fillRect/>
          </a:stretch>
        </p:blipFill>
        <p:spPr>
          <a:xfrm>
            <a:off x="0" y="0"/>
            <a:ext cx="7772400" cy="6842810"/>
          </a:xfrm>
          <a:prstGeom prst="rect">
            <a:avLst/>
          </a:prstGeom>
        </p:spPr>
      </p:pic>
      <p:sp>
        <p:nvSpPr>
          <p:cNvPr id="4" name="Subtitle 2">
            <a:extLst>
              <a:ext uri="{FF2B5EF4-FFF2-40B4-BE49-F238E27FC236}">
                <a16:creationId xmlns:a16="http://schemas.microsoft.com/office/drawing/2014/main" id="{06AE3412-BC40-9F70-DE10-29A6A8721018}"/>
              </a:ext>
            </a:extLst>
          </p:cNvPr>
          <p:cNvSpPr txBox="1">
            <a:spLocks/>
          </p:cNvSpPr>
          <p:nvPr userDrawn="1"/>
        </p:nvSpPr>
        <p:spPr>
          <a:xfrm>
            <a:off x="2272554" y="6452221"/>
            <a:ext cx="2679384"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rgbClr val="2E3192"/>
                </a:solidFill>
              </a:rPr>
              <a:t>Kauniaisten kaupunki - Grankulla stad</a:t>
            </a:r>
          </a:p>
        </p:txBody>
      </p:sp>
    </p:spTree>
    <p:extLst>
      <p:ext uri="{BB962C8B-B14F-4D97-AF65-F5344CB8AC3E}">
        <p14:creationId xmlns:p14="http://schemas.microsoft.com/office/powerpoint/2010/main" val="419235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72B20C-91FA-646E-B6EE-ADD9473D1537}"/>
              </a:ext>
            </a:extLst>
          </p:cNvPr>
          <p:cNvSpPr/>
          <p:nvPr userDrawn="1"/>
        </p:nvSpPr>
        <p:spPr>
          <a:xfrm>
            <a:off x="1116219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9" name="Picture 8" descr="Logo&#10;&#10;Description automatically generated">
            <a:extLst>
              <a:ext uri="{FF2B5EF4-FFF2-40B4-BE49-F238E27FC236}">
                <a16:creationId xmlns:a16="http://schemas.microsoft.com/office/drawing/2014/main" id="{E6276B19-D91B-E18F-A83B-EC88E290C6A8}"/>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0" name="Rectangle 9">
            <a:extLst>
              <a:ext uri="{FF2B5EF4-FFF2-40B4-BE49-F238E27FC236}">
                <a16:creationId xmlns:a16="http://schemas.microsoft.com/office/drawing/2014/main" id="{F87788B0-C72A-E85C-5B27-6D5EB4031D22}"/>
              </a:ext>
            </a:extLst>
          </p:cNvPr>
          <p:cNvSpPr/>
          <p:nvPr userDrawn="1"/>
        </p:nvSpPr>
        <p:spPr>
          <a:xfrm>
            <a:off x="0"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11" name="Picture 10">
            <a:extLst>
              <a:ext uri="{FF2B5EF4-FFF2-40B4-BE49-F238E27FC236}">
                <a16:creationId xmlns:a16="http://schemas.microsoft.com/office/drawing/2014/main" id="{8E9A3586-1546-AA22-5C52-3C5296A433C8}"/>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2" name="Subtitle 2">
            <a:extLst>
              <a:ext uri="{FF2B5EF4-FFF2-40B4-BE49-F238E27FC236}">
                <a16:creationId xmlns:a16="http://schemas.microsoft.com/office/drawing/2014/main" id="{29D1F8F3-AF1B-3A4F-7420-B3C479FD4075}"/>
              </a:ext>
            </a:extLst>
          </p:cNvPr>
          <p:cNvSpPr txBox="1">
            <a:spLocks/>
          </p:cNvSpPr>
          <p:nvPr userDrawn="1"/>
        </p:nvSpPr>
        <p:spPr>
          <a:xfrm>
            <a:off x="1680955" y="6538443"/>
            <a:ext cx="2426342"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3" name="Title 1">
            <a:extLst>
              <a:ext uri="{FF2B5EF4-FFF2-40B4-BE49-F238E27FC236}">
                <a16:creationId xmlns:a16="http://schemas.microsoft.com/office/drawing/2014/main" id="{A789AB73-8826-5AAE-0F37-EAEAA8AF624E}"/>
              </a:ext>
            </a:extLst>
          </p:cNvPr>
          <p:cNvSpPr>
            <a:spLocks noGrp="1"/>
          </p:cNvSpPr>
          <p:nvPr>
            <p:ph type="title"/>
          </p:nvPr>
        </p:nvSpPr>
        <p:spPr>
          <a:xfrm>
            <a:off x="6096000" y="477031"/>
            <a:ext cx="4746357" cy="1325563"/>
          </a:xfrm>
        </p:spPr>
        <p:txBody>
          <a:bodyPr/>
          <a:lstStyle>
            <a:lvl1pPr>
              <a:defRPr>
                <a:solidFill>
                  <a:srgbClr val="2E3192"/>
                </a:solidFill>
              </a:defRPr>
            </a:lvl1pPr>
          </a:lstStyle>
          <a:p>
            <a:r>
              <a:rPr lang="en-GB"/>
              <a:t>Click to edit Master title style</a:t>
            </a:r>
            <a:endParaRPr lang="en-FI"/>
          </a:p>
        </p:txBody>
      </p:sp>
      <p:sp>
        <p:nvSpPr>
          <p:cNvPr id="4" name="Content Placeholder 2">
            <a:extLst>
              <a:ext uri="{FF2B5EF4-FFF2-40B4-BE49-F238E27FC236}">
                <a16:creationId xmlns:a16="http://schemas.microsoft.com/office/drawing/2014/main" id="{AB92FC53-5F81-84E1-0514-9C245EF5F877}"/>
              </a:ext>
            </a:extLst>
          </p:cNvPr>
          <p:cNvSpPr>
            <a:spLocks noGrp="1"/>
          </p:cNvSpPr>
          <p:nvPr>
            <p:ph sz="half" idx="1"/>
          </p:nvPr>
        </p:nvSpPr>
        <p:spPr>
          <a:xfrm>
            <a:off x="6096000"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ian numeron paikkamerkki 6">
            <a:extLst>
              <a:ext uri="{FF2B5EF4-FFF2-40B4-BE49-F238E27FC236}">
                <a16:creationId xmlns:a16="http://schemas.microsoft.com/office/drawing/2014/main" id="{CC3C6AC2-ADBC-2193-4C37-7EC600E54986}"/>
              </a:ext>
            </a:extLst>
          </p:cNvPr>
          <p:cNvSpPr>
            <a:spLocks noGrp="1"/>
          </p:cNvSpPr>
          <p:nvPr>
            <p:ph type="sldNum" sz="quarter" idx="12"/>
          </p:nvPr>
        </p:nvSpPr>
        <p:spPr>
          <a:xfrm>
            <a:off x="4924339" y="6511047"/>
            <a:ext cx="785984" cy="325205"/>
          </a:xfrm>
        </p:spPr>
        <p:txBody>
          <a:bodyPr/>
          <a:lstStyle>
            <a:lvl1pPr>
              <a:defRPr>
                <a:solidFill>
                  <a:schemeClr val="bg1"/>
                </a:solidFill>
              </a:defRPr>
            </a:lvl1pPr>
          </a:lstStyle>
          <a:p>
            <a:fld id="{59F0C5CC-526B-6E46-A120-C22331FE38F1}" type="slidenum">
              <a:rPr lang="en-FI" smtClean="0"/>
              <a:pPr/>
              <a:t>‹#›</a:t>
            </a:fld>
            <a:endParaRPr lang="en-FI"/>
          </a:p>
        </p:txBody>
      </p:sp>
      <p:sp>
        <p:nvSpPr>
          <p:cNvPr id="5" name="Subtitle 2">
            <a:extLst>
              <a:ext uri="{FF2B5EF4-FFF2-40B4-BE49-F238E27FC236}">
                <a16:creationId xmlns:a16="http://schemas.microsoft.com/office/drawing/2014/main" id="{36322D24-EA74-6C6F-CE07-B464F6EE483D}"/>
              </a:ext>
            </a:extLst>
          </p:cNvPr>
          <p:cNvSpPr txBox="1">
            <a:spLocks/>
          </p:cNvSpPr>
          <p:nvPr userDrawn="1"/>
        </p:nvSpPr>
        <p:spPr>
          <a:xfrm>
            <a:off x="1575457" y="6554031"/>
            <a:ext cx="2637337" cy="2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26567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72B20C-91FA-646E-B6EE-ADD9473D1537}"/>
              </a:ext>
            </a:extLst>
          </p:cNvPr>
          <p:cNvSpPr/>
          <p:nvPr userDrawn="1"/>
        </p:nvSpPr>
        <p:spPr>
          <a:xfrm>
            <a:off x="1116219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9" name="Picture 8" descr="Logo&#10;&#10;Description automatically generated">
            <a:extLst>
              <a:ext uri="{FF2B5EF4-FFF2-40B4-BE49-F238E27FC236}">
                <a16:creationId xmlns:a16="http://schemas.microsoft.com/office/drawing/2014/main" id="{E6276B19-D91B-E18F-A83B-EC88E290C6A8}"/>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0" name="Rectangle 9">
            <a:extLst>
              <a:ext uri="{FF2B5EF4-FFF2-40B4-BE49-F238E27FC236}">
                <a16:creationId xmlns:a16="http://schemas.microsoft.com/office/drawing/2014/main" id="{F87788B0-C72A-E85C-5B27-6D5EB4031D22}"/>
              </a:ext>
            </a:extLst>
          </p:cNvPr>
          <p:cNvSpPr/>
          <p:nvPr userDrawn="1"/>
        </p:nvSpPr>
        <p:spPr>
          <a:xfrm>
            <a:off x="0"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11" name="Picture 10">
            <a:extLst>
              <a:ext uri="{FF2B5EF4-FFF2-40B4-BE49-F238E27FC236}">
                <a16:creationId xmlns:a16="http://schemas.microsoft.com/office/drawing/2014/main" id="{8E9A3586-1546-AA22-5C52-3C5296A433C8}"/>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3" name="Title 1">
            <a:extLst>
              <a:ext uri="{FF2B5EF4-FFF2-40B4-BE49-F238E27FC236}">
                <a16:creationId xmlns:a16="http://schemas.microsoft.com/office/drawing/2014/main" id="{3958AA4C-5029-6ED6-011D-11BD9D6461D4}"/>
              </a:ext>
            </a:extLst>
          </p:cNvPr>
          <p:cNvSpPr>
            <a:spLocks noGrp="1"/>
          </p:cNvSpPr>
          <p:nvPr>
            <p:ph type="title"/>
          </p:nvPr>
        </p:nvSpPr>
        <p:spPr>
          <a:xfrm>
            <a:off x="6096000" y="477031"/>
            <a:ext cx="4746357" cy="1325563"/>
          </a:xfrm>
        </p:spPr>
        <p:txBody>
          <a:bodyPr/>
          <a:lstStyle>
            <a:lvl1pPr>
              <a:defRPr>
                <a:solidFill>
                  <a:srgbClr val="2E3192"/>
                </a:solidFill>
              </a:defRPr>
            </a:lvl1pPr>
          </a:lstStyle>
          <a:p>
            <a:r>
              <a:rPr lang="en-GB"/>
              <a:t>Click to edit Master title style</a:t>
            </a:r>
            <a:endParaRPr lang="en-FI"/>
          </a:p>
        </p:txBody>
      </p:sp>
      <p:sp>
        <p:nvSpPr>
          <p:cNvPr id="4" name="Content Placeholder 2">
            <a:extLst>
              <a:ext uri="{FF2B5EF4-FFF2-40B4-BE49-F238E27FC236}">
                <a16:creationId xmlns:a16="http://schemas.microsoft.com/office/drawing/2014/main" id="{6167E8A5-8696-0C09-5471-2FED24B87362}"/>
              </a:ext>
            </a:extLst>
          </p:cNvPr>
          <p:cNvSpPr>
            <a:spLocks noGrp="1"/>
          </p:cNvSpPr>
          <p:nvPr>
            <p:ph sz="half" idx="1"/>
          </p:nvPr>
        </p:nvSpPr>
        <p:spPr>
          <a:xfrm>
            <a:off x="6096000"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Subtitle 2">
            <a:extLst>
              <a:ext uri="{FF2B5EF4-FFF2-40B4-BE49-F238E27FC236}">
                <a16:creationId xmlns:a16="http://schemas.microsoft.com/office/drawing/2014/main" id="{5BB57482-2A2B-1924-E0B7-C321D9CFEB98}"/>
              </a:ext>
            </a:extLst>
          </p:cNvPr>
          <p:cNvSpPr txBox="1">
            <a:spLocks/>
          </p:cNvSpPr>
          <p:nvPr userDrawn="1"/>
        </p:nvSpPr>
        <p:spPr>
          <a:xfrm>
            <a:off x="1680955" y="6538443"/>
            <a:ext cx="2426342"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7" name="Dian numeron paikkamerkki 6">
            <a:extLst>
              <a:ext uri="{FF2B5EF4-FFF2-40B4-BE49-F238E27FC236}">
                <a16:creationId xmlns:a16="http://schemas.microsoft.com/office/drawing/2014/main" id="{90133395-7FBD-FE27-B33D-3E11A70CFEEA}"/>
              </a:ext>
            </a:extLst>
          </p:cNvPr>
          <p:cNvSpPr>
            <a:spLocks noGrp="1"/>
          </p:cNvSpPr>
          <p:nvPr>
            <p:ph type="sldNum" sz="quarter" idx="12"/>
          </p:nvPr>
        </p:nvSpPr>
        <p:spPr>
          <a:xfrm>
            <a:off x="4908375" y="6538443"/>
            <a:ext cx="796139" cy="319557"/>
          </a:xfrm>
        </p:spPr>
        <p:txBody>
          <a:bodyPr/>
          <a:lstStyle>
            <a:lvl1pPr>
              <a:defRPr>
                <a:solidFill>
                  <a:schemeClr val="bg1"/>
                </a:solidFill>
              </a:defRPr>
            </a:lvl1pPr>
          </a:lstStyle>
          <a:p>
            <a:fld id="{59F0C5CC-526B-6E46-A120-C22331FE38F1}" type="slidenum">
              <a:rPr lang="en-FI" smtClean="0"/>
              <a:pPr/>
              <a:t>‹#›</a:t>
            </a:fld>
            <a:endParaRPr lang="en-FI"/>
          </a:p>
        </p:txBody>
      </p:sp>
      <p:sp>
        <p:nvSpPr>
          <p:cNvPr id="2" name="Subtitle 2">
            <a:extLst>
              <a:ext uri="{FF2B5EF4-FFF2-40B4-BE49-F238E27FC236}">
                <a16:creationId xmlns:a16="http://schemas.microsoft.com/office/drawing/2014/main" id="{3777948F-7317-AA2C-4CDC-C9EC1F942CC2}"/>
              </a:ext>
            </a:extLst>
          </p:cNvPr>
          <p:cNvSpPr txBox="1">
            <a:spLocks/>
          </p:cNvSpPr>
          <p:nvPr userDrawn="1"/>
        </p:nvSpPr>
        <p:spPr>
          <a:xfrm>
            <a:off x="1575457" y="6554031"/>
            <a:ext cx="2637337" cy="2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202643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430F7-262F-739D-654C-42BF6C18F3CA}"/>
              </a:ext>
            </a:extLst>
          </p:cNvPr>
          <p:cNvSpPr/>
          <p:nvPr userDrawn="1"/>
        </p:nvSpPr>
        <p:spPr>
          <a:xfrm>
            <a:off x="0" y="0"/>
            <a:ext cx="1219200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74796F36-2678-F3FE-397B-D7AD695978BE}"/>
              </a:ext>
            </a:extLst>
          </p:cNvPr>
          <p:cNvSpPr>
            <a:spLocks noGrp="1"/>
          </p:cNvSpPr>
          <p:nvPr>
            <p:ph type="ctrTitle"/>
          </p:nvPr>
        </p:nvSpPr>
        <p:spPr>
          <a:xfrm>
            <a:off x="6692153" y="4112227"/>
            <a:ext cx="5228501" cy="1554046"/>
          </a:xfrm>
        </p:spPr>
        <p:txBody>
          <a:bodyPr anchor="b">
            <a:normAutofit/>
          </a:bodyPr>
          <a:lstStyle>
            <a:lvl1pPr algn="l">
              <a:defRPr sz="4800">
                <a:solidFill>
                  <a:srgbClr val="2E3192"/>
                </a:solidFill>
              </a:defRPr>
            </a:lvl1pPr>
          </a:lstStyle>
          <a:p>
            <a:r>
              <a:rPr lang="en-GB"/>
              <a:t>Click to edit Master title style</a:t>
            </a:r>
            <a:endParaRPr lang="en-FI"/>
          </a:p>
        </p:txBody>
      </p:sp>
      <p:sp>
        <p:nvSpPr>
          <p:cNvPr id="3" name="Subtitle 2">
            <a:extLst>
              <a:ext uri="{FF2B5EF4-FFF2-40B4-BE49-F238E27FC236}">
                <a16:creationId xmlns:a16="http://schemas.microsoft.com/office/drawing/2014/main" id="{A3B1F2A7-34B2-9710-1E27-926F87420536}"/>
              </a:ext>
            </a:extLst>
          </p:cNvPr>
          <p:cNvSpPr>
            <a:spLocks noGrp="1"/>
          </p:cNvSpPr>
          <p:nvPr>
            <p:ph type="subTitle" idx="1"/>
          </p:nvPr>
        </p:nvSpPr>
        <p:spPr>
          <a:xfrm>
            <a:off x="6692154" y="5758348"/>
            <a:ext cx="5228500" cy="90750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pic>
        <p:nvPicPr>
          <p:cNvPr id="8" name="Picture 7" descr="A picture containing map&#10;&#10;Description automatically generated">
            <a:extLst>
              <a:ext uri="{FF2B5EF4-FFF2-40B4-BE49-F238E27FC236}">
                <a16:creationId xmlns:a16="http://schemas.microsoft.com/office/drawing/2014/main" id="{A9136160-1FE4-1B02-5AF8-4F526DAA2DAC}"/>
              </a:ext>
            </a:extLst>
          </p:cNvPr>
          <p:cNvPicPr>
            <a:picLocks noChangeAspect="1"/>
          </p:cNvPicPr>
          <p:nvPr userDrawn="1"/>
        </p:nvPicPr>
        <p:blipFill>
          <a:blip r:embed="rId2"/>
          <a:stretch>
            <a:fillRect/>
          </a:stretch>
        </p:blipFill>
        <p:spPr>
          <a:xfrm>
            <a:off x="0" y="0"/>
            <a:ext cx="7772400" cy="6842810"/>
          </a:xfrm>
          <a:prstGeom prst="rect">
            <a:avLst/>
          </a:prstGeom>
        </p:spPr>
      </p:pic>
      <p:sp>
        <p:nvSpPr>
          <p:cNvPr id="4" name="Subtitle 2">
            <a:extLst>
              <a:ext uri="{FF2B5EF4-FFF2-40B4-BE49-F238E27FC236}">
                <a16:creationId xmlns:a16="http://schemas.microsoft.com/office/drawing/2014/main" id="{06AE3412-BC40-9F70-DE10-29A6A8721018}"/>
              </a:ext>
            </a:extLst>
          </p:cNvPr>
          <p:cNvSpPr txBox="1">
            <a:spLocks/>
          </p:cNvSpPr>
          <p:nvPr userDrawn="1"/>
        </p:nvSpPr>
        <p:spPr>
          <a:xfrm>
            <a:off x="2259423" y="6468168"/>
            <a:ext cx="270238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err="1">
                <a:solidFill>
                  <a:srgbClr val="2E3192"/>
                </a:solidFill>
              </a:rPr>
              <a:t>Kauniaisten</a:t>
            </a:r>
            <a:r>
              <a:rPr lang="en-GB" sz="1200">
                <a:solidFill>
                  <a:srgbClr val="2E3192"/>
                </a:solidFill>
              </a:rPr>
              <a:t> </a:t>
            </a:r>
            <a:r>
              <a:rPr lang="en-GB" sz="1200" err="1">
                <a:solidFill>
                  <a:srgbClr val="2E3192"/>
                </a:solidFill>
              </a:rPr>
              <a:t>kaupunki</a:t>
            </a:r>
            <a:r>
              <a:rPr lang="en-GB" sz="1200">
                <a:solidFill>
                  <a:srgbClr val="2E3192"/>
                </a:solidFill>
              </a:rPr>
              <a:t> - </a:t>
            </a:r>
            <a:r>
              <a:rPr lang="en-GB" sz="1200" err="1">
                <a:solidFill>
                  <a:srgbClr val="2E3192"/>
                </a:solidFill>
              </a:rPr>
              <a:t>Grankulla</a:t>
            </a:r>
            <a:r>
              <a:rPr lang="en-GB" sz="1200">
                <a:solidFill>
                  <a:srgbClr val="2E3192"/>
                </a:solidFill>
              </a:rPr>
              <a:t> </a:t>
            </a:r>
            <a:r>
              <a:rPr lang="en-GB" sz="1200" err="1">
                <a:solidFill>
                  <a:srgbClr val="2E3192"/>
                </a:solidFill>
              </a:rPr>
              <a:t>stad</a:t>
            </a:r>
            <a:endParaRPr lang="en-FI" sz="1200">
              <a:solidFill>
                <a:srgbClr val="2E3192"/>
              </a:solidFill>
            </a:endParaRPr>
          </a:p>
        </p:txBody>
      </p:sp>
    </p:spTree>
    <p:extLst>
      <p:ext uri="{BB962C8B-B14F-4D97-AF65-F5344CB8AC3E}">
        <p14:creationId xmlns:p14="http://schemas.microsoft.com/office/powerpoint/2010/main" val="28061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yhjä vaale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2ACF96E-40FC-5B8A-65B9-F8F487C04521}"/>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3" name="Picture 7" descr="Logo&#10;&#10;Description automatically generated">
            <a:extLst>
              <a:ext uri="{FF2B5EF4-FFF2-40B4-BE49-F238E27FC236}">
                <a16:creationId xmlns:a16="http://schemas.microsoft.com/office/drawing/2014/main" id="{3083F45A-C623-0646-66AD-1C7F87C9A7DB}"/>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4" name="Dian numeron paikkamerkki 4">
            <a:extLst>
              <a:ext uri="{FF2B5EF4-FFF2-40B4-BE49-F238E27FC236}">
                <a16:creationId xmlns:a16="http://schemas.microsoft.com/office/drawing/2014/main" id="{3134BA72-872A-ED54-2EBF-C677A441DADA}"/>
              </a:ext>
            </a:extLst>
          </p:cNvPr>
          <p:cNvSpPr>
            <a:spLocks noGrp="1"/>
          </p:cNvSpPr>
          <p:nvPr>
            <p:ph type="sldNum" sz="quarter" idx="12"/>
          </p:nvPr>
        </p:nvSpPr>
        <p:spPr>
          <a:xfrm>
            <a:off x="11241248" y="6582791"/>
            <a:ext cx="675544" cy="270111"/>
          </a:xfrm>
        </p:spPr>
        <p:txBody>
          <a:bodyPr/>
          <a:lstStyle>
            <a:lvl1pPr>
              <a:defRPr>
                <a:solidFill>
                  <a:srgbClr val="2E3192"/>
                </a:solidFill>
              </a:defRPr>
            </a:lvl1pPr>
          </a:lstStyle>
          <a:p>
            <a:fld id="{59F0C5CC-526B-6E46-A120-C22331FE38F1}" type="slidenum">
              <a:rPr lang="en-FI" smtClean="0"/>
              <a:pPr/>
              <a:t>‹#›</a:t>
            </a:fld>
            <a:endParaRPr lang="en-FI"/>
          </a:p>
        </p:txBody>
      </p:sp>
      <p:sp>
        <p:nvSpPr>
          <p:cNvPr id="5" name="Subtitle 2">
            <a:extLst>
              <a:ext uri="{FF2B5EF4-FFF2-40B4-BE49-F238E27FC236}">
                <a16:creationId xmlns:a16="http://schemas.microsoft.com/office/drawing/2014/main" id="{280A5005-102E-AC92-A61B-34036CD5AAC9}"/>
              </a:ext>
            </a:extLst>
          </p:cNvPr>
          <p:cNvSpPr txBox="1">
            <a:spLocks/>
          </p:cNvSpPr>
          <p:nvPr userDrawn="1"/>
        </p:nvSpPr>
        <p:spPr>
          <a:xfrm>
            <a:off x="1235993" y="6609761"/>
            <a:ext cx="9868692"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tabLst>
                <a:tab pos="9328150" algn="r"/>
              </a:tabLst>
            </a:pPr>
            <a:r>
              <a:rPr lang="fi-FI" sz="1200" noProof="1">
                <a:solidFill>
                  <a:srgbClr val="2E3192"/>
                </a:solidFill>
              </a:rPr>
              <a:t>Kauniaisten kaupunki - Grankulla stad	</a:t>
            </a:r>
            <a:r>
              <a:rPr lang="fi-FI" sz="1100" noProof="1">
                <a:solidFill>
                  <a:srgbClr val="2E3192"/>
                </a:solidFill>
              </a:rPr>
              <a:t>Pääkaupunkiseudun varhaiskasvatuskysely 2024 – KAUNIAINEN / Taloustutkimus Oy / SO9071</a:t>
            </a:r>
            <a:endParaRPr lang="fi-FI" sz="1200" noProof="1">
              <a:solidFill>
                <a:srgbClr val="2E3192"/>
              </a:solidFill>
            </a:endParaRPr>
          </a:p>
        </p:txBody>
      </p:sp>
    </p:spTree>
    <p:extLst>
      <p:ext uri="{BB962C8B-B14F-4D97-AF65-F5344CB8AC3E}">
        <p14:creationId xmlns:p14="http://schemas.microsoft.com/office/powerpoint/2010/main" val="314328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22808E-6BF1-A917-A6C6-5F010A26D49A}"/>
              </a:ext>
            </a:extLst>
          </p:cNvPr>
          <p:cNvSpPr/>
          <p:nvPr userDrawn="1"/>
        </p:nvSpPr>
        <p:spPr>
          <a:xfrm>
            <a:off x="275208" y="275208"/>
            <a:ext cx="11641584" cy="63075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E6E7E8"/>
              </a:solidFill>
            </a:endParaRPr>
          </a:p>
        </p:txBody>
      </p:sp>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10515600"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5181600" cy="4351338"/>
          </a:xfrm>
        </p:spPr>
        <p:txBody>
          <a:bodyPr/>
          <a:lstStyle>
            <a:lvl1pPr>
              <a:defRPr sz="24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4" name="Content Placeholder 3">
            <a:extLst>
              <a:ext uri="{FF2B5EF4-FFF2-40B4-BE49-F238E27FC236}">
                <a16:creationId xmlns:a16="http://schemas.microsoft.com/office/drawing/2014/main" id="{48106663-2961-EC12-6132-F8D7DA7F1C1E}"/>
              </a:ext>
            </a:extLst>
          </p:cNvPr>
          <p:cNvSpPr>
            <a:spLocks noGrp="1"/>
          </p:cNvSpPr>
          <p:nvPr>
            <p:ph sz="half" idx="2"/>
          </p:nvPr>
        </p:nvSpPr>
        <p:spPr>
          <a:xfrm>
            <a:off x="6683643" y="2112344"/>
            <a:ext cx="5181600" cy="4351338"/>
          </a:xfrm>
        </p:spPr>
        <p:txBody>
          <a:bodyPr/>
          <a:lstStyle>
            <a:lvl1pPr>
              <a:defRPr sz="24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ian numeron paikkamerkki 4">
            <a:extLst>
              <a:ext uri="{FF2B5EF4-FFF2-40B4-BE49-F238E27FC236}">
                <a16:creationId xmlns:a16="http://schemas.microsoft.com/office/drawing/2014/main" id="{E457AFC7-51AF-3F20-901A-E4CFCB1B7536}"/>
              </a:ext>
            </a:extLst>
          </p:cNvPr>
          <p:cNvSpPr>
            <a:spLocks noGrp="1"/>
          </p:cNvSpPr>
          <p:nvPr>
            <p:ph type="sldNum" sz="quarter" idx="12"/>
          </p:nvPr>
        </p:nvSpPr>
        <p:spPr>
          <a:xfrm>
            <a:off x="11241248" y="6582791"/>
            <a:ext cx="675544" cy="270111"/>
          </a:xfrm>
        </p:spPr>
        <p:txBody>
          <a:bodyPr/>
          <a:lstStyle>
            <a:lvl1pPr>
              <a:defRPr>
                <a:solidFill>
                  <a:srgbClr val="2E3192"/>
                </a:solidFill>
              </a:defRPr>
            </a:lvl1pPr>
          </a:lstStyle>
          <a:p>
            <a:fld id="{59F0C5CC-526B-6E46-A120-C22331FE38F1}" type="slidenum">
              <a:rPr lang="en-FI" smtClean="0"/>
              <a:pPr/>
              <a:t>‹#›</a:t>
            </a:fld>
            <a:endParaRPr lang="en-FI"/>
          </a:p>
        </p:txBody>
      </p:sp>
      <p:sp>
        <p:nvSpPr>
          <p:cNvPr id="10" name="Subtitle 2">
            <a:extLst>
              <a:ext uri="{FF2B5EF4-FFF2-40B4-BE49-F238E27FC236}">
                <a16:creationId xmlns:a16="http://schemas.microsoft.com/office/drawing/2014/main" id="{8BF4F53D-5792-19BB-0046-BA3FBEB22CD6}"/>
              </a:ext>
            </a:extLst>
          </p:cNvPr>
          <p:cNvSpPr txBox="1">
            <a:spLocks/>
          </p:cNvSpPr>
          <p:nvPr userDrawn="1"/>
        </p:nvSpPr>
        <p:spPr>
          <a:xfrm>
            <a:off x="9500558" y="6598077"/>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FI" sz="1200">
              <a:solidFill>
                <a:srgbClr val="2E3192"/>
              </a:solidFill>
            </a:endParaRPr>
          </a:p>
        </p:txBody>
      </p:sp>
      <p:sp>
        <p:nvSpPr>
          <p:cNvPr id="2" name="Subtitle 2">
            <a:extLst>
              <a:ext uri="{FF2B5EF4-FFF2-40B4-BE49-F238E27FC236}">
                <a16:creationId xmlns:a16="http://schemas.microsoft.com/office/drawing/2014/main" id="{F6389BA9-B839-AA15-F70E-7BBF979610CD}"/>
              </a:ext>
            </a:extLst>
          </p:cNvPr>
          <p:cNvSpPr txBox="1">
            <a:spLocks/>
          </p:cNvSpPr>
          <p:nvPr userDrawn="1"/>
        </p:nvSpPr>
        <p:spPr>
          <a:xfrm>
            <a:off x="1235993" y="6609761"/>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rgbClr val="2E3192"/>
                </a:solidFill>
              </a:rPr>
              <a:t>Kauniaisten kaupunki - Grankulla stad</a:t>
            </a:r>
          </a:p>
        </p:txBody>
      </p:sp>
    </p:spTree>
    <p:extLst>
      <p:ext uri="{BB962C8B-B14F-4D97-AF65-F5344CB8AC3E}">
        <p14:creationId xmlns:p14="http://schemas.microsoft.com/office/powerpoint/2010/main" val="21038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960AC0-6986-461D-BAF8-D51ED4B50C13}"/>
              </a:ext>
            </a:extLst>
          </p:cNvPr>
          <p:cNvSpPr/>
          <p:nvPr userDrawn="1"/>
        </p:nvSpPr>
        <p:spPr>
          <a:xfrm>
            <a:off x="275208" y="275208"/>
            <a:ext cx="11641584" cy="63075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E6E7E8"/>
              </a:solidFill>
            </a:endParaRPr>
          </a:p>
        </p:txBody>
      </p:sp>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10515600"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10515600"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Dian numeron paikkamerkki 4">
            <a:extLst>
              <a:ext uri="{FF2B5EF4-FFF2-40B4-BE49-F238E27FC236}">
                <a16:creationId xmlns:a16="http://schemas.microsoft.com/office/drawing/2014/main" id="{BF29401B-0AE2-2028-4A7E-C0D09DA2415D}"/>
              </a:ext>
            </a:extLst>
          </p:cNvPr>
          <p:cNvSpPr>
            <a:spLocks noGrp="1"/>
          </p:cNvSpPr>
          <p:nvPr>
            <p:ph type="sldNum" sz="quarter" idx="12"/>
          </p:nvPr>
        </p:nvSpPr>
        <p:spPr>
          <a:xfrm>
            <a:off x="11241248" y="6582791"/>
            <a:ext cx="675544" cy="270111"/>
          </a:xfrm>
        </p:spPr>
        <p:txBody>
          <a:bodyPr/>
          <a:lstStyle>
            <a:lvl1pPr>
              <a:defRPr>
                <a:solidFill>
                  <a:srgbClr val="2E3192"/>
                </a:solidFill>
              </a:defRPr>
            </a:lvl1pPr>
          </a:lstStyle>
          <a:p>
            <a:fld id="{59F0C5CC-526B-6E46-A120-C22331FE38F1}" type="slidenum">
              <a:rPr lang="en-FI" smtClean="0"/>
              <a:pPr/>
              <a:t>‹#›</a:t>
            </a:fld>
            <a:endParaRPr lang="en-FI"/>
          </a:p>
        </p:txBody>
      </p:sp>
      <p:sp>
        <p:nvSpPr>
          <p:cNvPr id="3" name="Subtitle 2">
            <a:extLst>
              <a:ext uri="{FF2B5EF4-FFF2-40B4-BE49-F238E27FC236}">
                <a16:creationId xmlns:a16="http://schemas.microsoft.com/office/drawing/2014/main" id="{9EC5C82F-E761-78EB-65EE-5C409D25C1D2}"/>
              </a:ext>
            </a:extLst>
          </p:cNvPr>
          <p:cNvSpPr txBox="1">
            <a:spLocks/>
          </p:cNvSpPr>
          <p:nvPr userDrawn="1"/>
        </p:nvSpPr>
        <p:spPr>
          <a:xfrm>
            <a:off x="1235993" y="6609761"/>
            <a:ext cx="9868692"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tabLst>
                <a:tab pos="9328150" algn="r"/>
              </a:tabLst>
            </a:pPr>
            <a:r>
              <a:rPr lang="fi-FI" sz="1200" noProof="1">
                <a:solidFill>
                  <a:srgbClr val="2E3192"/>
                </a:solidFill>
              </a:rPr>
              <a:t>Kauniaisten kaupunki - Grankulla stad	</a:t>
            </a:r>
            <a:r>
              <a:rPr lang="fi-FI" sz="1100" noProof="1">
                <a:solidFill>
                  <a:srgbClr val="2E3192"/>
                </a:solidFill>
              </a:rPr>
              <a:t>Pääkaupunkiseudun varhaiskasvatuskysely 2024 – KAUNIAINEN / Taloustutkimus Oy / SO9071</a:t>
            </a:r>
            <a:endParaRPr lang="fi-FI" sz="1200" noProof="1">
              <a:solidFill>
                <a:srgbClr val="2E3192"/>
              </a:solidFill>
            </a:endParaRPr>
          </a:p>
        </p:txBody>
      </p:sp>
    </p:spTree>
    <p:extLst>
      <p:ext uri="{BB962C8B-B14F-4D97-AF65-F5344CB8AC3E}">
        <p14:creationId xmlns:p14="http://schemas.microsoft.com/office/powerpoint/2010/main" val="47127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15833"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3" name="Picture 2" descr="A picture containing text, vector graphics, room&#10;&#10;Description automatically generated">
            <a:extLst>
              <a:ext uri="{FF2B5EF4-FFF2-40B4-BE49-F238E27FC236}">
                <a16:creationId xmlns:a16="http://schemas.microsoft.com/office/drawing/2014/main" id="{6C51656F-E220-3127-F9AC-14DFBA56A24D}"/>
              </a:ext>
            </a:extLst>
          </p:cNvPr>
          <p:cNvPicPr>
            <a:picLocks noChangeAspect="1"/>
          </p:cNvPicPr>
          <p:nvPr userDrawn="1"/>
        </p:nvPicPr>
        <p:blipFill>
          <a:blip r:embed="rId3"/>
          <a:stretch>
            <a:fillRect/>
          </a:stretch>
        </p:blipFill>
        <p:spPr>
          <a:xfrm>
            <a:off x="6627643" y="800810"/>
            <a:ext cx="5364634" cy="5256379"/>
          </a:xfrm>
          <a:prstGeom prst="rect">
            <a:avLst/>
          </a:prstGeom>
        </p:spPr>
      </p:pic>
      <p:sp>
        <p:nvSpPr>
          <p:cNvPr id="4" name="Subtitle 2">
            <a:extLst>
              <a:ext uri="{FF2B5EF4-FFF2-40B4-BE49-F238E27FC236}">
                <a16:creationId xmlns:a16="http://schemas.microsoft.com/office/drawing/2014/main" id="{FD66BD6D-3DD4-FCCF-F829-31669B98EFC5}"/>
              </a:ext>
            </a:extLst>
          </p:cNvPr>
          <p:cNvSpPr txBox="1">
            <a:spLocks/>
          </p:cNvSpPr>
          <p:nvPr userDrawn="1"/>
        </p:nvSpPr>
        <p:spPr>
          <a:xfrm>
            <a:off x="7990326" y="6538443"/>
            <a:ext cx="2639268"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14" name="Dian numeron paikkamerkki 13">
            <a:extLst>
              <a:ext uri="{FF2B5EF4-FFF2-40B4-BE49-F238E27FC236}">
                <a16:creationId xmlns:a16="http://schemas.microsoft.com/office/drawing/2014/main" id="{F968D28A-EC5A-C6BF-47E6-0578E4A0D32D}"/>
              </a:ext>
            </a:extLst>
          </p:cNvPr>
          <p:cNvSpPr>
            <a:spLocks noGrp="1"/>
          </p:cNvSpPr>
          <p:nvPr>
            <p:ph type="sldNum" sz="quarter" idx="12"/>
          </p:nvPr>
        </p:nvSpPr>
        <p:spPr>
          <a:xfrm>
            <a:off x="11115413" y="6538442"/>
            <a:ext cx="1009357" cy="254825"/>
          </a:xfrm>
        </p:spPr>
        <p:txBody>
          <a:bodyPr/>
          <a:lstStyle>
            <a:lvl1pPr>
              <a:defRPr>
                <a:solidFill>
                  <a:schemeClr val="bg1"/>
                </a:solidFill>
              </a:defRPr>
            </a:lvl1pPr>
          </a:lstStyle>
          <a:p>
            <a:fld id="{59F0C5CC-526B-6E46-A120-C22331FE38F1}" type="slidenum">
              <a:rPr lang="en-FI" smtClean="0"/>
              <a:pPr/>
              <a:t>‹#›</a:t>
            </a:fld>
            <a:endParaRPr lang="en-FI"/>
          </a:p>
        </p:txBody>
      </p:sp>
      <p:sp>
        <p:nvSpPr>
          <p:cNvPr id="9" name="Subtitle 2">
            <a:extLst>
              <a:ext uri="{FF2B5EF4-FFF2-40B4-BE49-F238E27FC236}">
                <a16:creationId xmlns:a16="http://schemas.microsoft.com/office/drawing/2014/main" id="{21BC69E3-7402-0331-1460-A45B9691D80D}"/>
              </a:ext>
            </a:extLst>
          </p:cNvPr>
          <p:cNvSpPr txBox="1">
            <a:spLocks/>
          </p:cNvSpPr>
          <p:nvPr userDrawn="1"/>
        </p:nvSpPr>
        <p:spPr>
          <a:xfrm>
            <a:off x="8208424" y="659298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337119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03745"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3" name="Picture 2" descr="A picture containing text, vector graphics, room&#10;&#10;Description automatically generated">
            <a:extLst>
              <a:ext uri="{FF2B5EF4-FFF2-40B4-BE49-F238E27FC236}">
                <a16:creationId xmlns:a16="http://schemas.microsoft.com/office/drawing/2014/main" id="{6C51656F-E220-3127-F9AC-14DFBA56A24D}"/>
              </a:ext>
            </a:extLst>
          </p:cNvPr>
          <p:cNvPicPr>
            <a:picLocks noChangeAspect="1"/>
          </p:cNvPicPr>
          <p:nvPr userDrawn="1"/>
        </p:nvPicPr>
        <p:blipFill>
          <a:blip r:embed="rId3"/>
          <a:stretch>
            <a:fillRect/>
          </a:stretch>
        </p:blipFill>
        <p:spPr>
          <a:xfrm>
            <a:off x="6627643" y="800810"/>
            <a:ext cx="5364634" cy="5256379"/>
          </a:xfrm>
          <a:prstGeom prst="rect">
            <a:avLst/>
          </a:prstGeom>
        </p:spPr>
      </p:pic>
      <p:sp>
        <p:nvSpPr>
          <p:cNvPr id="5" name="Subtitle 2">
            <a:extLst>
              <a:ext uri="{FF2B5EF4-FFF2-40B4-BE49-F238E27FC236}">
                <a16:creationId xmlns:a16="http://schemas.microsoft.com/office/drawing/2014/main" id="{6AE0C8C7-1D28-A243-24E4-A617A5E21696}"/>
              </a:ext>
            </a:extLst>
          </p:cNvPr>
          <p:cNvSpPr txBox="1">
            <a:spLocks/>
          </p:cNvSpPr>
          <p:nvPr userDrawn="1"/>
        </p:nvSpPr>
        <p:spPr>
          <a:xfrm>
            <a:off x="7990326" y="6538443"/>
            <a:ext cx="2639268"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26C40454-AD32-D588-E955-287604EAB123}"/>
              </a:ext>
            </a:extLst>
          </p:cNvPr>
          <p:cNvSpPr>
            <a:spLocks noGrp="1"/>
          </p:cNvSpPr>
          <p:nvPr>
            <p:ph type="sldNum" sz="quarter" idx="12"/>
          </p:nvPr>
        </p:nvSpPr>
        <p:spPr>
          <a:xfrm>
            <a:off x="10937339" y="6538442"/>
            <a:ext cx="1187431" cy="254825"/>
          </a:xfrm>
        </p:spPr>
        <p:txBody>
          <a:bodyPr/>
          <a:lstStyle>
            <a:lvl1pPr>
              <a:defRPr>
                <a:solidFill>
                  <a:schemeClr val="bg1"/>
                </a:solidFill>
              </a:defRPr>
            </a:lvl1pPr>
          </a:lstStyle>
          <a:p>
            <a:fld id="{59F0C5CC-526B-6E46-A120-C22331FE38F1}" type="slidenum">
              <a:rPr lang="en-FI" smtClean="0"/>
              <a:pPr/>
              <a:t>‹#›</a:t>
            </a:fld>
            <a:endParaRPr lang="en-FI"/>
          </a:p>
        </p:txBody>
      </p:sp>
      <p:sp>
        <p:nvSpPr>
          <p:cNvPr id="4" name="Subtitle 2">
            <a:extLst>
              <a:ext uri="{FF2B5EF4-FFF2-40B4-BE49-F238E27FC236}">
                <a16:creationId xmlns:a16="http://schemas.microsoft.com/office/drawing/2014/main" id="{EB0FC3C8-75A9-E2DF-7C03-B9DB9FD2D8CF}"/>
              </a:ext>
            </a:extLst>
          </p:cNvPr>
          <p:cNvSpPr txBox="1">
            <a:spLocks/>
          </p:cNvSpPr>
          <p:nvPr userDrawn="1"/>
        </p:nvSpPr>
        <p:spPr>
          <a:xfrm>
            <a:off x="8208424" y="659298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37115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1116219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5788254" y="172995"/>
            <a:ext cx="5373936" cy="6547402"/>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0"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88985B81-F8AF-551A-5328-4F5130AAC8FF}"/>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3" name="Subtitle 2">
            <a:extLst>
              <a:ext uri="{FF2B5EF4-FFF2-40B4-BE49-F238E27FC236}">
                <a16:creationId xmlns:a16="http://schemas.microsoft.com/office/drawing/2014/main" id="{23110304-961F-F241-447E-032FCD8F5456}"/>
              </a:ext>
            </a:extLst>
          </p:cNvPr>
          <p:cNvSpPr txBox="1">
            <a:spLocks/>
          </p:cNvSpPr>
          <p:nvPr userDrawn="1"/>
        </p:nvSpPr>
        <p:spPr>
          <a:xfrm>
            <a:off x="1574562" y="6538443"/>
            <a:ext cx="263912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1FC45319-69DA-9B6A-292A-D8866A3FE533}"/>
              </a:ext>
            </a:extLst>
          </p:cNvPr>
          <p:cNvSpPr>
            <a:spLocks noGrp="1"/>
          </p:cNvSpPr>
          <p:nvPr>
            <p:ph type="sldNum" sz="quarter" idx="12"/>
          </p:nvPr>
        </p:nvSpPr>
        <p:spPr>
          <a:xfrm>
            <a:off x="4823517" y="6538442"/>
            <a:ext cx="862899" cy="319557"/>
          </a:xfrm>
        </p:spPr>
        <p:txBody>
          <a:bodyPr/>
          <a:lstStyle>
            <a:lvl1pPr>
              <a:defRPr>
                <a:solidFill>
                  <a:schemeClr val="bg1"/>
                </a:solidFill>
              </a:defRPr>
            </a:lvl1pPr>
          </a:lstStyle>
          <a:p>
            <a:fld id="{59F0C5CC-526B-6E46-A120-C22331FE38F1}" type="slidenum">
              <a:rPr lang="en-FI" smtClean="0"/>
              <a:pPr/>
              <a:t>‹#›</a:t>
            </a:fld>
            <a:endParaRPr lang="en-FI"/>
          </a:p>
        </p:txBody>
      </p:sp>
      <p:sp>
        <p:nvSpPr>
          <p:cNvPr id="10" name="Subtitle 2">
            <a:extLst>
              <a:ext uri="{FF2B5EF4-FFF2-40B4-BE49-F238E27FC236}">
                <a16:creationId xmlns:a16="http://schemas.microsoft.com/office/drawing/2014/main" id="{8421F870-EA46-73C5-EBBD-BA864335542E}"/>
              </a:ext>
            </a:extLst>
          </p:cNvPr>
          <p:cNvSpPr txBox="1">
            <a:spLocks/>
          </p:cNvSpPr>
          <p:nvPr userDrawn="1"/>
        </p:nvSpPr>
        <p:spPr>
          <a:xfrm>
            <a:off x="1627271" y="653844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178999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1116219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5788254" y="164757"/>
            <a:ext cx="5373936" cy="6555639"/>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0"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88985B81-F8AF-551A-5328-4F5130AAC8FF}"/>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9" name="Subtitle 2">
            <a:extLst>
              <a:ext uri="{FF2B5EF4-FFF2-40B4-BE49-F238E27FC236}">
                <a16:creationId xmlns:a16="http://schemas.microsoft.com/office/drawing/2014/main" id="{BE287C20-3B15-4FE5-9989-B76CEDAA627A}"/>
              </a:ext>
            </a:extLst>
          </p:cNvPr>
          <p:cNvSpPr txBox="1">
            <a:spLocks/>
          </p:cNvSpPr>
          <p:nvPr userDrawn="1"/>
        </p:nvSpPr>
        <p:spPr>
          <a:xfrm>
            <a:off x="1574562" y="6538443"/>
            <a:ext cx="263912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15" name="Dian numeron paikkamerkki 14">
            <a:extLst>
              <a:ext uri="{FF2B5EF4-FFF2-40B4-BE49-F238E27FC236}">
                <a16:creationId xmlns:a16="http://schemas.microsoft.com/office/drawing/2014/main" id="{BD3158DF-E7FC-449F-2609-279C6E60A670}"/>
              </a:ext>
            </a:extLst>
          </p:cNvPr>
          <p:cNvSpPr>
            <a:spLocks noGrp="1"/>
          </p:cNvSpPr>
          <p:nvPr>
            <p:ph type="sldNum" sz="quarter" idx="12"/>
          </p:nvPr>
        </p:nvSpPr>
        <p:spPr>
          <a:xfrm>
            <a:off x="4630723" y="6538443"/>
            <a:ext cx="1055694" cy="319556"/>
          </a:xfrm>
        </p:spPr>
        <p:txBody>
          <a:bodyPr/>
          <a:lstStyle>
            <a:lvl1pPr>
              <a:defRPr>
                <a:solidFill>
                  <a:schemeClr val="bg1"/>
                </a:solidFill>
              </a:defRPr>
            </a:lvl1pPr>
          </a:lstStyle>
          <a:p>
            <a:fld id="{59F0C5CC-526B-6E46-A120-C22331FE38F1}" type="slidenum">
              <a:rPr lang="en-FI" smtClean="0"/>
              <a:pPr/>
              <a:t>‹#›</a:t>
            </a:fld>
            <a:endParaRPr lang="en-FI"/>
          </a:p>
        </p:txBody>
      </p:sp>
      <p:sp>
        <p:nvSpPr>
          <p:cNvPr id="3" name="Subtitle 2">
            <a:extLst>
              <a:ext uri="{FF2B5EF4-FFF2-40B4-BE49-F238E27FC236}">
                <a16:creationId xmlns:a16="http://schemas.microsoft.com/office/drawing/2014/main" id="{D2D969E8-17AE-3055-3166-7E07DD81DB8B}"/>
              </a:ext>
            </a:extLst>
          </p:cNvPr>
          <p:cNvSpPr txBox="1">
            <a:spLocks/>
          </p:cNvSpPr>
          <p:nvPr userDrawn="1"/>
        </p:nvSpPr>
        <p:spPr>
          <a:xfrm>
            <a:off x="1627271" y="653844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86108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15833"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B5706352-F7A2-6CB5-65E1-12599819169D}"/>
              </a:ext>
            </a:extLst>
          </p:cNvPr>
          <p:cNvPicPr>
            <a:picLocks noChangeAspect="1"/>
          </p:cNvPicPr>
          <p:nvPr userDrawn="1"/>
        </p:nvPicPr>
        <p:blipFill>
          <a:blip r:embed="rId3"/>
          <a:srcRect/>
          <a:stretch/>
        </p:blipFill>
        <p:spPr>
          <a:xfrm>
            <a:off x="6627643" y="800872"/>
            <a:ext cx="5364633" cy="5256256"/>
          </a:xfrm>
          <a:prstGeom prst="rect">
            <a:avLst/>
          </a:prstGeom>
        </p:spPr>
      </p:pic>
      <p:sp>
        <p:nvSpPr>
          <p:cNvPr id="3" name="Subtitle 2">
            <a:extLst>
              <a:ext uri="{FF2B5EF4-FFF2-40B4-BE49-F238E27FC236}">
                <a16:creationId xmlns:a16="http://schemas.microsoft.com/office/drawing/2014/main" id="{77C0E12A-D3F9-24B7-2A51-5803BAE44E96}"/>
              </a:ext>
            </a:extLst>
          </p:cNvPr>
          <p:cNvSpPr txBox="1">
            <a:spLocks/>
          </p:cNvSpPr>
          <p:nvPr userDrawn="1"/>
        </p:nvSpPr>
        <p:spPr>
          <a:xfrm>
            <a:off x="7946206" y="6538443"/>
            <a:ext cx="2727506"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C0EA2008-9A53-41F5-4448-855A663287D3}"/>
              </a:ext>
            </a:extLst>
          </p:cNvPr>
          <p:cNvSpPr>
            <a:spLocks noGrp="1"/>
          </p:cNvSpPr>
          <p:nvPr>
            <p:ph type="sldNum" sz="quarter" idx="12"/>
          </p:nvPr>
        </p:nvSpPr>
        <p:spPr>
          <a:xfrm>
            <a:off x="11012075" y="6538442"/>
            <a:ext cx="1112695" cy="254826"/>
          </a:xfrm>
        </p:spPr>
        <p:txBody>
          <a:bodyPr/>
          <a:lstStyle>
            <a:lvl1pPr>
              <a:defRPr>
                <a:solidFill>
                  <a:schemeClr val="bg1"/>
                </a:solidFill>
              </a:defRPr>
            </a:lvl1pPr>
          </a:lstStyle>
          <a:p>
            <a:fld id="{59F0C5CC-526B-6E46-A120-C22331FE38F1}" type="slidenum">
              <a:rPr lang="en-FI" smtClean="0"/>
              <a:pPr/>
              <a:t>‹#›</a:t>
            </a:fld>
            <a:endParaRPr lang="en-FI"/>
          </a:p>
        </p:txBody>
      </p:sp>
      <p:sp>
        <p:nvSpPr>
          <p:cNvPr id="5" name="Subtitle 2">
            <a:extLst>
              <a:ext uri="{FF2B5EF4-FFF2-40B4-BE49-F238E27FC236}">
                <a16:creationId xmlns:a16="http://schemas.microsoft.com/office/drawing/2014/main" id="{3F6673F4-0DE8-A84C-F44A-BA956C8FFD64}"/>
              </a:ext>
            </a:extLst>
          </p:cNvPr>
          <p:cNvSpPr txBox="1">
            <a:spLocks/>
          </p:cNvSpPr>
          <p:nvPr userDrawn="1"/>
        </p:nvSpPr>
        <p:spPr>
          <a:xfrm>
            <a:off x="8162434" y="6570809"/>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121738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15833"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B5706352-F7A2-6CB5-65E1-12599819169D}"/>
              </a:ext>
            </a:extLst>
          </p:cNvPr>
          <p:cNvPicPr>
            <a:picLocks noChangeAspect="1"/>
          </p:cNvPicPr>
          <p:nvPr userDrawn="1"/>
        </p:nvPicPr>
        <p:blipFill>
          <a:blip r:embed="rId3"/>
          <a:srcRect/>
          <a:stretch/>
        </p:blipFill>
        <p:spPr>
          <a:xfrm>
            <a:off x="6627643" y="800872"/>
            <a:ext cx="5364633" cy="5256256"/>
          </a:xfrm>
          <a:prstGeom prst="rect">
            <a:avLst/>
          </a:prstGeom>
        </p:spPr>
      </p:pic>
      <p:sp>
        <p:nvSpPr>
          <p:cNvPr id="5" name="Subtitle 2">
            <a:extLst>
              <a:ext uri="{FF2B5EF4-FFF2-40B4-BE49-F238E27FC236}">
                <a16:creationId xmlns:a16="http://schemas.microsoft.com/office/drawing/2014/main" id="{4D087E72-0C71-3016-1DF7-5E324B302D36}"/>
              </a:ext>
            </a:extLst>
          </p:cNvPr>
          <p:cNvSpPr txBox="1">
            <a:spLocks/>
          </p:cNvSpPr>
          <p:nvPr userDrawn="1"/>
        </p:nvSpPr>
        <p:spPr>
          <a:xfrm>
            <a:off x="7946206" y="6538443"/>
            <a:ext cx="2727506"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A833C896-F36F-C95B-9AD0-19A278DAF5CE}"/>
              </a:ext>
            </a:extLst>
          </p:cNvPr>
          <p:cNvSpPr>
            <a:spLocks noGrp="1"/>
          </p:cNvSpPr>
          <p:nvPr>
            <p:ph type="sldNum" sz="quarter" idx="12"/>
          </p:nvPr>
        </p:nvSpPr>
        <p:spPr>
          <a:xfrm>
            <a:off x="11482023" y="6538443"/>
            <a:ext cx="642747" cy="254825"/>
          </a:xfrm>
        </p:spPr>
        <p:txBody>
          <a:bodyPr/>
          <a:lstStyle>
            <a:lvl1pPr>
              <a:defRPr>
                <a:solidFill>
                  <a:schemeClr val="bg1"/>
                </a:solidFill>
              </a:defRPr>
            </a:lvl1pPr>
          </a:lstStyle>
          <a:p>
            <a:fld id="{59F0C5CC-526B-6E46-A120-C22331FE38F1}" type="slidenum">
              <a:rPr lang="en-FI" smtClean="0"/>
              <a:pPr/>
              <a:t>‹#›</a:t>
            </a:fld>
            <a:endParaRPr lang="en-FI"/>
          </a:p>
        </p:txBody>
      </p:sp>
      <p:sp>
        <p:nvSpPr>
          <p:cNvPr id="3" name="Subtitle 2">
            <a:extLst>
              <a:ext uri="{FF2B5EF4-FFF2-40B4-BE49-F238E27FC236}">
                <a16:creationId xmlns:a16="http://schemas.microsoft.com/office/drawing/2014/main" id="{CCD6BF9B-4F56-CDF9-2B09-F018603957E2}"/>
              </a:ext>
            </a:extLst>
          </p:cNvPr>
          <p:cNvSpPr txBox="1">
            <a:spLocks/>
          </p:cNvSpPr>
          <p:nvPr userDrawn="1"/>
        </p:nvSpPr>
        <p:spPr>
          <a:xfrm>
            <a:off x="8162434" y="6570809"/>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16846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62679-5E36-F9B6-2282-FEE37DBD2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8718D385-73EF-DEC3-B26B-EEBB6CA69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2CC87ED5-33A3-DAE3-4FD8-E83F44C95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17.12.2024</a:t>
            </a:r>
            <a:endParaRPr lang="en-FI"/>
          </a:p>
        </p:txBody>
      </p:sp>
      <p:sp>
        <p:nvSpPr>
          <p:cNvPr id="5" name="Footer Placeholder 4">
            <a:extLst>
              <a:ext uri="{FF2B5EF4-FFF2-40B4-BE49-F238E27FC236}">
                <a16:creationId xmlns:a16="http://schemas.microsoft.com/office/drawing/2014/main" id="{C5451186-9DA4-842C-5627-D489C5042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Pääkaupunkiseudun varhaiskasvatuskysely 2024 - KAUNIAINEN</a:t>
            </a:r>
            <a:endParaRPr lang="en-FI"/>
          </a:p>
        </p:txBody>
      </p:sp>
      <p:sp>
        <p:nvSpPr>
          <p:cNvPr id="6" name="Slide Number Placeholder 5">
            <a:extLst>
              <a:ext uri="{FF2B5EF4-FFF2-40B4-BE49-F238E27FC236}">
                <a16:creationId xmlns:a16="http://schemas.microsoft.com/office/drawing/2014/main" id="{F9D69EEC-2732-8603-0AE9-ACC76ACAF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0C5CC-526B-6E46-A120-C22331FE38F1}" type="slidenum">
              <a:rPr lang="en-FI" smtClean="0"/>
              <a:t>‹#›</a:t>
            </a:fld>
            <a:endParaRPr lang="en-FI"/>
          </a:p>
        </p:txBody>
      </p:sp>
    </p:spTree>
    <p:extLst>
      <p:ext uri="{BB962C8B-B14F-4D97-AF65-F5344CB8AC3E}">
        <p14:creationId xmlns:p14="http://schemas.microsoft.com/office/powerpoint/2010/main" val="103472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2" r:id="rId6"/>
    <p:sldLayoutId id="2147483665" r:id="rId7"/>
    <p:sldLayoutId id="2147483663" r:id="rId8"/>
    <p:sldLayoutId id="2147483666" r:id="rId9"/>
    <p:sldLayoutId id="2147483655" r:id="rId10"/>
    <p:sldLayoutId id="2147483667" r:id="rId11"/>
    <p:sldLayoutId id="2147483668" r:id="rId12"/>
    <p:sldLayoutId id="2147483669" r:id="rId13"/>
  </p:sldLayoutIdLst>
  <p:hf hdr="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chart" Target="../charts/chart1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chart" Target="../charts/chart16.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chart" Target="../charts/chart18.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19.xlsx"/><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EECE-12C1-59DA-ABAB-3B41BF700855}"/>
              </a:ext>
            </a:extLst>
          </p:cNvPr>
          <p:cNvSpPr>
            <a:spLocks noGrp="1"/>
          </p:cNvSpPr>
          <p:nvPr>
            <p:ph type="ctrTitle"/>
          </p:nvPr>
        </p:nvSpPr>
        <p:spPr>
          <a:xfrm>
            <a:off x="7145518" y="4112227"/>
            <a:ext cx="4930218" cy="1554046"/>
          </a:xfrm>
        </p:spPr>
        <p:txBody>
          <a:bodyPr>
            <a:noAutofit/>
          </a:bodyPr>
          <a:lstStyle/>
          <a:p>
            <a:r>
              <a:rPr lang="fi-FI" sz="4000" dirty="0"/>
              <a:t>Pääkaupunkiseudun varhaiskasvatuskysely 2024 - Kauniainen</a:t>
            </a:r>
            <a:br>
              <a:rPr lang="fi-FI" sz="4000" dirty="0"/>
            </a:br>
            <a:r>
              <a:rPr lang="fi-FI" sz="2800" b="0" dirty="0"/>
              <a:t>22.1.2025</a:t>
            </a:r>
            <a:br>
              <a:rPr lang="fi-FI" sz="2800" b="0" dirty="0"/>
            </a:br>
            <a:br>
              <a:rPr lang="fi-FI" sz="2800" b="0" dirty="0"/>
            </a:br>
            <a:r>
              <a:rPr lang="fi-FI" sz="2800" b="0" dirty="0"/>
              <a:t>Taloustutkimus Oy</a:t>
            </a:r>
            <a:br>
              <a:rPr lang="fi-FI" sz="2800" b="0" dirty="0"/>
            </a:br>
            <a:r>
              <a:rPr lang="fi-FI" sz="2800" b="0" dirty="0"/>
              <a:t>Timo Myllymäki &amp; Tuomo Turja</a:t>
            </a:r>
            <a:endParaRPr lang="fi-FI" sz="4000" b="0" dirty="0"/>
          </a:p>
        </p:txBody>
      </p:sp>
    </p:spTree>
    <p:extLst>
      <p:ext uri="{BB962C8B-B14F-4D97-AF65-F5344CB8AC3E}">
        <p14:creationId xmlns:p14="http://schemas.microsoft.com/office/powerpoint/2010/main" val="420763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CB7DF-C208-55FF-3434-BDFFD5CB7C70}"/>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E1E947D8-088E-2316-AC6A-C8251FAFAEE3}"/>
              </a:ext>
            </a:extLst>
          </p:cNvPr>
          <p:cNvSpPr>
            <a:spLocks noGrp="1"/>
          </p:cNvSpPr>
          <p:nvPr>
            <p:ph type="title"/>
          </p:nvPr>
        </p:nvSpPr>
        <p:spPr/>
        <p:txBody>
          <a:bodyPr/>
          <a:lstStyle/>
          <a:p>
            <a:r>
              <a:rPr lang="fi-FI" dirty="0"/>
              <a:t>Lapsen sukupuoli</a:t>
            </a:r>
          </a:p>
        </p:txBody>
      </p:sp>
      <p:sp>
        <p:nvSpPr>
          <p:cNvPr id="3" name="Title 1">
            <a:extLst>
              <a:ext uri="{FF2B5EF4-FFF2-40B4-BE49-F238E27FC236}">
                <a16:creationId xmlns:a16="http://schemas.microsoft.com/office/drawing/2014/main" id="{64C47C10-B95B-01D9-506D-E6F4902D1A79}"/>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7" name="Sisällön paikkamerkki 9" descr="Lapsista 51 prosenttia on poikia, 45 prosenttia tyttöjä. Loput (4 prosenttia) mainitsee muun sukupuolen tai ei halua kertoa sitä.">
            <a:extLst>
              <a:ext uri="{FF2B5EF4-FFF2-40B4-BE49-F238E27FC236}">
                <a16:creationId xmlns:a16="http://schemas.microsoft.com/office/drawing/2014/main" id="{AD2BBFDD-52CC-C4E3-2D7A-E6D0CDB47317}"/>
              </a:ext>
            </a:extLst>
          </p:cNvPr>
          <p:cNvGraphicFramePr>
            <a:graphicFrameLocks noGrp="1"/>
          </p:cNvGraphicFramePr>
          <p:nvPr>
            <p:ph sz="half" idx="1"/>
            <p:custDataLst>
              <p:tags r:id="rId1"/>
            </p:custDataLst>
            <p:extLst>
              <p:ext uri="{D42A27DB-BD31-4B8C-83A1-F6EECF244321}">
                <p14:modId xmlns:p14="http://schemas.microsoft.com/office/powerpoint/2010/main" val="497084928"/>
              </p:ext>
            </p:extLst>
          </p:nvPr>
        </p:nvGraphicFramePr>
        <p:xfrm>
          <a:off x="1349375" y="2112963"/>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Dian numeron paikkamerkki 1">
            <a:extLst>
              <a:ext uri="{FF2B5EF4-FFF2-40B4-BE49-F238E27FC236}">
                <a16:creationId xmlns:a16="http://schemas.microsoft.com/office/drawing/2014/main" id="{8C7201C4-A8BD-8E3D-DD88-6A9969C6E74D}"/>
              </a:ext>
            </a:extLst>
          </p:cNvPr>
          <p:cNvSpPr>
            <a:spLocks noGrp="1"/>
          </p:cNvSpPr>
          <p:nvPr>
            <p:ph type="sldNum" sz="quarter" idx="12"/>
          </p:nvPr>
        </p:nvSpPr>
        <p:spPr/>
        <p:txBody>
          <a:bodyPr/>
          <a:lstStyle/>
          <a:p>
            <a:fld id="{59F0C5CC-526B-6E46-A120-C22331FE38F1}" type="slidenum">
              <a:rPr lang="en-FI" smtClean="0"/>
              <a:pPr/>
              <a:t>10</a:t>
            </a:fld>
            <a:endParaRPr lang="en-FI"/>
          </a:p>
        </p:txBody>
      </p:sp>
    </p:spTree>
    <p:extLst>
      <p:ext uri="{BB962C8B-B14F-4D97-AF65-F5344CB8AC3E}">
        <p14:creationId xmlns:p14="http://schemas.microsoft.com/office/powerpoint/2010/main" val="18488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096E-BC25-48DA-6762-47479AC35AC5}"/>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E06CB109-D50F-08A2-1288-6CEDC6EEBEA9}"/>
              </a:ext>
            </a:extLst>
          </p:cNvPr>
          <p:cNvSpPr>
            <a:spLocks noGrp="1"/>
          </p:cNvSpPr>
          <p:nvPr>
            <p:ph type="title"/>
          </p:nvPr>
        </p:nvSpPr>
        <p:spPr/>
        <p:txBody>
          <a:bodyPr>
            <a:normAutofit/>
          </a:bodyPr>
          <a:lstStyle/>
          <a:p>
            <a:r>
              <a:rPr lang="fi-FI" dirty="0"/>
              <a:t>Lapsen aloitusaika nykyisessä varhaiskasvatus- tai esiopetuspaikassa</a:t>
            </a:r>
          </a:p>
        </p:txBody>
      </p:sp>
      <p:sp>
        <p:nvSpPr>
          <p:cNvPr id="3" name="Title 1">
            <a:extLst>
              <a:ext uri="{FF2B5EF4-FFF2-40B4-BE49-F238E27FC236}">
                <a16:creationId xmlns:a16="http://schemas.microsoft.com/office/drawing/2014/main" id="{AA901039-265A-B180-4CC3-136C012127BE}"/>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7" name="Sisällön paikkamerkki 9" descr="Lapsista 58 prosenttia on aloittanut nykyisessä varhaiskasvatus- tai esiopetuspaikassa aiemmin kuin syksyllä 2024.">
            <a:extLst>
              <a:ext uri="{FF2B5EF4-FFF2-40B4-BE49-F238E27FC236}">
                <a16:creationId xmlns:a16="http://schemas.microsoft.com/office/drawing/2014/main" id="{31FFBE87-CF03-A4C9-C6D3-02A644D6E364}"/>
              </a:ext>
            </a:extLst>
          </p:cNvPr>
          <p:cNvGraphicFramePr>
            <a:graphicFrameLocks noGrp="1"/>
          </p:cNvGraphicFramePr>
          <p:nvPr>
            <p:ph sz="half" idx="1"/>
            <p:custDataLst>
              <p:tags r:id="rId1"/>
            </p:custDataLst>
            <p:extLst>
              <p:ext uri="{D42A27DB-BD31-4B8C-83A1-F6EECF244321}">
                <p14:modId xmlns:p14="http://schemas.microsoft.com/office/powerpoint/2010/main" val="3817575904"/>
              </p:ext>
            </p:extLst>
          </p:nvPr>
        </p:nvGraphicFramePr>
        <p:xfrm>
          <a:off x="1349375" y="2112963"/>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Dian numeron paikkamerkki 1">
            <a:extLst>
              <a:ext uri="{FF2B5EF4-FFF2-40B4-BE49-F238E27FC236}">
                <a16:creationId xmlns:a16="http://schemas.microsoft.com/office/drawing/2014/main" id="{025AA34B-2B40-A461-E08C-AC7C1CC30780}"/>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11</a:t>
            </a:fld>
            <a:endParaRPr lang="en-FI"/>
          </a:p>
        </p:txBody>
      </p:sp>
    </p:spTree>
    <p:extLst>
      <p:ext uri="{BB962C8B-B14F-4D97-AF65-F5344CB8AC3E}">
        <p14:creationId xmlns:p14="http://schemas.microsoft.com/office/powerpoint/2010/main" val="426405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E7F11-DD20-7841-0E56-AE0752E508F5}"/>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659A2D86-3E3A-5653-8622-BE3CE0FC615D}"/>
              </a:ext>
            </a:extLst>
          </p:cNvPr>
          <p:cNvSpPr>
            <a:spLocks noGrp="1"/>
          </p:cNvSpPr>
          <p:nvPr>
            <p:ph type="title"/>
          </p:nvPr>
        </p:nvSpPr>
        <p:spPr>
          <a:xfrm>
            <a:off x="1206207" y="2766218"/>
            <a:ext cx="10515600" cy="1325563"/>
          </a:xfrm>
        </p:spPr>
        <p:txBody>
          <a:bodyPr/>
          <a:lstStyle/>
          <a:p>
            <a:pPr algn="ctr"/>
            <a:r>
              <a:rPr lang="fi-FI" dirty="0"/>
              <a:t>Lapselle esitetyt kysymykset</a:t>
            </a:r>
            <a:br>
              <a:rPr lang="fi-FI" dirty="0"/>
            </a:br>
            <a:r>
              <a:rPr lang="fi-FI" sz="2800" dirty="0"/>
              <a:t>Vastaaminen ei ollut pakollista</a:t>
            </a:r>
            <a:endParaRPr lang="fi-FI" dirty="0"/>
          </a:p>
        </p:txBody>
      </p:sp>
      <p:sp>
        <p:nvSpPr>
          <p:cNvPr id="3" name="Tekstiruutu 2">
            <a:extLst>
              <a:ext uri="{FF2B5EF4-FFF2-40B4-BE49-F238E27FC236}">
                <a16:creationId xmlns:a16="http://schemas.microsoft.com/office/drawing/2014/main" id="{F5C86791-CB54-94C2-B5C9-DD62CCCEA178}"/>
              </a:ext>
            </a:extLst>
          </p:cNvPr>
          <p:cNvSpPr txBox="1"/>
          <p:nvPr/>
        </p:nvSpPr>
        <p:spPr>
          <a:xfrm>
            <a:off x="3696487" y="4035768"/>
            <a:ext cx="5535039" cy="1754326"/>
          </a:xfrm>
          <a:prstGeom prst="rect">
            <a:avLst/>
          </a:prstGeom>
          <a:noFill/>
        </p:spPr>
        <p:txBody>
          <a:bodyPr wrap="square">
            <a:spAutoFit/>
          </a:bodyPr>
          <a:lstStyle/>
          <a:p>
            <a:pPr algn="ctr"/>
            <a:r>
              <a:rPr lang="fi-FI" sz="1800" dirty="0">
                <a:solidFill>
                  <a:srgbClr val="2E3192"/>
                </a:solidFill>
              </a:rPr>
              <a:t>Mitkä asiat tekevät sinut iloiseksi päiväkodissa?</a:t>
            </a:r>
            <a:br>
              <a:rPr lang="fi-FI" sz="1800" dirty="0">
                <a:solidFill>
                  <a:srgbClr val="2E3192"/>
                </a:solidFill>
              </a:rPr>
            </a:br>
            <a:r>
              <a:rPr lang="fi-FI" sz="1800" dirty="0">
                <a:solidFill>
                  <a:srgbClr val="2E3192"/>
                </a:solidFill>
              </a:rPr>
              <a:t>Mitkä asiat harmittavat sinua päiväkodissa?</a:t>
            </a:r>
          </a:p>
          <a:p>
            <a:pPr algn="ctr"/>
            <a:endParaRPr lang="fi-FI" dirty="0">
              <a:solidFill>
                <a:srgbClr val="2E3192"/>
              </a:solidFill>
            </a:endParaRPr>
          </a:p>
          <a:p>
            <a:pPr algn="ctr"/>
            <a:r>
              <a:rPr lang="fi-FI" dirty="0">
                <a:solidFill>
                  <a:srgbClr val="2E3192"/>
                </a:solidFill>
              </a:rPr>
              <a:t>Kysymykset esitettiin avoimena. </a:t>
            </a:r>
          </a:p>
          <a:p>
            <a:pPr algn="ctr"/>
            <a:r>
              <a:rPr lang="fi-FI" dirty="0">
                <a:solidFill>
                  <a:srgbClr val="2E3192"/>
                </a:solidFill>
              </a:rPr>
              <a:t>Vastaukset </a:t>
            </a:r>
            <a:r>
              <a:rPr lang="fi-FI" dirty="0" err="1">
                <a:solidFill>
                  <a:srgbClr val="2E3192"/>
                </a:solidFill>
              </a:rPr>
              <a:t>teemoiteltiin</a:t>
            </a:r>
            <a:r>
              <a:rPr lang="fi-FI" dirty="0">
                <a:solidFill>
                  <a:srgbClr val="2E3192"/>
                </a:solidFill>
              </a:rPr>
              <a:t> ja analysoitiin tekoälyavusteisesti.</a:t>
            </a:r>
          </a:p>
        </p:txBody>
      </p:sp>
      <p:sp>
        <p:nvSpPr>
          <p:cNvPr id="2" name="Dian numeron paikkamerkki 1">
            <a:extLst>
              <a:ext uri="{FF2B5EF4-FFF2-40B4-BE49-F238E27FC236}">
                <a16:creationId xmlns:a16="http://schemas.microsoft.com/office/drawing/2014/main" id="{0CD76C80-5DEA-E35C-8A95-180D289BB45D}"/>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12</a:t>
            </a:fld>
            <a:endParaRPr lang="en-FI"/>
          </a:p>
        </p:txBody>
      </p:sp>
    </p:spTree>
    <p:extLst>
      <p:ext uri="{BB962C8B-B14F-4D97-AF65-F5344CB8AC3E}">
        <p14:creationId xmlns:p14="http://schemas.microsoft.com/office/powerpoint/2010/main" val="248138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02C8C-CA41-1799-4ED3-113207A2CC3B}"/>
              </a:ext>
            </a:extLst>
          </p:cNvPr>
          <p:cNvSpPr>
            <a:spLocks noGrp="1"/>
          </p:cNvSpPr>
          <p:nvPr>
            <p:ph type="title"/>
          </p:nvPr>
        </p:nvSpPr>
        <p:spPr>
          <a:xfrm>
            <a:off x="1349643" y="477031"/>
            <a:ext cx="10515600" cy="833295"/>
          </a:xfrm>
        </p:spPr>
        <p:txBody>
          <a:bodyPr>
            <a:normAutofit/>
          </a:bodyPr>
          <a:lstStyle/>
          <a:p>
            <a:r>
              <a:rPr lang="fi-FI" sz="4000" dirty="0"/>
              <a:t>Mitkä asiat tekevät sinut iloiseksi päiväkodissa? </a:t>
            </a:r>
          </a:p>
        </p:txBody>
      </p:sp>
      <p:sp>
        <p:nvSpPr>
          <p:cNvPr id="5" name="Tekstiruutu 4">
            <a:extLst>
              <a:ext uri="{FF2B5EF4-FFF2-40B4-BE49-F238E27FC236}">
                <a16:creationId xmlns:a16="http://schemas.microsoft.com/office/drawing/2014/main" id="{69C2127C-6EED-D6A6-9770-5B0928765C17}"/>
              </a:ext>
            </a:extLst>
          </p:cNvPr>
          <p:cNvSpPr txBox="1"/>
          <p:nvPr/>
        </p:nvSpPr>
        <p:spPr>
          <a:xfrm>
            <a:off x="1349643" y="1141049"/>
            <a:ext cx="7640040" cy="338554"/>
          </a:xfrm>
          <a:prstGeom prst="rect">
            <a:avLst/>
          </a:prstGeom>
          <a:noFill/>
        </p:spPr>
        <p:txBody>
          <a:bodyPr wrap="square" rtlCol="0">
            <a:spAutoFit/>
          </a:bodyPr>
          <a:lstStyle/>
          <a:p>
            <a:r>
              <a:rPr lang="fi-FI" sz="1600" dirty="0"/>
              <a:t>Tekoälyn </a:t>
            </a:r>
            <a:r>
              <a:rPr lang="fi-FI" sz="1600" dirty="0" err="1"/>
              <a:t>teemoittelema</a:t>
            </a:r>
            <a:r>
              <a:rPr lang="fi-FI" sz="1600" dirty="0"/>
              <a:t> ja analysoima, samaan aiheeseen liittyviä teemoja niputettu</a:t>
            </a:r>
          </a:p>
        </p:txBody>
      </p:sp>
      <p:sp>
        <p:nvSpPr>
          <p:cNvPr id="3" name="Title 1">
            <a:extLst>
              <a:ext uri="{FF2B5EF4-FFF2-40B4-BE49-F238E27FC236}">
                <a16:creationId xmlns:a16="http://schemas.microsoft.com/office/drawing/2014/main" id="{1273875B-CFEC-A604-69D2-772C5C46627E}"/>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6" name="Sisällön paikkamerkki 10" descr="Tällä sivulla on kuvattu tekoälyn teemoittelemat ja analysoimat avoimet vastaukset kysymykseen Mitkä asiat tekevät sinut iloiseksi päiväkodissa? 49 prosenttia mainitsee leikkimiseen ja kavereihin liittyviä asioita, 30 prosenttia ystävällisen ja huolehtivan henkilökunnan.">
            <a:extLst>
              <a:ext uri="{FF2B5EF4-FFF2-40B4-BE49-F238E27FC236}">
                <a16:creationId xmlns:a16="http://schemas.microsoft.com/office/drawing/2014/main" id="{9BF19BD3-AF6D-18DB-2687-79911F644FD6}"/>
              </a:ext>
            </a:extLst>
          </p:cNvPr>
          <p:cNvGraphicFramePr>
            <a:graphicFrameLocks noGrp="1"/>
          </p:cNvGraphicFramePr>
          <p:nvPr>
            <p:ph idx="1"/>
            <p:custDataLst>
              <p:tags r:id="rId1"/>
            </p:custDataLst>
            <p:extLst>
              <p:ext uri="{D42A27DB-BD31-4B8C-83A1-F6EECF244321}">
                <p14:modId xmlns:p14="http://schemas.microsoft.com/office/powerpoint/2010/main" val="3828954673"/>
              </p:ext>
            </p:extLst>
          </p:nvPr>
        </p:nvGraphicFramePr>
        <p:xfrm>
          <a:off x="854075" y="1877587"/>
          <a:ext cx="5413560" cy="4373351"/>
        </p:xfrm>
        <a:graphic>
          <a:graphicData uri="http://schemas.openxmlformats.org/drawingml/2006/chart">
            <c:chart xmlns:c="http://schemas.openxmlformats.org/drawingml/2006/chart" xmlns:r="http://schemas.openxmlformats.org/officeDocument/2006/relationships" r:id="rId4"/>
          </a:graphicData>
        </a:graphic>
      </p:graphicFrame>
      <p:sp>
        <p:nvSpPr>
          <p:cNvPr id="4" name="Dian numeron paikkamerkki 3">
            <a:extLst>
              <a:ext uri="{FF2B5EF4-FFF2-40B4-BE49-F238E27FC236}">
                <a16:creationId xmlns:a16="http://schemas.microsoft.com/office/drawing/2014/main" id="{1F82CD58-5C9A-C900-6B15-6E3057F0601F}"/>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13</a:t>
            </a:fld>
            <a:endParaRPr lang="en-FI"/>
          </a:p>
        </p:txBody>
      </p:sp>
      <p:graphicFrame>
        <p:nvGraphicFramePr>
          <p:cNvPr id="7" name="Sisällön paikkamerkki 10">
            <a:extLst>
              <a:ext uri="{FF2B5EF4-FFF2-40B4-BE49-F238E27FC236}">
                <a16:creationId xmlns:a16="http://schemas.microsoft.com/office/drawing/2014/main" id="{022941AD-464F-07B4-2097-140FCA7CD482}"/>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2662088030"/>
              </p:ext>
            </p:extLst>
          </p:nvPr>
        </p:nvGraphicFramePr>
        <p:xfrm>
          <a:off x="6096000" y="1895687"/>
          <a:ext cx="4841289" cy="43733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531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716A0-DD2A-5A1B-4A2D-7F3CB974806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CE746A4-9907-F076-B25E-95A553D2849F}"/>
              </a:ext>
            </a:extLst>
          </p:cNvPr>
          <p:cNvSpPr>
            <a:spLocks noGrp="1"/>
          </p:cNvSpPr>
          <p:nvPr>
            <p:ph type="title"/>
          </p:nvPr>
        </p:nvSpPr>
        <p:spPr>
          <a:xfrm>
            <a:off x="1349643" y="477031"/>
            <a:ext cx="10515600" cy="833295"/>
          </a:xfrm>
        </p:spPr>
        <p:txBody>
          <a:bodyPr>
            <a:normAutofit/>
          </a:bodyPr>
          <a:lstStyle/>
          <a:p>
            <a:r>
              <a:rPr lang="fi-FI" sz="4000" dirty="0"/>
              <a:t>Mitkä asiat harmittavat sinua päiväkodissa? </a:t>
            </a:r>
          </a:p>
        </p:txBody>
      </p:sp>
      <p:sp>
        <p:nvSpPr>
          <p:cNvPr id="5" name="Tekstiruutu 4">
            <a:extLst>
              <a:ext uri="{FF2B5EF4-FFF2-40B4-BE49-F238E27FC236}">
                <a16:creationId xmlns:a16="http://schemas.microsoft.com/office/drawing/2014/main" id="{AEB39125-6F3D-49E2-1367-6A72B92FC287}"/>
              </a:ext>
            </a:extLst>
          </p:cNvPr>
          <p:cNvSpPr txBox="1"/>
          <p:nvPr/>
        </p:nvSpPr>
        <p:spPr>
          <a:xfrm>
            <a:off x="1349643" y="1141049"/>
            <a:ext cx="7640040" cy="338554"/>
          </a:xfrm>
          <a:prstGeom prst="rect">
            <a:avLst/>
          </a:prstGeom>
          <a:noFill/>
        </p:spPr>
        <p:txBody>
          <a:bodyPr wrap="square" rtlCol="0">
            <a:spAutoFit/>
          </a:bodyPr>
          <a:lstStyle/>
          <a:p>
            <a:r>
              <a:rPr lang="fi-FI" sz="1600" dirty="0"/>
              <a:t>Tekoälyn </a:t>
            </a:r>
            <a:r>
              <a:rPr lang="fi-FI" sz="1600" dirty="0" err="1"/>
              <a:t>teemoittelema</a:t>
            </a:r>
            <a:r>
              <a:rPr lang="fi-FI" sz="1600" dirty="0"/>
              <a:t> ja analysoima, samaan aiheeseen liittyviä teemoja niputettu</a:t>
            </a:r>
          </a:p>
        </p:txBody>
      </p:sp>
      <p:sp>
        <p:nvSpPr>
          <p:cNvPr id="6" name="Title 1">
            <a:extLst>
              <a:ext uri="{FF2B5EF4-FFF2-40B4-BE49-F238E27FC236}">
                <a16:creationId xmlns:a16="http://schemas.microsoft.com/office/drawing/2014/main" id="{1F6F1B7F-EED3-A08E-DC2A-7CD6C6D5A57C}"/>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3" name="Sisällön paikkamerkki 10" descr="Tällä sivulla on kuvattu tekoälyn teemoittelemat ja analysoimat avoimet vastaukset kysymykseen Mitkä asiat harmittavat sinua päiväkodissa? 17 prosentilla ei ole huolenaiheita tai ongelmia, 14 prosenttia mainitsee kiusaamiseen, häirintään ja sosiaaliseen poissulkemiseen liittyviä asioita, 14 prosenttia fyysisen aggression. 23 prosenttia ei osaa sanoa asioita.">
            <a:extLst>
              <a:ext uri="{FF2B5EF4-FFF2-40B4-BE49-F238E27FC236}">
                <a16:creationId xmlns:a16="http://schemas.microsoft.com/office/drawing/2014/main" id="{9F66F355-F481-0EC1-929C-C11CE996F7F7}"/>
              </a:ext>
            </a:extLst>
          </p:cNvPr>
          <p:cNvGraphicFramePr>
            <a:graphicFrameLocks noGrp="1"/>
          </p:cNvGraphicFramePr>
          <p:nvPr>
            <p:ph idx="1"/>
            <p:custDataLst>
              <p:tags r:id="rId1"/>
            </p:custDataLst>
            <p:extLst>
              <p:ext uri="{D42A27DB-BD31-4B8C-83A1-F6EECF244321}">
                <p14:modId xmlns:p14="http://schemas.microsoft.com/office/powerpoint/2010/main" val="451294627"/>
              </p:ext>
            </p:extLst>
          </p:nvPr>
        </p:nvGraphicFramePr>
        <p:xfrm>
          <a:off x="1349643" y="1479603"/>
          <a:ext cx="7910546" cy="4947014"/>
        </p:xfrm>
        <a:graphic>
          <a:graphicData uri="http://schemas.openxmlformats.org/drawingml/2006/chart">
            <c:chart xmlns:c="http://schemas.openxmlformats.org/drawingml/2006/chart" xmlns:r="http://schemas.openxmlformats.org/officeDocument/2006/relationships" r:id="rId3"/>
          </a:graphicData>
        </a:graphic>
      </p:graphicFrame>
      <p:sp>
        <p:nvSpPr>
          <p:cNvPr id="4" name="Dian numeron paikkamerkki 3">
            <a:extLst>
              <a:ext uri="{FF2B5EF4-FFF2-40B4-BE49-F238E27FC236}">
                <a16:creationId xmlns:a16="http://schemas.microsoft.com/office/drawing/2014/main" id="{E5C07C03-87F5-6EDF-30E7-8A73C34E569E}"/>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14</a:t>
            </a:fld>
            <a:endParaRPr lang="en-FI"/>
          </a:p>
        </p:txBody>
      </p:sp>
    </p:spTree>
    <p:extLst>
      <p:ext uri="{BB962C8B-B14F-4D97-AF65-F5344CB8AC3E}">
        <p14:creationId xmlns:p14="http://schemas.microsoft.com/office/powerpoint/2010/main" val="317255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B804-9124-C328-8B0F-F4C8DCEF292A}"/>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D9AB4EC6-DAC8-8FBF-AD72-65B55E4D6C24}"/>
              </a:ext>
            </a:extLst>
          </p:cNvPr>
          <p:cNvSpPr>
            <a:spLocks noGrp="1"/>
          </p:cNvSpPr>
          <p:nvPr>
            <p:ph type="title"/>
          </p:nvPr>
        </p:nvSpPr>
        <p:spPr>
          <a:xfrm>
            <a:off x="1206207" y="2766218"/>
            <a:ext cx="10515600" cy="1325563"/>
          </a:xfrm>
        </p:spPr>
        <p:txBody>
          <a:bodyPr>
            <a:normAutofit fontScale="90000"/>
          </a:bodyPr>
          <a:lstStyle/>
          <a:p>
            <a:pPr algn="ctr"/>
            <a:r>
              <a:rPr lang="fi-FI" dirty="0"/>
              <a:t>Varhaiskasvatukseen hakeminen ja aloittaminen</a:t>
            </a:r>
            <a:br>
              <a:rPr lang="fi-FI" dirty="0"/>
            </a:br>
            <a:r>
              <a:rPr lang="fi-FI" sz="3100" dirty="0"/>
              <a:t>5=täysin samaa mieltä – 1=täysin eri mieltä</a:t>
            </a:r>
            <a:endParaRPr lang="fi-FI" dirty="0"/>
          </a:p>
        </p:txBody>
      </p:sp>
      <p:sp>
        <p:nvSpPr>
          <p:cNvPr id="3" name="Tekstiruutu 2">
            <a:extLst>
              <a:ext uri="{FF2B5EF4-FFF2-40B4-BE49-F238E27FC236}">
                <a16:creationId xmlns:a16="http://schemas.microsoft.com/office/drawing/2014/main" id="{D8462EAF-1FEB-0E4E-450C-975BC491856E}"/>
              </a:ext>
            </a:extLst>
          </p:cNvPr>
          <p:cNvSpPr txBox="1"/>
          <p:nvPr/>
        </p:nvSpPr>
        <p:spPr>
          <a:xfrm>
            <a:off x="3696487" y="4091781"/>
            <a:ext cx="5535039" cy="646331"/>
          </a:xfrm>
          <a:prstGeom prst="rect">
            <a:avLst/>
          </a:prstGeom>
          <a:noFill/>
        </p:spPr>
        <p:txBody>
          <a:bodyPr wrap="square">
            <a:spAutoFit/>
          </a:bodyPr>
          <a:lstStyle/>
          <a:p>
            <a:pPr algn="ctr"/>
            <a:r>
              <a:rPr lang="fi-FI" sz="1800" dirty="0">
                <a:solidFill>
                  <a:srgbClr val="2E3192"/>
                </a:solidFill>
              </a:rPr>
              <a:t>Kysymykset esitetty vain heille, jotka aloittaneet nykyisessä paikassaan elokuussa 2024 tai sen jälkeen.</a:t>
            </a:r>
            <a:endParaRPr lang="fi-FI" dirty="0">
              <a:solidFill>
                <a:srgbClr val="2E3192"/>
              </a:solidFill>
            </a:endParaRPr>
          </a:p>
        </p:txBody>
      </p:sp>
      <p:sp>
        <p:nvSpPr>
          <p:cNvPr id="2" name="Dian numeron paikkamerkki 1">
            <a:extLst>
              <a:ext uri="{FF2B5EF4-FFF2-40B4-BE49-F238E27FC236}">
                <a16:creationId xmlns:a16="http://schemas.microsoft.com/office/drawing/2014/main" id="{2745C852-E7E0-1AC6-6A8C-33B4D67AAA48}"/>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15</a:t>
            </a:fld>
            <a:endParaRPr lang="en-FI"/>
          </a:p>
        </p:txBody>
      </p:sp>
    </p:spTree>
    <p:extLst>
      <p:ext uri="{BB962C8B-B14F-4D97-AF65-F5344CB8AC3E}">
        <p14:creationId xmlns:p14="http://schemas.microsoft.com/office/powerpoint/2010/main" val="387435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D3DF0-C59E-6178-3FA3-A45F5F72197B}"/>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7C60E8BA-6F1A-2FA5-2C7B-A248251BBCEF}"/>
              </a:ext>
            </a:extLst>
          </p:cNvPr>
          <p:cNvSpPr>
            <a:spLocks noGrp="1"/>
          </p:cNvSpPr>
          <p:nvPr>
            <p:ph type="title"/>
          </p:nvPr>
        </p:nvSpPr>
        <p:spPr/>
        <p:txBody>
          <a:bodyPr>
            <a:normAutofit/>
          </a:bodyPr>
          <a:lstStyle/>
          <a:p>
            <a:r>
              <a:rPr lang="fi-FI" dirty="0"/>
              <a:t>Varhaiskasvatukseen hakeminen ja aloittaminen</a:t>
            </a:r>
          </a:p>
        </p:txBody>
      </p:sp>
      <p:sp>
        <p:nvSpPr>
          <p:cNvPr id="3" name="Title 1">
            <a:extLst>
              <a:ext uri="{FF2B5EF4-FFF2-40B4-BE49-F238E27FC236}">
                <a16:creationId xmlns:a16="http://schemas.microsoft.com/office/drawing/2014/main" id="{AA2A8F20-00D6-DB2E-17C9-4A77CB7E7958}"/>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Lapsi aloittanut nykyisessä paikassa elokuussa 2024 tai sen jälkeen, n=125</a:t>
            </a:r>
          </a:p>
        </p:txBody>
      </p:sp>
      <p:graphicFrame>
        <p:nvGraphicFramePr>
          <p:cNvPr id="7" name="Sisällön paikkamerkki 9" descr="Tässä on kuvattu varhaiskasvatukseen hakemiseen ja aloittamiseen liittyviä asioita, asteikko 5-1. &#10;Lapsen tarpeita on huomioitu hyvin (keskiarvo 4,70), tutustuminen sujui hyvin (4,67) ja hakutilanteessa on saatu selkeää tietoa, ohjausta ja neuvontaa (4,26).">
            <a:extLst>
              <a:ext uri="{FF2B5EF4-FFF2-40B4-BE49-F238E27FC236}">
                <a16:creationId xmlns:a16="http://schemas.microsoft.com/office/drawing/2014/main" id="{10D76837-68A3-4447-9C46-EADA7B12B414}"/>
              </a:ext>
            </a:extLst>
          </p:cNvPr>
          <p:cNvGraphicFramePr>
            <a:graphicFrameLocks noGrp="1"/>
          </p:cNvGraphicFramePr>
          <p:nvPr>
            <p:ph sz="half" idx="1"/>
            <p:custDataLst>
              <p:tags r:id="rId1"/>
            </p:custDataLst>
            <p:extLst>
              <p:ext uri="{D42A27DB-BD31-4B8C-83A1-F6EECF244321}">
                <p14:modId xmlns:p14="http://schemas.microsoft.com/office/powerpoint/2010/main" val="2004720094"/>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Dian numeron paikkamerkki 1">
            <a:extLst>
              <a:ext uri="{FF2B5EF4-FFF2-40B4-BE49-F238E27FC236}">
                <a16:creationId xmlns:a16="http://schemas.microsoft.com/office/drawing/2014/main" id="{8215CC38-69E1-979D-1E4C-FC532E134816}"/>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16</a:t>
            </a:fld>
            <a:endParaRPr lang="en-FI"/>
          </a:p>
        </p:txBody>
      </p:sp>
    </p:spTree>
    <p:extLst>
      <p:ext uri="{BB962C8B-B14F-4D97-AF65-F5344CB8AC3E}">
        <p14:creationId xmlns:p14="http://schemas.microsoft.com/office/powerpoint/2010/main" val="158699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6FB0-A9D1-7B50-FD10-221DF9637582}"/>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460844F2-85B0-907C-72DB-05E1F672B69C}"/>
              </a:ext>
            </a:extLst>
          </p:cNvPr>
          <p:cNvSpPr>
            <a:spLocks noGrp="1"/>
          </p:cNvSpPr>
          <p:nvPr>
            <p:ph type="title"/>
          </p:nvPr>
        </p:nvSpPr>
        <p:spPr>
          <a:xfrm>
            <a:off x="1206207" y="2766218"/>
            <a:ext cx="10515600" cy="1325563"/>
          </a:xfrm>
        </p:spPr>
        <p:txBody>
          <a:bodyPr/>
          <a:lstStyle/>
          <a:p>
            <a:pPr algn="ctr"/>
            <a:r>
              <a:rPr lang="fi-FI" dirty="0"/>
              <a:t>Lapsen osallisuus ja toiminnan laatu</a:t>
            </a:r>
            <a:br>
              <a:rPr lang="fi-FI" dirty="0"/>
            </a:br>
            <a:r>
              <a:rPr lang="fi-FI" sz="2800" dirty="0"/>
              <a:t>5=täysin samaa mieltä – 1=täysin eri mieltä</a:t>
            </a:r>
            <a:endParaRPr lang="fi-FI" dirty="0"/>
          </a:p>
        </p:txBody>
      </p:sp>
      <p:sp>
        <p:nvSpPr>
          <p:cNvPr id="2" name="Dian numeron paikkamerkki 1">
            <a:extLst>
              <a:ext uri="{FF2B5EF4-FFF2-40B4-BE49-F238E27FC236}">
                <a16:creationId xmlns:a16="http://schemas.microsoft.com/office/drawing/2014/main" id="{057C08E4-D4EA-3E06-4365-C533A3A223FC}"/>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17</a:t>
            </a:fld>
            <a:endParaRPr lang="en-FI"/>
          </a:p>
        </p:txBody>
      </p:sp>
    </p:spTree>
    <p:extLst>
      <p:ext uri="{BB962C8B-B14F-4D97-AF65-F5344CB8AC3E}">
        <p14:creationId xmlns:p14="http://schemas.microsoft.com/office/powerpoint/2010/main" val="82033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8C31E-A4AC-B5BA-052D-5E9BB3C83B49}"/>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4DC26FD0-8A21-7FE7-F4F6-2B3474FC7498}"/>
              </a:ext>
            </a:extLst>
          </p:cNvPr>
          <p:cNvSpPr>
            <a:spLocks noGrp="1"/>
          </p:cNvSpPr>
          <p:nvPr>
            <p:ph type="title"/>
          </p:nvPr>
        </p:nvSpPr>
        <p:spPr/>
        <p:txBody>
          <a:bodyPr/>
          <a:lstStyle/>
          <a:p>
            <a:r>
              <a:rPr lang="fi-FI" dirty="0"/>
              <a:t>Lapsen osallisuus ja toiminnan laatu</a:t>
            </a:r>
          </a:p>
        </p:txBody>
      </p:sp>
      <p:sp>
        <p:nvSpPr>
          <p:cNvPr id="3" name="Title 1">
            <a:extLst>
              <a:ext uri="{FF2B5EF4-FFF2-40B4-BE49-F238E27FC236}">
                <a16:creationId xmlns:a16="http://schemas.microsoft.com/office/drawing/2014/main" id="{45E13AC3-8594-9F74-2FC0-46A1CE6B39DB}"/>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	*) Oppimisympäristöjä ovat esim. ryhmätilat, kulttuuri- ja liikuntapaikat, luontokohteet, digitaaliset oppimisympäristöt</a:t>
            </a:r>
          </a:p>
        </p:txBody>
      </p:sp>
      <p:graphicFrame>
        <p:nvGraphicFramePr>
          <p:cNvPr id="7" name="Sisällön paikkamerkki 9" descr="Tässä on kuvattu lapsen osallisuuteen ja toiminnan laatuun liittyviä asioita, asteikko 5-1. &#10;Palaute on myönteistä. Keskiarvot kahdeksassa väittämässä ovat välillä 4,74 - 4,13.">
            <a:extLst>
              <a:ext uri="{FF2B5EF4-FFF2-40B4-BE49-F238E27FC236}">
                <a16:creationId xmlns:a16="http://schemas.microsoft.com/office/drawing/2014/main" id="{1A7A43A3-227F-94A5-F08F-47CE3D9E5595}"/>
              </a:ext>
            </a:extLst>
          </p:cNvPr>
          <p:cNvGraphicFramePr>
            <a:graphicFrameLocks noGrp="1"/>
          </p:cNvGraphicFramePr>
          <p:nvPr>
            <p:ph sz="half" idx="1"/>
            <p:custDataLst>
              <p:tags r:id="rId1"/>
            </p:custDataLst>
            <p:extLst>
              <p:ext uri="{D42A27DB-BD31-4B8C-83A1-F6EECF244321}">
                <p14:modId xmlns:p14="http://schemas.microsoft.com/office/powerpoint/2010/main" val="1159997293"/>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Dian numeron paikkamerkki 1">
            <a:extLst>
              <a:ext uri="{FF2B5EF4-FFF2-40B4-BE49-F238E27FC236}">
                <a16:creationId xmlns:a16="http://schemas.microsoft.com/office/drawing/2014/main" id="{A26B5D8F-90C7-11C0-AA08-55C646C24885}"/>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18</a:t>
            </a:fld>
            <a:endParaRPr lang="en-FI"/>
          </a:p>
        </p:txBody>
      </p:sp>
    </p:spTree>
    <p:extLst>
      <p:ext uri="{BB962C8B-B14F-4D97-AF65-F5344CB8AC3E}">
        <p14:creationId xmlns:p14="http://schemas.microsoft.com/office/powerpoint/2010/main" val="392009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921F1-AA56-2AC8-A30E-3076EDA72B4F}"/>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26DCEFFD-7522-25B3-1328-B086F7F8870B}"/>
              </a:ext>
            </a:extLst>
          </p:cNvPr>
          <p:cNvSpPr>
            <a:spLocks noGrp="1"/>
          </p:cNvSpPr>
          <p:nvPr>
            <p:ph type="title"/>
          </p:nvPr>
        </p:nvSpPr>
        <p:spPr>
          <a:xfrm>
            <a:off x="1206207" y="2766218"/>
            <a:ext cx="10515600" cy="1325563"/>
          </a:xfrm>
        </p:spPr>
        <p:txBody>
          <a:bodyPr/>
          <a:lstStyle/>
          <a:p>
            <a:pPr algn="ctr"/>
            <a:r>
              <a:rPr lang="fi-FI" dirty="0"/>
              <a:t>Yhteistyö henkilökunnan kanssa</a:t>
            </a:r>
            <a:br>
              <a:rPr lang="fi-FI" dirty="0"/>
            </a:br>
            <a:r>
              <a:rPr lang="fi-FI" sz="2800" dirty="0"/>
              <a:t>5=täysin samaa mieltä – 1=täysin eri mieltä</a:t>
            </a:r>
            <a:endParaRPr lang="fi-FI" dirty="0"/>
          </a:p>
        </p:txBody>
      </p:sp>
      <p:sp>
        <p:nvSpPr>
          <p:cNvPr id="2" name="Dian numeron paikkamerkki 1">
            <a:extLst>
              <a:ext uri="{FF2B5EF4-FFF2-40B4-BE49-F238E27FC236}">
                <a16:creationId xmlns:a16="http://schemas.microsoft.com/office/drawing/2014/main" id="{A261682E-322F-7EE0-AC6A-F624DC5629B3}"/>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19</a:t>
            </a:fld>
            <a:endParaRPr lang="en-FI"/>
          </a:p>
        </p:txBody>
      </p:sp>
    </p:spTree>
    <p:extLst>
      <p:ext uri="{BB962C8B-B14F-4D97-AF65-F5344CB8AC3E}">
        <p14:creationId xmlns:p14="http://schemas.microsoft.com/office/powerpoint/2010/main" val="393050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B1270F-2124-3F6B-1C1E-2F13EA094C44}"/>
              </a:ext>
            </a:extLst>
          </p:cNvPr>
          <p:cNvSpPr>
            <a:spLocks noGrp="1"/>
          </p:cNvSpPr>
          <p:nvPr>
            <p:ph type="title"/>
          </p:nvPr>
        </p:nvSpPr>
        <p:spPr/>
        <p:txBody>
          <a:bodyPr/>
          <a:lstStyle/>
          <a:p>
            <a:r>
              <a:rPr lang="fi-FI"/>
              <a:t>Sisällysluettelo</a:t>
            </a:r>
          </a:p>
        </p:txBody>
      </p:sp>
      <p:sp>
        <p:nvSpPr>
          <p:cNvPr id="3" name="Sisällön paikkamerkki 2" descr="Sisällysluettelo">
            <a:extLst>
              <a:ext uri="{FF2B5EF4-FFF2-40B4-BE49-F238E27FC236}">
                <a16:creationId xmlns:a16="http://schemas.microsoft.com/office/drawing/2014/main" id="{9697AC17-E6FB-7530-CAB9-746A521195BA}"/>
              </a:ext>
            </a:extLst>
          </p:cNvPr>
          <p:cNvSpPr>
            <a:spLocks noGrp="1"/>
          </p:cNvSpPr>
          <p:nvPr>
            <p:ph sz="half" idx="1"/>
          </p:nvPr>
        </p:nvSpPr>
        <p:spPr>
          <a:xfrm>
            <a:off x="1349643" y="1798579"/>
            <a:ext cx="10515600" cy="4351338"/>
          </a:xfrm>
        </p:spPr>
        <p:txBody>
          <a:bodyPr>
            <a:normAutofit fontScale="92500" lnSpcReduction="20000"/>
          </a:bodyPr>
          <a:lstStyle/>
          <a:p>
            <a:r>
              <a:rPr lang="fi-FI" sz="2400" dirty="0"/>
              <a:t>Tutkimuksen toteutus					3</a:t>
            </a:r>
          </a:p>
          <a:p>
            <a:r>
              <a:rPr lang="fi-FI" sz="2400" dirty="0"/>
              <a:t>Taustatiedot						6</a:t>
            </a:r>
          </a:p>
          <a:p>
            <a:r>
              <a:rPr lang="fi-FI" sz="2400" dirty="0"/>
              <a:t>Lapselle esitetyt kysymykset				12</a:t>
            </a:r>
          </a:p>
          <a:p>
            <a:r>
              <a:rPr lang="fi-FI" sz="2400" dirty="0"/>
              <a:t>Varhaiskasvatukseen hakeminen ja aloittaminen	15</a:t>
            </a:r>
          </a:p>
          <a:p>
            <a:r>
              <a:rPr lang="fi-FI" sz="2400" dirty="0"/>
              <a:t>Lapsen osallisuus ja toiminnan laatu			17</a:t>
            </a:r>
          </a:p>
          <a:p>
            <a:r>
              <a:rPr lang="fi-FI" sz="2400" dirty="0"/>
              <a:t>Yhteistyö henkilökunnan kanssa			19</a:t>
            </a:r>
          </a:p>
          <a:p>
            <a:r>
              <a:rPr lang="fi-FI" sz="2400" dirty="0"/>
              <a:t>Yleisarvosana						21</a:t>
            </a:r>
          </a:p>
          <a:p>
            <a:r>
              <a:rPr lang="fi-FI" sz="2400" dirty="0"/>
              <a:t>Kooste kaikista väittämistä				23</a:t>
            </a:r>
          </a:p>
          <a:p>
            <a:r>
              <a:rPr lang="fi-FI" sz="2400" dirty="0"/>
              <a:t>Kehittämisanalyysi					26</a:t>
            </a:r>
          </a:p>
          <a:p>
            <a:r>
              <a:rPr lang="fi-FI" sz="2400" dirty="0"/>
              <a:t>Avoin kysymys					31</a:t>
            </a:r>
          </a:p>
          <a:p>
            <a:r>
              <a:rPr lang="fi-FI" sz="2400" dirty="0"/>
              <a:t>Kaupungin vertailusivut				34</a:t>
            </a:r>
          </a:p>
          <a:p>
            <a:r>
              <a:rPr lang="fi-FI" sz="2400" dirty="0"/>
              <a:t>Liitteet</a:t>
            </a:r>
          </a:p>
        </p:txBody>
      </p:sp>
      <p:sp>
        <p:nvSpPr>
          <p:cNvPr id="4" name="Dian numeron paikkamerkki 3">
            <a:extLst>
              <a:ext uri="{FF2B5EF4-FFF2-40B4-BE49-F238E27FC236}">
                <a16:creationId xmlns:a16="http://schemas.microsoft.com/office/drawing/2014/main" id="{778FD5FA-E279-6FA8-107C-7B1DE64DFFB1}"/>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a:t>
            </a:fld>
            <a:endParaRPr lang="en-FI"/>
          </a:p>
        </p:txBody>
      </p:sp>
    </p:spTree>
    <p:extLst>
      <p:ext uri="{BB962C8B-B14F-4D97-AF65-F5344CB8AC3E}">
        <p14:creationId xmlns:p14="http://schemas.microsoft.com/office/powerpoint/2010/main" val="32397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CFF13-866D-80EF-3337-095EB43AB575}"/>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F78F01AC-7A7C-084E-62D2-FD19ABE0B84E}"/>
              </a:ext>
            </a:extLst>
          </p:cNvPr>
          <p:cNvSpPr>
            <a:spLocks noGrp="1"/>
          </p:cNvSpPr>
          <p:nvPr>
            <p:ph type="title"/>
          </p:nvPr>
        </p:nvSpPr>
        <p:spPr/>
        <p:txBody>
          <a:bodyPr/>
          <a:lstStyle/>
          <a:p>
            <a:r>
              <a:rPr lang="fi-FI" dirty="0"/>
              <a:t>Yhteistyö henkilökunnan kanssa</a:t>
            </a:r>
          </a:p>
        </p:txBody>
      </p:sp>
      <p:sp>
        <p:nvSpPr>
          <p:cNvPr id="3" name="Title 1">
            <a:extLst>
              <a:ext uri="{FF2B5EF4-FFF2-40B4-BE49-F238E27FC236}">
                <a16:creationId xmlns:a16="http://schemas.microsoft.com/office/drawing/2014/main" id="{1FE15F6E-255A-F891-F3DD-3E7AAD2D4D07}"/>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7" name="Sisällön paikkamerkki 9" descr="Tässä on kuvattu henkilökunnan kanssa tehtävään yhteistyöhön liittyviä asioita, asteikko 5-1. Palaute on myönteistä. Keskiarvot kuudessa väittämässä ovat välillä 4,79 - 4,36.">
            <a:extLst>
              <a:ext uri="{FF2B5EF4-FFF2-40B4-BE49-F238E27FC236}">
                <a16:creationId xmlns:a16="http://schemas.microsoft.com/office/drawing/2014/main" id="{AA95AE15-4FBD-A408-7DDD-4909AF5186DC}"/>
              </a:ext>
            </a:extLst>
          </p:cNvPr>
          <p:cNvGraphicFramePr>
            <a:graphicFrameLocks noGrp="1"/>
          </p:cNvGraphicFramePr>
          <p:nvPr>
            <p:ph sz="half" idx="1"/>
            <p:custDataLst>
              <p:tags r:id="rId1"/>
            </p:custDataLst>
            <p:extLst>
              <p:ext uri="{D42A27DB-BD31-4B8C-83A1-F6EECF244321}">
                <p14:modId xmlns:p14="http://schemas.microsoft.com/office/powerpoint/2010/main" val="1338666472"/>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Dian numeron paikkamerkki 1">
            <a:extLst>
              <a:ext uri="{FF2B5EF4-FFF2-40B4-BE49-F238E27FC236}">
                <a16:creationId xmlns:a16="http://schemas.microsoft.com/office/drawing/2014/main" id="{3439BF11-4960-76DB-7E44-8EDF02179055}"/>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20</a:t>
            </a:fld>
            <a:endParaRPr lang="en-FI"/>
          </a:p>
        </p:txBody>
      </p:sp>
    </p:spTree>
    <p:extLst>
      <p:ext uri="{BB962C8B-B14F-4D97-AF65-F5344CB8AC3E}">
        <p14:creationId xmlns:p14="http://schemas.microsoft.com/office/powerpoint/2010/main" val="425870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6A434-E32C-F979-15A1-C6BD277DD785}"/>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8DC98C3A-E797-C5F7-DA49-FAEA4C899091}"/>
              </a:ext>
            </a:extLst>
          </p:cNvPr>
          <p:cNvSpPr>
            <a:spLocks noGrp="1"/>
          </p:cNvSpPr>
          <p:nvPr>
            <p:ph type="title"/>
          </p:nvPr>
        </p:nvSpPr>
        <p:spPr>
          <a:xfrm>
            <a:off x="1206207" y="2766218"/>
            <a:ext cx="10515600" cy="1325563"/>
          </a:xfrm>
        </p:spPr>
        <p:txBody>
          <a:bodyPr/>
          <a:lstStyle/>
          <a:p>
            <a:pPr algn="ctr"/>
            <a:r>
              <a:rPr lang="fi-FI" dirty="0"/>
              <a:t>Yleisarvosana</a:t>
            </a:r>
            <a:br>
              <a:rPr lang="fi-FI" dirty="0"/>
            </a:br>
            <a:r>
              <a:rPr lang="fi-FI" sz="2800" dirty="0"/>
              <a:t>10=erinomainen – 4=heikko</a:t>
            </a:r>
            <a:endParaRPr lang="fi-FI" dirty="0"/>
          </a:p>
        </p:txBody>
      </p:sp>
      <p:sp>
        <p:nvSpPr>
          <p:cNvPr id="2" name="Dian numeron paikkamerkki 1">
            <a:extLst>
              <a:ext uri="{FF2B5EF4-FFF2-40B4-BE49-F238E27FC236}">
                <a16:creationId xmlns:a16="http://schemas.microsoft.com/office/drawing/2014/main" id="{4BC50440-4DC5-B99E-460F-12FEBEE22118}"/>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21</a:t>
            </a:fld>
            <a:endParaRPr lang="en-FI"/>
          </a:p>
        </p:txBody>
      </p:sp>
    </p:spTree>
    <p:extLst>
      <p:ext uri="{BB962C8B-B14F-4D97-AF65-F5344CB8AC3E}">
        <p14:creationId xmlns:p14="http://schemas.microsoft.com/office/powerpoint/2010/main" val="93104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4DB7-DD62-ED44-23CC-C505CC62D8A5}"/>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101DBEFC-5E58-DA66-0F25-E86B0945E19B}"/>
              </a:ext>
            </a:extLst>
          </p:cNvPr>
          <p:cNvSpPr>
            <a:spLocks noGrp="1"/>
          </p:cNvSpPr>
          <p:nvPr>
            <p:ph type="title"/>
          </p:nvPr>
        </p:nvSpPr>
        <p:spPr/>
        <p:txBody>
          <a:bodyPr/>
          <a:lstStyle/>
          <a:p>
            <a:r>
              <a:rPr lang="fi-FI"/>
              <a:t>Minkä yleisarvosanan annat lapsesi varhaiskasvatukselle/esiopetukselle</a:t>
            </a:r>
          </a:p>
        </p:txBody>
      </p:sp>
      <p:sp>
        <p:nvSpPr>
          <p:cNvPr id="3" name="Title 1">
            <a:extLst>
              <a:ext uri="{FF2B5EF4-FFF2-40B4-BE49-F238E27FC236}">
                <a16:creationId xmlns:a16="http://schemas.microsoft.com/office/drawing/2014/main" id="{715FC214-AC20-E591-8DD9-A95C04C314EC}"/>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6" name="Sisällön paikkamerkki 9" descr="Yleisarvosana 4-10 on erinomaista tasoa, 9,30. Keskiarvo on aiempaa parempi (2022: 9,2 ja 2020: 9,2).&#10;&#10;53 prosenttia antaa erinomaisen arvion, 31 prosenttia arvion 9, 9 prosenttia arvion 8. Arvion 7 antaa 4 prosenttia. Tätä huonompia arvosanoja ei juuri tule.">
            <a:extLst>
              <a:ext uri="{FF2B5EF4-FFF2-40B4-BE49-F238E27FC236}">
                <a16:creationId xmlns:a16="http://schemas.microsoft.com/office/drawing/2014/main" id="{A5FB694D-372C-C416-F20A-8ED0B5FF2860}"/>
              </a:ext>
            </a:extLst>
          </p:cNvPr>
          <p:cNvGraphicFramePr>
            <a:graphicFrameLocks noGrp="1"/>
          </p:cNvGraphicFramePr>
          <p:nvPr>
            <p:ph idx="1"/>
            <p:custDataLst>
              <p:tags r:id="rId1"/>
            </p:custDataLst>
            <p:extLst>
              <p:ext uri="{D42A27DB-BD31-4B8C-83A1-F6EECF244321}">
                <p14:modId xmlns:p14="http://schemas.microsoft.com/office/powerpoint/2010/main" val="1692990905"/>
              </p:ext>
            </p:extLst>
          </p:nvPr>
        </p:nvGraphicFramePr>
        <p:xfrm>
          <a:off x="1428750" y="2606564"/>
          <a:ext cx="6379936" cy="2685143"/>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81AFB588-FCAB-FB5B-B683-EB9B8D326D07}"/>
              </a:ext>
              <a:ext uri="{C183D7F6-B498-43B3-948B-1728B52AA6E4}">
                <adec:decorative xmlns:adec="http://schemas.microsoft.com/office/drawing/2017/decorative" val="1"/>
              </a:ext>
            </a:extLst>
          </p:cNvPr>
          <p:cNvSpPr txBox="1"/>
          <p:nvPr/>
        </p:nvSpPr>
        <p:spPr>
          <a:xfrm>
            <a:off x="7933663" y="1927468"/>
            <a:ext cx="2810577" cy="2308324"/>
          </a:xfrm>
          <a:prstGeom prst="rect">
            <a:avLst/>
          </a:prstGeom>
          <a:noFill/>
        </p:spPr>
        <p:txBody>
          <a:bodyPr wrap="square" rtlCol="0">
            <a:spAutoFit/>
          </a:bodyPr>
          <a:lstStyle/>
          <a:p>
            <a:pPr algn="ctr"/>
            <a:r>
              <a:rPr lang="fi-FI" sz="1600" dirty="0"/>
              <a:t>Varhaiskasvatuksen / esiopetuksen yleisarvosana</a:t>
            </a:r>
          </a:p>
          <a:p>
            <a:pPr algn="ctr"/>
            <a:endParaRPr lang="fi-FI" sz="1600" dirty="0"/>
          </a:p>
          <a:p>
            <a:pPr algn="ctr"/>
            <a:endParaRPr lang="fi-FI" sz="1600" dirty="0"/>
          </a:p>
          <a:p>
            <a:pPr algn="ctr"/>
            <a:endParaRPr lang="fi-FI" sz="1600" dirty="0"/>
          </a:p>
          <a:p>
            <a:pPr algn="ctr"/>
            <a:endParaRPr lang="fi-FI" sz="1600" dirty="0"/>
          </a:p>
          <a:p>
            <a:pPr algn="ctr"/>
            <a:r>
              <a:rPr lang="fi-FI" sz="4800" dirty="0"/>
              <a:t>9,30</a:t>
            </a:r>
          </a:p>
        </p:txBody>
      </p:sp>
      <p:graphicFrame>
        <p:nvGraphicFramePr>
          <p:cNvPr id="9" name="Sisällön paikkamerkki 9">
            <a:extLst>
              <a:ext uri="{FF2B5EF4-FFF2-40B4-BE49-F238E27FC236}">
                <a16:creationId xmlns:a16="http://schemas.microsoft.com/office/drawing/2014/main" id="{B213EBF5-A1B8-77AD-F2EA-4FCA77BD89A7}"/>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1335021476"/>
              </p:ext>
            </p:extLst>
          </p:nvPr>
        </p:nvGraphicFramePr>
        <p:xfrm>
          <a:off x="7933663" y="2537447"/>
          <a:ext cx="2810577" cy="2783289"/>
        </p:xfrm>
        <a:graphic>
          <a:graphicData uri="http://schemas.openxmlformats.org/drawingml/2006/chart">
            <c:chart xmlns:c="http://schemas.openxmlformats.org/drawingml/2006/chart" xmlns:r="http://schemas.openxmlformats.org/officeDocument/2006/relationships" r:id="rId5"/>
          </a:graphicData>
        </a:graphic>
      </p:graphicFrame>
      <p:sp>
        <p:nvSpPr>
          <p:cNvPr id="2" name="Dian numeron paikkamerkki 1">
            <a:extLst>
              <a:ext uri="{FF2B5EF4-FFF2-40B4-BE49-F238E27FC236}">
                <a16:creationId xmlns:a16="http://schemas.microsoft.com/office/drawing/2014/main" id="{ACE93DE3-6C80-A889-9C44-45147CEB2318}"/>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22</a:t>
            </a:fld>
            <a:endParaRPr lang="en-FI"/>
          </a:p>
        </p:txBody>
      </p:sp>
      <p:sp>
        <p:nvSpPr>
          <p:cNvPr id="4" name="Tekstiruutu 3">
            <a:extLst>
              <a:ext uri="{FF2B5EF4-FFF2-40B4-BE49-F238E27FC236}">
                <a16:creationId xmlns:a16="http://schemas.microsoft.com/office/drawing/2014/main" id="{6F7C4AFD-76D3-D17B-EB99-F86AE894F26D}"/>
              </a:ext>
              <a:ext uri="{C183D7F6-B498-43B3-948B-1728B52AA6E4}">
                <adec:decorative xmlns:adec="http://schemas.microsoft.com/office/drawing/2017/decorative" val="1"/>
              </a:ext>
            </a:extLst>
          </p:cNvPr>
          <p:cNvSpPr txBox="1"/>
          <p:nvPr/>
        </p:nvSpPr>
        <p:spPr>
          <a:xfrm>
            <a:off x="8749775" y="5169455"/>
            <a:ext cx="1178351" cy="646331"/>
          </a:xfrm>
          <a:prstGeom prst="rect">
            <a:avLst/>
          </a:prstGeom>
          <a:noFill/>
        </p:spPr>
        <p:txBody>
          <a:bodyPr wrap="square" rtlCol="0">
            <a:spAutoFit/>
          </a:bodyPr>
          <a:lstStyle/>
          <a:p>
            <a:r>
              <a:rPr lang="fi-FI" dirty="0"/>
              <a:t>2022: 9,2</a:t>
            </a:r>
          </a:p>
          <a:p>
            <a:r>
              <a:rPr lang="fi-FI" dirty="0"/>
              <a:t>2020: 9,2</a:t>
            </a:r>
          </a:p>
        </p:txBody>
      </p:sp>
    </p:spTree>
    <p:extLst>
      <p:ext uri="{BB962C8B-B14F-4D97-AF65-F5344CB8AC3E}">
        <p14:creationId xmlns:p14="http://schemas.microsoft.com/office/powerpoint/2010/main" val="273229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EBFE5-16A1-507E-E864-BDEB5C02D3F0}"/>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32932941-6C7D-191C-FD69-AB5A694CB526}"/>
              </a:ext>
            </a:extLst>
          </p:cNvPr>
          <p:cNvSpPr>
            <a:spLocks noGrp="1"/>
          </p:cNvSpPr>
          <p:nvPr>
            <p:ph type="title"/>
          </p:nvPr>
        </p:nvSpPr>
        <p:spPr>
          <a:xfrm>
            <a:off x="1206207" y="2766218"/>
            <a:ext cx="10515600" cy="1325563"/>
          </a:xfrm>
        </p:spPr>
        <p:txBody>
          <a:bodyPr/>
          <a:lstStyle/>
          <a:p>
            <a:pPr algn="ctr"/>
            <a:r>
              <a:rPr lang="fi-FI" dirty="0"/>
              <a:t>Kooste kaikista väittämistä</a:t>
            </a:r>
          </a:p>
        </p:txBody>
      </p:sp>
      <p:sp>
        <p:nvSpPr>
          <p:cNvPr id="2" name="Dian numeron paikkamerkki 1">
            <a:extLst>
              <a:ext uri="{FF2B5EF4-FFF2-40B4-BE49-F238E27FC236}">
                <a16:creationId xmlns:a16="http://schemas.microsoft.com/office/drawing/2014/main" id="{FF3989E3-FB3B-CBB3-8D81-4B2899956874}"/>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23</a:t>
            </a:fld>
            <a:endParaRPr lang="en-FI"/>
          </a:p>
        </p:txBody>
      </p:sp>
    </p:spTree>
    <p:extLst>
      <p:ext uri="{BB962C8B-B14F-4D97-AF65-F5344CB8AC3E}">
        <p14:creationId xmlns:p14="http://schemas.microsoft.com/office/powerpoint/2010/main" val="767029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9FC8-D21F-D0B2-1C15-0968A0466548}"/>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8D113F17-3904-1C7A-92E5-CC4F5FCA7C4F}"/>
              </a:ext>
            </a:extLst>
          </p:cNvPr>
          <p:cNvSpPr>
            <a:spLocks noGrp="1"/>
          </p:cNvSpPr>
          <p:nvPr>
            <p:ph type="title"/>
          </p:nvPr>
        </p:nvSpPr>
        <p:spPr/>
        <p:txBody>
          <a:bodyPr/>
          <a:lstStyle/>
          <a:p>
            <a:r>
              <a:rPr lang="fi-FI" dirty="0"/>
              <a:t>Kaikki asiakastyytyväisyysväittämät 1/2</a:t>
            </a:r>
          </a:p>
        </p:txBody>
      </p:sp>
      <p:sp>
        <p:nvSpPr>
          <p:cNvPr id="3" name="Title 1">
            <a:extLst>
              <a:ext uri="{FF2B5EF4-FFF2-40B4-BE49-F238E27FC236}">
                <a16:creationId xmlns:a16="http://schemas.microsoft.com/office/drawing/2014/main" id="{A725399F-1280-19B8-D9C3-A2D84BA5CD68}"/>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	**) Lapsi aloittanut nykyisessä paikassa elokuussa 2024 tai sen jälkeen, n=125</a:t>
            </a:r>
          </a:p>
        </p:txBody>
      </p:sp>
      <p:graphicFrame>
        <p:nvGraphicFramePr>
          <p:cNvPr id="7" name="Sisällön paikkamerkki 9" descr="Tässä on koottu yhteen kaikki esitetyt väittämät. Asteikko 5-1. Arviot ovat myönteisiä. Keskiarvot ovat välillä 4,79 - 4,13. Väittämiä kaikkiaan 16 kpl.">
            <a:extLst>
              <a:ext uri="{FF2B5EF4-FFF2-40B4-BE49-F238E27FC236}">
                <a16:creationId xmlns:a16="http://schemas.microsoft.com/office/drawing/2014/main" id="{7D267E56-8E49-E2C9-785E-98EC08FADDF7}"/>
              </a:ext>
            </a:extLst>
          </p:cNvPr>
          <p:cNvGraphicFramePr>
            <a:graphicFrameLocks noGrp="1"/>
          </p:cNvGraphicFramePr>
          <p:nvPr>
            <p:ph sz="half" idx="1"/>
            <p:custDataLst>
              <p:tags r:id="rId1"/>
            </p:custDataLst>
            <p:extLst>
              <p:ext uri="{D42A27DB-BD31-4B8C-83A1-F6EECF244321}">
                <p14:modId xmlns:p14="http://schemas.microsoft.com/office/powerpoint/2010/main" val="1458703362"/>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Dian numeron paikkamerkki 1">
            <a:extLst>
              <a:ext uri="{FF2B5EF4-FFF2-40B4-BE49-F238E27FC236}">
                <a16:creationId xmlns:a16="http://schemas.microsoft.com/office/drawing/2014/main" id="{EF20ACCD-F6A2-C2F8-74BF-676EAD3757B7}"/>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24</a:t>
            </a:fld>
            <a:endParaRPr lang="en-FI"/>
          </a:p>
        </p:txBody>
      </p:sp>
    </p:spTree>
    <p:extLst>
      <p:ext uri="{BB962C8B-B14F-4D97-AF65-F5344CB8AC3E}">
        <p14:creationId xmlns:p14="http://schemas.microsoft.com/office/powerpoint/2010/main" val="265544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F08CA-C22B-1287-6DF7-F15862338CCE}"/>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6F586235-8CA0-FE30-AA5E-D0A770D03621}"/>
              </a:ext>
            </a:extLst>
          </p:cNvPr>
          <p:cNvSpPr>
            <a:spLocks noGrp="1"/>
          </p:cNvSpPr>
          <p:nvPr>
            <p:ph type="title"/>
          </p:nvPr>
        </p:nvSpPr>
        <p:spPr/>
        <p:txBody>
          <a:bodyPr/>
          <a:lstStyle/>
          <a:p>
            <a:r>
              <a:rPr lang="fi-FI" dirty="0"/>
              <a:t>Kaikki asiakastyytyväisyysväittämät 2/2</a:t>
            </a:r>
          </a:p>
        </p:txBody>
      </p:sp>
      <p:sp>
        <p:nvSpPr>
          <p:cNvPr id="3" name="Title 1">
            <a:extLst>
              <a:ext uri="{FF2B5EF4-FFF2-40B4-BE49-F238E27FC236}">
                <a16:creationId xmlns:a16="http://schemas.microsoft.com/office/drawing/2014/main" id="{96D0B3D4-A7AF-0292-EF52-A2223ECF49AD}"/>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	 *) Oppimisympäristöjä ovat esim. ryhmätilat, kulttuuri- ja liikuntapaikat, luontokohteet, digitaaliset oppimisympäristöt </a:t>
            </a:r>
          </a:p>
          <a:p>
            <a:r>
              <a:rPr lang="fi-FI" sz="1200" b="0" dirty="0">
                <a:solidFill>
                  <a:srgbClr val="262626"/>
                </a:solidFill>
                <a:latin typeface="Calibri" panose="020F0502020204030204" pitchFamily="34" charset="0"/>
              </a:rPr>
              <a:t>                                                   **) Lapsi aloittanut nykyisessä paikassa elokuussa 2024 tai sen jälkeen, n=125</a:t>
            </a:r>
          </a:p>
        </p:txBody>
      </p:sp>
      <p:graphicFrame>
        <p:nvGraphicFramePr>
          <p:cNvPr id="7" name="Sisällön paikkamerkki 9" descr="Tässä on koottu yhteen kaikki esitetyt väittämät. Asteikko 5-1. Arviot ovat myönteisiä. Keskiarvot ovat välillä 4,79 - 4,13. Väittämiä kaikkiaan 16 kpl.">
            <a:extLst>
              <a:ext uri="{FF2B5EF4-FFF2-40B4-BE49-F238E27FC236}">
                <a16:creationId xmlns:a16="http://schemas.microsoft.com/office/drawing/2014/main" id="{1EF2FE9E-61AD-B911-5CAF-9655FC23EB84}"/>
              </a:ext>
            </a:extLst>
          </p:cNvPr>
          <p:cNvGraphicFramePr>
            <a:graphicFrameLocks noGrp="1"/>
          </p:cNvGraphicFramePr>
          <p:nvPr>
            <p:ph sz="half" idx="1"/>
            <p:custDataLst>
              <p:tags r:id="rId1"/>
            </p:custDataLst>
            <p:extLst>
              <p:ext uri="{D42A27DB-BD31-4B8C-83A1-F6EECF244321}">
                <p14:modId xmlns:p14="http://schemas.microsoft.com/office/powerpoint/2010/main" val="2893432005"/>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Dian numeron paikkamerkki 1">
            <a:extLst>
              <a:ext uri="{FF2B5EF4-FFF2-40B4-BE49-F238E27FC236}">
                <a16:creationId xmlns:a16="http://schemas.microsoft.com/office/drawing/2014/main" id="{951E8D18-A347-54AC-34C6-AD13CB3D1455}"/>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25</a:t>
            </a:fld>
            <a:endParaRPr lang="en-FI"/>
          </a:p>
        </p:txBody>
      </p:sp>
    </p:spTree>
    <p:extLst>
      <p:ext uri="{BB962C8B-B14F-4D97-AF65-F5344CB8AC3E}">
        <p14:creationId xmlns:p14="http://schemas.microsoft.com/office/powerpoint/2010/main" val="349353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3B9AD-62FD-190E-9999-2205F157D4CF}"/>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61EE4C5A-DC5C-8EEA-5C13-E24EEEE5D819}"/>
              </a:ext>
            </a:extLst>
          </p:cNvPr>
          <p:cNvSpPr>
            <a:spLocks noGrp="1"/>
          </p:cNvSpPr>
          <p:nvPr>
            <p:ph type="title"/>
          </p:nvPr>
        </p:nvSpPr>
        <p:spPr>
          <a:xfrm>
            <a:off x="1206207" y="2766218"/>
            <a:ext cx="10515600" cy="1325563"/>
          </a:xfrm>
        </p:spPr>
        <p:txBody>
          <a:bodyPr/>
          <a:lstStyle/>
          <a:p>
            <a:pPr algn="ctr"/>
            <a:r>
              <a:rPr lang="fi-FI" dirty="0"/>
              <a:t>Kehittämisanalyysi</a:t>
            </a:r>
          </a:p>
        </p:txBody>
      </p:sp>
      <p:sp>
        <p:nvSpPr>
          <p:cNvPr id="2" name="Dian numeron paikkamerkki 1">
            <a:extLst>
              <a:ext uri="{FF2B5EF4-FFF2-40B4-BE49-F238E27FC236}">
                <a16:creationId xmlns:a16="http://schemas.microsoft.com/office/drawing/2014/main" id="{4186BDCD-9683-6637-3B07-8D3E12A14DF8}"/>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26</a:t>
            </a:fld>
            <a:endParaRPr lang="en-FI"/>
          </a:p>
        </p:txBody>
      </p:sp>
    </p:spTree>
    <p:extLst>
      <p:ext uri="{BB962C8B-B14F-4D97-AF65-F5344CB8AC3E}">
        <p14:creationId xmlns:p14="http://schemas.microsoft.com/office/powerpoint/2010/main" val="283438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C06B2-FFF2-A99D-E1FE-D80801CEA4D7}"/>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33A4C500-D20D-529F-825F-FD12FE9A2CE4}"/>
              </a:ext>
            </a:extLst>
          </p:cNvPr>
          <p:cNvSpPr>
            <a:spLocks noGrp="1"/>
          </p:cNvSpPr>
          <p:nvPr>
            <p:ph type="title"/>
          </p:nvPr>
        </p:nvSpPr>
        <p:spPr>
          <a:xfrm>
            <a:off x="1349643" y="477031"/>
            <a:ext cx="10515600" cy="578655"/>
          </a:xfrm>
        </p:spPr>
        <p:txBody>
          <a:bodyPr>
            <a:normAutofit/>
          </a:bodyPr>
          <a:lstStyle/>
          <a:p>
            <a:r>
              <a:rPr lang="fi-FI" sz="3200" dirty="0"/>
              <a:t>Varhaiskasvatuksen vahvuudet ja kehittämisen kohteet</a:t>
            </a:r>
          </a:p>
        </p:txBody>
      </p:sp>
      <p:sp>
        <p:nvSpPr>
          <p:cNvPr id="4" name="Sisällön paikkamerkki 3">
            <a:extLst>
              <a:ext uri="{FF2B5EF4-FFF2-40B4-BE49-F238E27FC236}">
                <a16:creationId xmlns:a16="http://schemas.microsoft.com/office/drawing/2014/main" id="{E56166AA-9AD9-2376-3259-7CBB23AF828D}"/>
              </a:ext>
            </a:extLst>
          </p:cNvPr>
          <p:cNvSpPr>
            <a:spLocks noGrp="1"/>
          </p:cNvSpPr>
          <p:nvPr>
            <p:ph sz="half" idx="1"/>
          </p:nvPr>
        </p:nvSpPr>
        <p:spPr>
          <a:xfrm>
            <a:off x="1345403" y="1133088"/>
            <a:ext cx="10515600" cy="4351338"/>
          </a:xfrm>
        </p:spPr>
        <p:txBody>
          <a:bodyPr>
            <a:normAutofit/>
          </a:bodyPr>
          <a:lstStyle/>
          <a:p>
            <a:pPr marL="0" indent="0">
              <a:buNone/>
            </a:pPr>
            <a:r>
              <a:rPr lang="fi-FI" sz="1600" dirty="0">
                <a:solidFill>
                  <a:schemeClr val="tx1">
                    <a:lumMod val="50000"/>
                  </a:schemeClr>
                </a:solidFill>
                <a:latin typeface="+mn-lt"/>
                <a:cs typeface="Calibri Light" panose="020F0302020204030204" pitchFamily="34" charset="0"/>
              </a:rPr>
              <a:t>Koska eri asioiden tärkeyttä tai merkittävyyttä ei ole kysytty vastaajilta suoraan, voidaan asiaa tarkastella tilastollisin keinoin, hyödyntämällä regressioanalyysia. Tässä kaikki </a:t>
            </a:r>
            <a:r>
              <a:rPr lang="fi-FI" sz="1600" b="1" dirty="0">
                <a:solidFill>
                  <a:schemeClr val="tx1">
                    <a:lumMod val="50000"/>
                  </a:schemeClr>
                </a:solidFill>
                <a:latin typeface="+mn-lt"/>
                <a:cs typeface="Calibri Light" panose="020F0302020204030204" pitchFamily="34" charset="0"/>
              </a:rPr>
              <a:t>tutkitut väittämät analysoidaan suhteessa annettuun yleisarvosanaan </a:t>
            </a:r>
            <a:r>
              <a:rPr lang="fi-FI" sz="1600" dirty="0">
                <a:solidFill>
                  <a:schemeClr val="tx1">
                    <a:lumMod val="50000"/>
                  </a:schemeClr>
                </a:solidFill>
                <a:latin typeface="+mn-lt"/>
                <a:cs typeface="Calibri Light" panose="020F0302020204030204" pitchFamily="34" charset="0"/>
              </a:rPr>
              <a:t>ja tarkastellaan tutkittujen väittämien keskinäistä järjestystä eli mikä tai mitkä asiat eniten vaikuttavat syntyneeseen kokonaisnäkemykseen ja millä asialla tai asioilla ei ole niin paljon merkitystä siihen, kuinka tyytyväisiä yleensä varhaiskasvatukseen asiakkaat ovat.</a:t>
            </a:r>
          </a:p>
          <a:p>
            <a:pPr marL="0" indent="0">
              <a:buNone/>
            </a:pPr>
            <a:r>
              <a:rPr lang="fi-FI" sz="1600" dirty="0">
                <a:solidFill>
                  <a:schemeClr val="tx1">
                    <a:lumMod val="50000"/>
                  </a:schemeClr>
                </a:solidFill>
                <a:latin typeface="+mn-lt"/>
                <a:cs typeface="Calibri Light" panose="020F0302020204030204" pitchFamily="34" charset="0"/>
              </a:rPr>
              <a:t>X-akselilla on annettu arvosana ja Y-akselilla sen vaikutus kokonaisarvioon erikseen laskettuna. Tässä arvioidaan tutkittujen ominaisuuksien suhteellista asemaa ja vaikutusta kokonaisarvioon. Tekijöiden yhteenlaskettu vaikutus on 100 %.</a:t>
            </a:r>
          </a:p>
          <a:p>
            <a:pPr marL="0" indent="0">
              <a:buNone/>
            </a:pPr>
            <a:r>
              <a:rPr lang="fi-FI" sz="1600" dirty="0">
                <a:solidFill>
                  <a:schemeClr val="tx1">
                    <a:lumMod val="50000"/>
                  </a:schemeClr>
                </a:solidFill>
                <a:latin typeface="+mn-lt"/>
                <a:cs typeface="Calibri Light" panose="020F0302020204030204" pitchFamily="34" charset="0"/>
              </a:rPr>
              <a:t>Nelikenttien tavoitetaso on asteikolla 1-5 asetettu yleensä tasoon 3,75, mutta tässä tapauksessa kun arviot ovat niin myönteisiä ja kaikissa väittämissä tyytyväisyys on tätä tavoitetasoa korkeammalla, voidaan tavoitetasona käyttää myös väittämien aritmeettista keskiarvoa.</a:t>
            </a:r>
          </a:p>
        </p:txBody>
      </p:sp>
      <p:sp>
        <p:nvSpPr>
          <p:cNvPr id="2" name="Dian numeron paikkamerkki 1">
            <a:extLst>
              <a:ext uri="{FF2B5EF4-FFF2-40B4-BE49-F238E27FC236}">
                <a16:creationId xmlns:a16="http://schemas.microsoft.com/office/drawing/2014/main" id="{E51CA295-2CF6-5785-27F2-427D3C0577CC}"/>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27</a:t>
            </a:fld>
            <a:endParaRPr lang="en-FI"/>
          </a:p>
        </p:txBody>
      </p:sp>
      <p:grpSp>
        <p:nvGrpSpPr>
          <p:cNvPr id="3" name="Group 6">
            <a:extLst>
              <a:ext uri="{FF2B5EF4-FFF2-40B4-BE49-F238E27FC236}">
                <a16:creationId xmlns:a16="http://schemas.microsoft.com/office/drawing/2014/main" id="{112AA25C-1410-6D46-DA76-41DAED45934E}"/>
              </a:ext>
              <a:ext uri="{C183D7F6-B498-43B3-948B-1728B52AA6E4}">
                <adec:decorative xmlns:adec="http://schemas.microsoft.com/office/drawing/2017/decorative" val="1"/>
              </a:ext>
            </a:extLst>
          </p:cNvPr>
          <p:cNvGrpSpPr>
            <a:grpSpLocks/>
          </p:cNvGrpSpPr>
          <p:nvPr/>
        </p:nvGrpSpPr>
        <p:grpSpPr bwMode="auto">
          <a:xfrm>
            <a:off x="1440259" y="3435680"/>
            <a:ext cx="6000928" cy="2873732"/>
            <a:chOff x="993" y="1525"/>
            <a:chExt cx="3112" cy="2042"/>
          </a:xfrm>
        </p:grpSpPr>
        <p:sp>
          <p:nvSpPr>
            <p:cNvPr id="6" name="Line 7">
              <a:extLst>
                <a:ext uri="{FF2B5EF4-FFF2-40B4-BE49-F238E27FC236}">
                  <a16:creationId xmlns:a16="http://schemas.microsoft.com/office/drawing/2014/main" id="{FB63BDFC-644C-6688-EFC9-02DDF6B0EC6E}"/>
                </a:ext>
              </a:extLst>
            </p:cNvPr>
            <p:cNvSpPr>
              <a:spLocks noChangeShapeType="1"/>
            </p:cNvSpPr>
            <p:nvPr/>
          </p:nvSpPr>
          <p:spPr bwMode="auto">
            <a:xfrm flipV="1">
              <a:off x="2744" y="1525"/>
              <a:ext cx="0" cy="18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latin typeface="Corbel" pitchFamily="34" charset="0"/>
              </a:endParaRPr>
            </a:p>
          </p:txBody>
        </p:sp>
        <p:grpSp>
          <p:nvGrpSpPr>
            <p:cNvPr id="7" name="Group 8">
              <a:extLst>
                <a:ext uri="{FF2B5EF4-FFF2-40B4-BE49-F238E27FC236}">
                  <a16:creationId xmlns:a16="http://schemas.microsoft.com/office/drawing/2014/main" id="{C09FF5D4-0058-82B0-08FD-4852B33A7DE2}"/>
                </a:ext>
              </a:extLst>
            </p:cNvPr>
            <p:cNvGrpSpPr>
              <a:grpSpLocks/>
            </p:cNvGrpSpPr>
            <p:nvPr/>
          </p:nvGrpSpPr>
          <p:grpSpPr bwMode="auto">
            <a:xfrm>
              <a:off x="993" y="1743"/>
              <a:ext cx="3112" cy="1824"/>
              <a:chOff x="993" y="1751"/>
              <a:chExt cx="3112" cy="1824"/>
            </a:xfrm>
          </p:grpSpPr>
          <p:sp>
            <p:nvSpPr>
              <p:cNvPr id="8" name="Line 9">
                <a:extLst>
                  <a:ext uri="{FF2B5EF4-FFF2-40B4-BE49-F238E27FC236}">
                    <a16:creationId xmlns:a16="http://schemas.microsoft.com/office/drawing/2014/main" id="{B1F4602E-46BC-81CB-566A-88E8CFEDDC61}"/>
                  </a:ext>
                </a:extLst>
              </p:cNvPr>
              <p:cNvSpPr>
                <a:spLocks noChangeShapeType="1"/>
              </p:cNvSpPr>
              <p:nvPr/>
            </p:nvSpPr>
            <p:spPr bwMode="auto">
              <a:xfrm flipH="1">
                <a:off x="1383" y="2432"/>
                <a:ext cx="27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latin typeface="Corbel" pitchFamily="34" charset="0"/>
                </a:endParaRPr>
              </a:p>
            </p:txBody>
          </p:sp>
          <p:sp>
            <p:nvSpPr>
              <p:cNvPr id="9" name="Rectangle 10">
                <a:extLst>
                  <a:ext uri="{FF2B5EF4-FFF2-40B4-BE49-F238E27FC236}">
                    <a16:creationId xmlns:a16="http://schemas.microsoft.com/office/drawing/2014/main" id="{E7BFC07E-9ED8-F00A-29AF-7FAC64341411}"/>
                  </a:ext>
                </a:extLst>
              </p:cNvPr>
              <p:cNvSpPr>
                <a:spLocks noChangeArrowheads="1"/>
              </p:cNvSpPr>
              <p:nvPr/>
            </p:nvSpPr>
            <p:spPr bwMode="auto">
              <a:xfrm>
                <a:off x="1701" y="1751"/>
                <a:ext cx="1043" cy="682"/>
              </a:xfrm>
              <a:prstGeom prst="rect">
                <a:avLst/>
              </a:prstGeom>
              <a:solidFill>
                <a:srgbClr val="C00000"/>
              </a:solidFill>
              <a:ln w="28575" algn="ctr">
                <a:solidFill>
                  <a:schemeClr val="tx1"/>
                </a:solidFill>
                <a:miter lim="800000"/>
                <a:headEnd/>
                <a:tailEnd/>
              </a:ln>
            </p:spPr>
            <p:txBody>
              <a:bodyPr wrap="none" anchor="ctr"/>
              <a:lstStyle/>
              <a:p>
                <a:endParaRPr lang="fi-FI">
                  <a:latin typeface="Corbel" pitchFamily="34" charset="0"/>
                </a:endParaRPr>
              </a:p>
            </p:txBody>
          </p:sp>
          <p:sp>
            <p:nvSpPr>
              <p:cNvPr id="10" name="Rectangle 11">
                <a:extLst>
                  <a:ext uri="{FF2B5EF4-FFF2-40B4-BE49-F238E27FC236}">
                    <a16:creationId xmlns:a16="http://schemas.microsoft.com/office/drawing/2014/main" id="{22FF011E-A7C1-9B91-7528-A5BAE45B53CC}"/>
                  </a:ext>
                </a:extLst>
              </p:cNvPr>
              <p:cNvSpPr>
                <a:spLocks noChangeArrowheads="1"/>
              </p:cNvSpPr>
              <p:nvPr/>
            </p:nvSpPr>
            <p:spPr bwMode="auto">
              <a:xfrm>
                <a:off x="2744" y="1751"/>
                <a:ext cx="1043" cy="682"/>
              </a:xfrm>
              <a:prstGeom prst="rect">
                <a:avLst/>
              </a:prstGeom>
              <a:solidFill>
                <a:srgbClr val="92D050"/>
              </a:solidFill>
              <a:ln w="28575" algn="ctr">
                <a:solidFill>
                  <a:schemeClr val="tx1"/>
                </a:solidFill>
                <a:miter lim="800000"/>
                <a:headEnd/>
                <a:tailEnd/>
              </a:ln>
            </p:spPr>
            <p:txBody>
              <a:bodyPr wrap="none" anchor="ctr"/>
              <a:lstStyle/>
              <a:p>
                <a:endParaRPr lang="fi-FI">
                  <a:latin typeface="Corbel" pitchFamily="34" charset="0"/>
                </a:endParaRPr>
              </a:p>
            </p:txBody>
          </p:sp>
          <p:sp>
            <p:nvSpPr>
              <p:cNvPr id="11" name="Rectangle 12">
                <a:extLst>
                  <a:ext uri="{FF2B5EF4-FFF2-40B4-BE49-F238E27FC236}">
                    <a16:creationId xmlns:a16="http://schemas.microsoft.com/office/drawing/2014/main" id="{72318044-138D-442C-655A-80185223FB3B}"/>
                  </a:ext>
                </a:extLst>
              </p:cNvPr>
              <p:cNvSpPr>
                <a:spLocks noChangeArrowheads="1"/>
              </p:cNvSpPr>
              <p:nvPr/>
            </p:nvSpPr>
            <p:spPr bwMode="auto">
              <a:xfrm>
                <a:off x="1701" y="2432"/>
                <a:ext cx="1043" cy="682"/>
              </a:xfrm>
              <a:prstGeom prst="rect">
                <a:avLst/>
              </a:prstGeom>
              <a:solidFill>
                <a:srgbClr val="A6A6A6"/>
              </a:solidFill>
              <a:ln w="28575" algn="ctr">
                <a:solidFill>
                  <a:schemeClr val="tx1"/>
                </a:solidFill>
                <a:miter lim="800000"/>
                <a:headEnd/>
                <a:tailEnd/>
              </a:ln>
            </p:spPr>
            <p:txBody>
              <a:bodyPr wrap="none" anchor="ctr"/>
              <a:lstStyle/>
              <a:p>
                <a:endParaRPr lang="fi-FI">
                  <a:latin typeface="Corbel" pitchFamily="34" charset="0"/>
                </a:endParaRPr>
              </a:p>
            </p:txBody>
          </p:sp>
          <p:sp>
            <p:nvSpPr>
              <p:cNvPr id="12" name="Rectangle 13">
                <a:extLst>
                  <a:ext uri="{FF2B5EF4-FFF2-40B4-BE49-F238E27FC236}">
                    <a16:creationId xmlns:a16="http://schemas.microsoft.com/office/drawing/2014/main" id="{6503C68F-3C7A-5C7F-D092-AD72D2EE1F5C}"/>
                  </a:ext>
                </a:extLst>
              </p:cNvPr>
              <p:cNvSpPr>
                <a:spLocks noChangeArrowheads="1"/>
              </p:cNvSpPr>
              <p:nvPr/>
            </p:nvSpPr>
            <p:spPr bwMode="auto">
              <a:xfrm>
                <a:off x="2744" y="2432"/>
                <a:ext cx="1043" cy="682"/>
              </a:xfrm>
              <a:prstGeom prst="rect">
                <a:avLst/>
              </a:prstGeom>
              <a:solidFill>
                <a:srgbClr val="009ACA"/>
              </a:solidFill>
              <a:ln w="28575" algn="ctr">
                <a:solidFill>
                  <a:schemeClr val="tx1"/>
                </a:solidFill>
                <a:miter lim="800000"/>
                <a:headEnd/>
                <a:tailEnd/>
              </a:ln>
            </p:spPr>
            <p:txBody>
              <a:bodyPr wrap="none" anchor="ctr"/>
              <a:lstStyle/>
              <a:p>
                <a:endParaRPr lang="fi-FI">
                  <a:latin typeface="Corbel" pitchFamily="34" charset="0"/>
                </a:endParaRPr>
              </a:p>
            </p:txBody>
          </p:sp>
          <p:sp>
            <p:nvSpPr>
              <p:cNvPr id="13" name="Text Box 14">
                <a:extLst>
                  <a:ext uri="{FF2B5EF4-FFF2-40B4-BE49-F238E27FC236}">
                    <a16:creationId xmlns:a16="http://schemas.microsoft.com/office/drawing/2014/main" id="{926D3451-F7A6-E817-BC71-627C4497AD77}"/>
                  </a:ext>
                  <a:ext uri="{C183D7F6-B498-43B3-948B-1728B52AA6E4}">
                    <adec:decorative xmlns:adec="http://schemas.microsoft.com/office/drawing/2017/decorative" val="1"/>
                  </a:ext>
                </a:extLst>
              </p:cNvPr>
              <p:cNvSpPr txBox="1">
                <a:spLocks noChangeArrowheads="1"/>
              </p:cNvSpPr>
              <p:nvPr/>
            </p:nvSpPr>
            <p:spPr bwMode="auto">
              <a:xfrm>
                <a:off x="2018" y="1948"/>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dirty="0">
                    <a:solidFill>
                      <a:schemeClr val="bg1"/>
                    </a:solidFill>
                    <a:latin typeface="Corbel" pitchFamily="34" charset="0"/>
                  </a:rPr>
                  <a:t>A</a:t>
                </a:r>
              </a:p>
            </p:txBody>
          </p:sp>
          <p:sp>
            <p:nvSpPr>
              <p:cNvPr id="14" name="Text Box 15">
                <a:extLst>
                  <a:ext uri="{FF2B5EF4-FFF2-40B4-BE49-F238E27FC236}">
                    <a16:creationId xmlns:a16="http://schemas.microsoft.com/office/drawing/2014/main" id="{FE60F717-02C9-D18A-A8E4-0A9022BA2636}"/>
                  </a:ext>
                  <a:ext uri="{C183D7F6-B498-43B3-948B-1728B52AA6E4}">
                    <adec:decorative xmlns:adec="http://schemas.microsoft.com/office/drawing/2017/decorative" val="1"/>
                  </a:ext>
                </a:extLst>
              </p:cNvPr>
              <p:cNvSpPr txBox="1">
                <a:spLocks noChangeArrowheads="1"/>
              </p:cNvSpPr>
              <p:nvPr/>
            </p:nvSpPr>
            <p:spPr bwMode="auto">
              <a:xfrm>
                <a:off x="3062" y="1948"/>
                <a:ext cx="4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dirty="0">
                    <a:latin typeface="Corbel" pitchFamily="34" charset="0"/>
                  </a:rPr>
                  <a:t>D</a:t>
                </a:r>
              </a:p>
            </p:txBody>
          </p:sp>
          <p:sp>
            <p:nvSpPr>
              <p:cNvPr id="15" name="Text Box 16">
                <a:extLst>
                  <a:ext uri="{FF2B5EF4-FFF2-40B4-BE49-F238E27FC236}">
                    <a16:creationId xmlns:a16="http://schemas.microsoft.com/office/drawing/2014/main" id="{8399915D-80F5-D512-5CF5-8B8303C568BD}"/>
                  </a:ext>
                  <a:ext uri="{C183D7F6-B498-43B3-948B-1728B52AA6E4}">
                    <adec:decorative xmlns:adec="http://schemas.microsoft.com/office/drawing/2017/decorative" val="1"/>
                  </a:ext>
                </a:extLst>
              </p:cNvPr>
              <p:cNvSpPr txBox="1">
                <a:spLocks noChangeArrowheads="1"/>
              </p:cNvSpPr>
              <p:nvPr/>
            </p:nvSpPr>
            <p:spPr bwMode="auto">
              <a:xfrm>
                <a:off x="2018" y="262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dirty="0">
                    <a:latin typeface="Corbel" pitchFamily="34" charset="0"/>
                  </a:rPr>
                  <a:t>B</a:t>
                </a:r>
              </a:p>
            </p:txBody>
          </p:sp>
          <p:sp>
            <p:nvSpPr>
              <p:cNvPr id="16" name="Text Box 17">
                <a:extLst>
                  <a:ext uri="{FF2B5EF4-FFF2-40B4-BE49-F238E27FC236}">
                    <a16:creationId xmlns:a16="http://schemas.microsoft.com/office/drawing/2014/main" id="{8D7C2CA6-1E1A-DE78-5012-FD5027951389}"/>
                  </a:ext>
                  <a:ext uri="{C183D7F6-B498-43B3-948B-1728B52AA6E4}">
                    <adec:decorative xmlns:adec="http://schemas.microsoft.com/office/drawing/2017/decorative" val="1"/>
                  </a:ext>
                </a:extLst>
              </p:cNvPr>
              <p:cNvSpPr txBox="1">
                <a:spLocks noChangeArrowheads="1"/>
              </p:cNvSpPr>
              <p:nvPr/>
            </p:nvSpPr>
            <p:spPr bwMode="auto">
              <a:xfrm>
                <a:off x="3062" y="2629"/>
                <a:ext cx="4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dirty="0">
                    <a:solidFill>
                      <a:schemeClr val="bg1"/>
                    </a:solidFill>
                    <a:latin typeface="Corbel" pitchFamily="34" charset="0"/>
                  </a:rPr>
                  <a:t>C</a:t>
                </a:r>
              </a:p>
            </p:txBody>
          </p:sp>
          <p:sp>
            <p:nvSpPr>
              <p:cNvPr id="17" name="Text Box 18">
                <a:extLst>
                  <a:ext uri="{FF2B5EF4-FFF2-40B4-BE49-F238E27FC236}">
                    <a16:creationId xmlns:a16="http://schemas.microsoft.com/office/drawing/2014/main" id="{E2C52198-14EA-14C0-37ED-2684DD69E844}"/>
                  </a:ext>
                  <a:ext uri="{C183D7F6-B498-43B3-948B-1728B52AA6E4}">
                    <adec:decorative xmlns:adec="http://schemas.microsoft.com/office/drawing/2017/decorative" val="1"/>
                  </a:ext>
                </a:extLst>
              </p:cNvPr>
              <p:cNvSpPr txBox="1">
                <a:spLocks noChangeArrowheads="1"/>
              </p:cNvSpPr>
              <p:nvPr/>
            </p:nvSpPr>
            <p:spPr bwMode="auto">
              <a:xfrm>
                <a:off x="993" y="2203"/>
                <a:ext cx="45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marL="0" indent="0" algn="ctr" eaLnBrk="1" hangingPunct="1">
                  <a:spcBef>
                    <a:spcPct val="50000"/>
                  </a:spcBef>
                  <a:buFontTx/>
                  <a:buNone/>
                </a:pPr>
                <a:r>
                  <a:rPr lang="fi-FI" sz="1200" dirty="0">
                    <a:latin typeface="+mj-lt"/>
                  </a:rPr>
                  <a:t>Vaikutus arvo-sanaan</a:t>
                </a:r>
              </a:p>
            </p:txBody>
          </p:sp>
          <p:sp>
            <p:nvSpPr>
              <p:cNvPr id="18" name="Text Box 19">
                <a:extLst>
                  <a:ext uri="{FF2B5EF4-FFF2-40B4-BE49-F238E27FC236}">
                    <a16:creationId xmlns:a16="http://schemas.microsoft.com/office/drawing/2014/main" id="{7C434E60-26DA-959E-AA25-B88D418E3270}"/>
                  </a:ext>
                </a:extLst>
              </p:cNvPr>
              <p:cNvSpPr txBox="1">
                <a:spLocks noChangeArrowheads="1"/>
              </p:cNvSpPr>
              <p:nvPr/>
            </p:nvSpPr>
            <p:spPr bwMode="auto">
              <a:xfrm>
                <a:off x="2562" y="3402"/>
                <a:ext cx="1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eaLnBrk="1" hangingPunct="1">
                  <a:spcBef>
                    <a:spcPct val="50000"/>
                  </a:spcBef>
                  <a:buFontTx/>
                  <a:buNone/>
                </a:pPr>
                <a:r>
                  <a:rPr lang="fi-FI" sz="1200" dirty="0">
                    <a:latin typeface="+mj-lt"/>
                  </a:rPr>
                  <a:t>Arvosana</a:t>
                </a:r>
              </a:p>
            </p:txBody>
          </p:sp>
        </p:grpSp>
      </p:grpSp>
      <p:sp>
        <p:nvSpPr>
          <p:cNvPr id="19" name="Tekstiruutu 18">
            <a:extLst>
              <a:ext uri="{FF2B5EF4-FFF2-40B4-BE49-F238E27FC236}">
                <a16:creationId xmlns:a16="http://schemas.microsoft.com/office/drawing/2014/main" id="{85D25CF5-6894-5AE5-F0C0-AB11AD01B7F7}"/>
              </a:ext>
              <a:ext uri="{C183D7F6-B498-43B3-948B-1728B52AA6E4}">
                <adec:decorative xmlns:adec="http://schemas.microsoft.com/office/drawing/2017/decorative" val="1"/>
              </a:ext>
            </a:extLst>
          </p:cNvPr>
          <p:cNvSpPr txBox="1"/>
          <p:nvPr/>
        </p:nvSpPr>
        <p:spPr>
          <a:xfrm>
            <a:off x="8467852" y="3784666"/>
            <a:ext cx="2380283" cy="288147"/>
          </a:xfrm>
          <a:prstGeom prst="rect">
            <a:avLst/>
          </a:prstGeom>
          <a:noFill/>
        </p:spPr>
        <p:txBody>
          <a:bodyPr wrap="square" lIns="72000" tIns="36000" rIns="72000" bIns="36000" rtlCol="0">
            <a:spAutoFit/>
          </a:bodyPr>
          <a:lstStyle/>
          <a:p>
            <a:r>
              <a:rPr lang="fi-FI" sz="1400" dirty="0">
                <a:solidFill>
                  <a:schemeClr val="accent3">
                    <a:lumMod val="50000"/>
                  </a:schemeClr>
                </a:solidFill>
                <a:cs typeface="Calibri Light" panose="020F0302020204030204" pitchFamily="34" charset="0"/>
              </a:rPr>
              <a:t>A: Ensisijaiset kehityskohteet</a:t>
            </a:r>
          </a:p>
        </p:txBody>
      </p:sp>
      <p:sp>
        <p:nvSpPr>
          <p:cNvPr id="20" name="Suorakulmio 19">
            <a:extLst>
              <a:ext uri="{FF2B5EF4-FFF2-40B4-BE49-F238E27FC236}">
                <a16:creationId xmlns:a16="http://schemas.microsoft.com/office/drawing/2014/main" id="{58914BDB-51A2-2BE0-A0F8-80F9B29F96A8}"/>
              </a:ext>
              <a:ext uri="{C183D7F6-B498-43B3-948B-1728B52AA6E4}">
                <adec:decorative xmlns:adec="http://schemas.microsoft.com/office/drawing/2017/decorative" val="1"/>
              </a:ext>
            </a:extLst>
          </p:cNvPr>
          <p:cNvSpPr>
            <a:spLocks noChangeAspect="1"/>
          </p:cNvSpPr>
          <p:nvPr/>
        </p:nvSpPr>
        <p:spPr>
          <a:xfrm>
            <a:off x="8167925" y="3811714"/>
            <a:ext cx="254667" cy="1916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
        <p:nvSpPr>
          <p:cNvPr id="21" name="Tekstiruutu 20">
            <a:extLst>
              <a:ext uri="{FF2B5EF4-FFF2-40B4-BE49-F238E27FC236}">
                <a16:creationId xmlns:a16="http://schemas.microsoft.com/office/drawing/2014/main" id="{638A243B-0449-7E22-98ED-827F19499631}"/>
              </a:ext>
              <a:ext uri="{C183D7F6-B498-43B3-948B-1728B52AA6E4}">
                <adec:decorative xmlns:adec="http://schemas.microsoft.com/office/drawing/2017/decorative" val="1"/>
              </a:ext>
            </a:extLst>
          </p:cNvPr>
          <p:cNvSpPr txBox="1"/>
          <p:nvPr/>
        </p:nvSpPr>
        <p:spPr>
          <a:xfrm>
            <a:off x="8467852" y="4140944"/>
            <a:ext cx="2380283" cy="288147"/>
          </a:xfrm>
          <a:prstGeom prst="rect">
            <a:avLst/>
          </a:prstGeom>
          <a:noFill/>
        </p:spPr>
        <p:txBody>
          <a:bodyPr wrap="square" lIns="72000" tIns="36000" rIns="72000" bIns="36000" rtlCol="0">
            <a:spAutoFit/>
          </a:bodyPr>
          <a:lstStyle/>
          <a:p>
            <a:r>
              <a:rPr lang="fi-FI" sz="1400" dirty="0">
                <a:solidFill>
                  <a:schemeClr val="accent3">
                    <a:lumMod val="50000"/>
                  </a:schemeClr>
                </a:solidFill>
                <a:cs typeface="Calibri Light" panose="020F0302020204030204" pitchFamily="34" charset="0"/>
              </a:rPr>
              <a:t>B: Toissijaiset kehityskohteet</a:t>
            </a:r>
          </a:p>
        </p:txBody>
      </p:sp>
      <p:sp>
        <p:nvSpPr>
          <p:cNvPr id="22" name="Suorakulmio 21">
            <a:extLst>
              <a:ext uri="{FF2B5EF4-FFF2-40B4-BE49-F238E27FC236}">
                <a16:creationId xmlns:a16="http://schemas.microsoft.com/office/drawing/2014/main" id="{1405C5EC-DCD3-45EC-2905-CF79342053EC}"/>
              </a:ext>
              <a:ext uri="{C183D7F6-B498-43B3-948B-1728B52AA6E4}">
                <adec:decorative xmlns:adec="http://schemas.microsoft.com/office/drawing/2017/decorative" val="1"/>
              </a:ext>
            </a:extLst>
          </p:cNvPr>
          <p:cNvSpPr>
            <a:spLocks noChangeAspect="1"/>
          </p:cNvSpPr>
          <p:nvPr/>
        </p:nvSpPr>
        <p:spPr>
          <a:xfrm>
            <a:off x="8167925" y="4167992"/>
            <a:ext cx="254667" cy="19169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
        <p:nvSpPr>
          <p:cNvPr id="23" name="Tekstiruutu 22">
            <a:extLst>
              <a:ext uri="{FF2B5EF4-FFF2-40B4-BE49-F238E27FC236}">
                <a16:creationId xmlns:a16="http://schemas.microsoft.com/office/drawing/2014/main" id="{6BE85F5B-D449-FE5A-5E6E-447660BEC73B}"/>
              </a:ext>
              <a:ext uri="{C183D7F6-B498-43B3-948B-1728B52AA6E4}">
                <adec:decorative xmlns:adec="http://schemas.microsoft.com/office/drawing/2017/decorative" val="1"/>
              </a:ext>
            </a:extLst>
          </p:cNvPr>
          <p:cNvSpPr txBox="1"/>
          <p:nvPr/>
        </p:nvSpPr>
        <p:spPr>
          <a:xfrm>
            <a:off x="8470755" y="4497222"/>
            <a:ext cx="2380283" cy="288147"/>
          </a:xfrm>
          <a:prstGeom prst="rect">
            <a:avLst/>
          </a:prstGeom>
          <a:noFill/>
        </p:spPr>
        <p:txBody>
          <a:bodyPr wrap="square" lIns="72000" tIns="36000" rIns="72000" bIns="36000" rtlCol="0">
            <a:spAutoFit/>
          </a:bodyPr>
          <a:lstStyle/>
          <a:p>
            <a:r>
              <a:rPr lang="fi-FI" sz="1400" dirty="0">
                <a:solidFill>
                  <a:schemeClr val="accent3">
                    <a:lumMod val="50000"/>
                  </a:schemeClr>
                </a:solidFill>
                <a:cs typeface="Calibri Light" panose="020F0302020204030204" pitchFamily="34" charset="0"/>
              </a:rPr>
              <a:t>C: Resurssivahvuudet</a:t>
            </a:r>
          </a:p>
        </p:txBody>
      </p:sp>
      <p:sp>
        <p:nvSpPr>
          <p:cNvPr id="24" name="Suorakulmio 23">
            <a:extLst>
              <a:ext uri="{FF2B5EF4-FFF2-40B4-BE49-F238E27FC236}">
                <a16:creationId xmlns:a16="http://schemas.microsoft.com/office/drawing/2014/main" id="{C83C9C1C-0AD2-6ED2-5BFC-D98DFB1AB641}"/>
              </a:ext>
              <a:ext uri="{C183D7F6-B498-43B3-948B-1728B52AA6E4}">
                <adec:decorative xmlns:adec="http://schemas.microsoft.com/office/drawing/2017/decorative" val="1"/>
              </a:ext>
            </a:extLst>
          </p:cNvPr>
          <p:cNvSpPr>
            <a:spLocks noChangeAspect="1"/>
          </p:cNvSpPr>
          <p:nvPr/>
        </p:nvSpPr>
        <p:spPr>
          <a:xfrm>
            <a:off x="8170828" y="4524270"/>
            <a:ext cx="254667" cy="191692"/>
          </a:xfrm>
          <a:prstGeom prst="rect">
            <a:avLst/>
          </a:prstGeom>
          <a:solidFill>
            <a:srgbClr val="009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
        <p:nvSpPr>
          <p:cNvPr id="25" name="Tekstiruutu 24">
            <a:extLst>
              <a:ext uri="{FF2B5EF4-FFF2-40B4-BE49-F238E27FC236}">
                <a16:creationId xmlns:a16="http://schemas.microsoft.com/office/drawing/2014/main" id="{DCA5B3CB-7CD4-AD9E-E243-921A4C3644C9}"/>
              </a:ext>
              <a:ext uri="{C183D7F6-B498-43B3-948B-1728B52AA6E4}">
                <adec:decorative xmlns:adec="http://schemas.microsoft.com/office/drawing/2017/decorative" val="1"/>
              </a:ext>
            </a:extLst>
          </p:cNvPr>
          <p:cNvSpPr txBox="1"/>
          <p:nvPr/>
        </p:nvSpPr>
        <p:spPr>
          <a:xfrm>
            <a:off x="8467852" y="4845498"/>
            <a:ext cx="2380283" cy="288147"/>
          </a:xfrm>
          <a:prstGeom prst="rect">
            <a:avLst/>
          </a:prstGeom>
          <a:noFill/>
        </p:spPr>
        <p:txBody>
          <a:bodyPr wrap="square" lIns="72000" tIns="36000" rIns="72000" bIns="36000" rtlCol="0">
            <a:spAutoFit/>
          </a:bodyPr>
          <a:lstStyle/>
          <a:p>
            <a:r>
              <a:rPr lang="fi-FI" sz="1400" dirty="0">
                <a:solidFill>
                  <a:schemeClr val="accent3">
                    <a:lumMod val="50000"/>
                  </a:schemeClr>
                </a:solidFill>
                <a:cs typeface="Calibri Light" panose="020F0302020204030204" pitchFamily="34" charset="0"/>
              </a:rPr>
              <a:t>D: Suurimmat vahvuudet</a:t>
            </a:r>
          </a:p>
        </p:txBody>
      </p:sp>
      <p:sp>
        <p:nvSpPr>
          <p:cNvPr id="26" name="Suorakulmio 25">
            <a:extLst>
              <a:ext uri="{FF2B5EF4-FFF2-40B4-BE49-F238E27FC236}">
                <a16:creationId xmlns:a16="http://schemas.microsoft.com/office/drawing/2014/main" id="{71C6F3E7-4071-0BC1-58B3-DDDADA91E597}"/>
              </a:ext>
              <a:ext uri="{C183D7F6-B498-43B3-948B-1728B52AA6E4}">
                <adec:decorative xmlns:adec="http://schemas.microsoft.com/office/drawing/2017/decorative" val="1"/>
              </a:ext>
            </a:extLst>
          </p:cNvPr>
          <p:cNvSpPr>
            <a:spLocks noChangeAspect="1"/>
          </p:cNvSpPr>
          <p:nvPr/>
        </p:nvSpPr>
        <p:spPr>
          <a:xfrm>
            <a:off x="8177653" y="4872546"/>
            <a:ext cx="254667" cy="1916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Tree>
    <p:extLst>
      <p:ext uri="{BB962C8B-B14F-4D97-AF65-F5344CB8AC3E}">
        <p14:creationId xmlns:p14="http://schemas.microsoft.com/office/powerpoint/2010/main" val="37011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4C3E1-6648-D6A5-C8B6-3B5CE41E10CF}"/>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1E3DE96F-0DA1-BEEA-BBDE-B26B6A2EBBD3}"/>
              </a:ext>
            </a:extLst>
          </p:cNvPr>
          <p:cNvSpPr>
            <a:spLocks noGrp="1"/>
          </p:cNvSpPr>
          <p:nvPr>
            <p:ph type="sldNum" sz="quarter" idx="12"/>
          </p:nvPr>
        </p:nvSpPr>
        <p:spPr>
          <a:xfrm>
            <a:off x="8610600" y="6356350"/>
            <a:ext cx="2743200" cy="365125"/>
          </a:xfrm>
        </p:spPr>
        <p:txBody>
          <a:bodyPr/>
          <a:lstStyle/>
          <a:p>
            <a:fld id="{59F0C5CC-526B-6E46-A120-C22331FE38F1}" type="slidenum">
              <a:rPr lang="en-FI" smtClean="0"/>
              <a:pPr/>
              <a:t>28</a:t>
            </a:fld>
            <a:endParaRPr lang="en-FI"/>
          </a:p>
        </p:txBody>
      </p:sp>
      <p:sp>
        <p:nvSpPr>
          <p:cNvPr id="2" name="Otsikko 4">
            <a:extLst>
              <a:ext uri="{FF2B5EF4-FFF2-40B4-BE49-F238E27FC236}">
                <a16:creationId xmlns:a16="http://schemas.microsoft.com/office/drawing/2014/main" id="{A7F930D3-43B5-D721-84B0-A5C201CEDA4A}"/>
              </a:ext>
            </a:extLst>
          </p:cNvPr>
          <p:cNvSpPr txBox="1">
            <a:spLocks/>
          </p:cNvSpPr>
          <p:nvPr/>
        </p:nvSpPr>
        <p:spPr>
          <a:xfrm>
            <a:off x="1349643" y="477031"/>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fi-FI" dirty="0">
                <a:solidFill>
                  <a:srgbClr val="2E3193"/>
                </a:solidFill>
              </a:rPr>
              <a:t>Vahvuus/heikkous portfolio</a:t>
            </a:r>
            <a:br>
              <a:rPr lang="fi-FI" dirty="0">
                <a:solidFill>
                  <a:srgbClr val="2E3193"/>
                </a:solidFill>
              </a:rPr>
            </a:br>
            <a:r>
              <a:rPr lang="fi-FI" sz="3600" dirty="0">
                <a:solidFill>
                  <a:srgbClr val="2E3193"/>
                </a:solidFill>
              </a:rPr>
              <a:t>Varhaiskasvatukseen hakeminen ja aloittaminen</a:t>
            </a:r>
          </a:p>
        </p:txBody>
      </p:sp>
      <p:pic>
        <p:nvPicPr>
          <p:cNvPr id="3" name="Kuva 2" descr="Kehittämisanalyysi. Varhaiskasvatukseen hakeminen ja aloittaminen. Ei kehittämisen kohteita. Keskeisin vahvuus on se, että lapsen tarpeet huomioitiin hyvin alkuvaiheessa.">
            <a:extLst>
              <a:ext uri="{FF2B5EF4-FFF2-40B4-BE49-F238E27FC236}">
                <a16:creationId xmlns:a16="http://schemas.microsoft.com/office/drawing/2014/main" id="{6FB2BB49-BEC4-6195-8F34-D90905992134}"/>
              </a:ext>
            </a:extLst>
          </p:cNvPr>
          <p:cNvPicPr>
            <a:picLocks noChangeAspect="1"/>
          </p:cNvPicPr>
          <p:nvPr/>
        </p:nvPicPr>
        <p:blipFill>
          <a:blip r:embed="rId2"/>
          <a:stretch>
            <a:fillRect/>
          </a:stretch>
        </p:blipFill>
        <p:spPr>
          <a:xfrm>
            <a:off x="1019175" y="1600524"/>
            <a:ext cx="10879376" cy="4696581"/>
          </a:xfrm>
          <a:prstGeom prst="rect">
            <a:avLst/>
          </a:prstGeom>
        </p:spPr>
      </p:pic>
      <p:pic>
        <p:nvPicPr>
          <p:cNvPr id="5" name="Kuva 4">
            <a:extLst>
              <a:ext uri="{FF2B5EF4-FFF2-40B4-BE49-F238E27FC236}">
                <a16:creationId xmlns:a16="http://schemas.microsoft.com/office/drawing/2014/main" id="{EE052A29-468E-164D-0737-E2A42C798C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53443" y="5412998"/>
            <a:ext cx="2276793" cy="847843"/>
          </a:xfrm>
          <a:prstGeom prst="rect">
            <a:avLst/>
          </a:prstGeom>
        </p:spPr>
      </p:pic>
    </p:spTree>
    <p:extLst>
      <p:ext uri="{BB962C8B-B14F-4D97-AF65-F5344CB8AC3E}">
        <p14:creationId xmlns:p14="http://schemas.microsoft.com/office/powerpoint/2010/main" val="2821630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56E9594-16EA-A42C-B499-817AB3C03FD0}"/>
              </a:ext>
            </a:extLst>
          </p:cNvPr>
          <p:cNvSpPr>
            <a:spLocks noGrp="1"/>
          </p:cNvSpPr>
          <p:nvPr>
            <p:ph type="sldNum" sz="quarter" idx="12"/>
          </p:nvPr>
        </p:nvSpPr>
        <p:spPr>
          <a:xfrm>
            <a:off x="8610600" y="6356350"/>
            <a:ext cx="2743200" cy="365125"/>
          </a:xfrm>
        </p:spPr>
        <p:txBody>
          <a:bodyPr/>
          <a:lstStyle/>
          <a:p>
            <a:fld id="{59F0C5CC-526B-6E46-A120-C22331FE38F1}" type="slidenum">
              <a:rPr lang="en-FI" smtClean="0"/>
              <a:pPr/>
              <a:t>29</a:t>
            </a:fld>
            <a:endParaRPr lang="en-FI"/>
          </a:p>
        </p:txBody>
      </p:sp>
      <p:sp>
        <p:nvSpPr>
          <p:cNvPr id="5" name="Otsikko 4">
            <a:extLst>
              <a:ext uri="{FF2B5EF4-FFF2-40B4-BE49-F238E27FC236}">
                <a16:creationId xmlns:a16="http://schemas.microsoft.com/office/drawing/2014/main" id="{6AD8BA30-8960-4590-B899-70F9E050E538}"/>
              </a:ext>
            </a:extLst>
          </p:cNvPr>
          <p:cNvSpPr txBox="1">
            <a:spLocks/>
          </p:cNvSpPr>
          <p:nvPr/>
        </p:nvSpPr>
        <p:spPr>
          <a:xfrm>
            <a:off x="1349643" y="477031"/>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fi-FI" sz="4000" dirty="0">
                <a:solidFill>
                  <a:srgbClr val="2E3193"/>
                </a:solidFill>
              </a:rPr>
              <a:t>Vahvuus/heikkous portfolio</a:t>
            </a:r>
            <a:br>
              <a:rPr lang="fi-FI" dirty="0">
                <a:solidFill>
                  <a:srgbClr val="2E3193"/>
                </a:solidFill>
              </a:rPr>
            </a:br>
            <a:r>
              <a:rPr lang="fi-FI" sz="3200" dirty="0">
                <a:solidFill>
                  <a:srgbClr val="2E3193"/>
                </a:solidFill>
              </a:rPr>
              <a:t>Lapsen osallisuus ja toiminnan laatu</a:t>
            </a:r>
          </a:p>
        </p:txBody>
      </p:sp>
      <p:pic>
        <p:nvPicPr>
          <p:cNvPr id="6" name="Kuva 5" descr="Kehittämisanalyysi. Lapsen osallisuus ja toiminnan laatu. Ei kehittämisen kohteita. Keskeisin vahvuus on se, että lapsi saa tarvitsemansa tuen omassa ryhmässään.">
            <a:extLst>
              <a:ext uri="{FF2B5EF4-FFF2-40B4-BE49-F238E27FC236}">
                <a16:creationId xmlns:a16="http://schemas.microsoft.com/office/drawing/2014/main" id="{BA01A465-48D4-0A53-A4F8-40BE48B0FFEE}"/>
              </a:ext>
            </a:extLst>
          </p:cNvPr>
          <p:cNvPicPr>
            <a:picLocks noChangeAspect="1"/>
          </p:cNvPicPr>
          <p:nvPr/>
        </p:nvPicPr>
        <p:blipFill>
          <a:blip r:embed="rId2"/>
          <a:stretch>
            <a:fillRect/>
          </a:stretch>
        </p:blipFill>
        <p:spPr>
          <a:xfrm>
            <a:off x="1028700" y="1586496"/>
            <a:ext cx="10889269" cy="4794473"/>
          </a:xfrm>
          <a:prstGeom prst="rect">
            <a:avLst/>
          </a:prstGeom>
        </p:spPr>
      </p:pic>
      <p:pic>
        <p:nvPicPr>
          <p:cNvPr id="7" name="Kuva 6">
            <a:extLst>
              <a:ext uri="{FF2B5EF4-FFF2-40B4-BE49-F238E27FC236}">
                <a16:creationId xmlns:a16="http://schemas.microsoft.com/office/drawing/2014/main" id="{620BE759-E9C9-8128-4159-9D5F9E5321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53443" y="5412998"/>
            <a:ext cx="2276793" cy="847843"/>
          </a:xfrm>
          <a:prstGeom prst="rect">
            <a:avLst/>
          </a:prstGeom>
        </p:spPr>
      </p:pic>
    </p:spTree>
    <p:extLst>
      <p:ext uri="{BB962C8B-B14F-4D97-AF65-F5344CB8AC3E}">
        <p14:creationId xmlns:p14="http://schemas.microsoft.com/office/powerpoint/2010/main" val="43477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A64B3-FFE6-904F-3A28-A054B201E685}"/>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7FFA9426-71EA-DC13-9E2A-987C8B97A329}"/>
              </a:ext>
            </a:extLst>
          </p:cNvPr>
          <p:cNvSpPr>
            <a:spLocks noGrp="1"/>
          </p:cNvSpPr>
          <p:nvPr>
            <p:ph type="title"/>
          </p:nvPr>
        </p:nvSpPr>
        <p:spPr>
          <a:xfrm>
            <a:off x="1206207" y="2766218"/>
            <a:ext cx="10515600" cy="1325563"/>
          </a:xfrm>
        </p:spPr>
        <p:txBody>
          <a:bodyPr/>
          <a:lstStyle/>
          <a:p>
            <a:pPr algn="ctr"/>
            <a:r>
              <a:rPr lang="fi-FI"/>
              <a:t>Tutkimuksen toteutus</a:t>
            </a:r>
          </a:p>
        </p:txBody>
      </p:sp>
      <p:sp>
        <p:nvSpPr>
          <p:cNvPr id="2" name="Dian numeron paikkamerkki 1">
            <a:extLst>
              <a:ext uri="{FF2B5EF4-FFF2-40B4-BE49-F238E27FC236}">
                <a16:creationId xmlns:a16="http://schemas.microsoft.com/office/drawing/2014/main" id="{C14F1AEA-6277-5013-978D-DAF11CCAC2E2}"/>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a:t>
            </a:fld>
            <a:endParaRPr lang="en-FI"/>
          </a:p>
        </p:txBody>
      </p:sp>
    </p:spTree>
    <p:extLst>
      <p:ext uri="{BB962C8B-B14F-4D97-AF65-F5344CB8AC3E}">
        <p14:creationId xmlns:p14="http://schemas.microsoft.com/office/powerpoint/2010/main" val="63168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7782D-6AAE-259D-DB69-736A67EB8A22}"/>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AB54B85-DDAA-4164-26D1-66A5EC2FDEE1}"/>
              </a:ext>
            </a:extLst>
          </p:cNvPr>
          <p:cNvSpPr>
            <a:spLocks noGrp="1"/>
          </p:cNvSpPr>
          <p:nvPr>
            <p:ph type="sldNum" sz="quarter" idx="12"/>
          </p:nvPr>
        </p:nvSpPr>
        <p:spPr>
          <a:xfrm>
            <a:off x="8610600" y="6356350"/>
            <a:ext cx="2743200" cy="365125"/>
          </a:xfrm>
        </p:spPr>
        <p:txBody>
          <a:bodyPr/>
          <a:lstStyle/>
          <a:p>
            <a:fld id="{59F0C5CC-526B-6E46-A120-C22331FE38F1}" type="slidenum">
              <a:rPr lang="en-FI" smtClean="0"/>
              <a:pPr/>
              <a:t>30</a:t>
            </a:fld>
            <a:endParaRPr lang="en-FI"/>
          </a:p>
        </p:txBody>
      </p:sp>
      <p:sp>
        <p:nvSpPr>
          <p:cNvPr id="2" name="Otsikko 4">
            <a:extLst>
              <a:ext uri="{FF2B5EF4-FFF2-40B4-BE49-F238E27FC236}">
                <a16:creationId xmlns:a16="http://schemas.microsoft.com/office/drawing/2014/main" id="{AEC3F7EB-491B-680B-9DEF-EB08989E98CF}"/>
              </a:ext>
            </a:extLst>
          </p:cNvPr>
          <p:cNvSpPr txBox="1">
            <a:spLocks/>
          </p:cNvSpPr>
          <p:nvPr/>
        </p:nvSpPr>
        <p:spPr>
          <a:xfrm>
            <a:off x="1349643" y="477031"/>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fi-FI" sz="4000" dirty="0">
                <a:solidFill>
                  <a:srgbClr val="2E3193"/>
                </a:solidFill>
              </a:rPr>
              <a:t>Vahvuus/heikkous portfolio</a:t>
            </a:r>
            <a:br>
              <a:rPr lang="fi-FI" sz="4000" dirty="0">
                <a:solidFill>
                  <a:srgbClr val="2E3193"/>
                </a:solidFill>
              </a:rPr>
            </a:br>
            <a:r>
              <a:rPr lang="fi-FI" sz="3200" dirty="0">
                <a:solidFill>
                  <a:srgbClr val="2E3193"/>
                </a:solidFill>
              </a:rPr>
              <a:t>Yhteistyö henkilökunnan kanssa</a:t>
            </a:r>
          </a:p>
        </p:txBody>
      </p:sp>
      <p:pic>
        <p:nvPicPr>
          <p:cNvPr id="3" name="Kuva 2" descr="Kehittämisanalyysi. Yhteistyö henkilökunnan kanssa. Ei kehittämisen kohteita. Keskeisimmät vahvuudet ovat:  henkilökunta kuuntelee toiveita ja henkilökunnalta saadaan monipuolisesti ja riittävästi tietoa lapse päivästä ja ryhmän toiminnasta.">
            <a:extLst>
              <a:ext uri="{FF2B5EF4-FFF2-40B4-BE49-F238E27FC236}">
                <a16:creationId xmlns:a16="http://schemas.microsoft.com/office/drawing/2014/main" id="{8132A311-F357-DAEF-0C20-C8CA7C17C9BB}"/>
              </a:ext>
            </a:extLst>
          </p:cNvPr>
          <p:cNvPicPr>
            <a:picLocks noChangeAspect="1"/>
          </p:cNvPicPr>
          <p:nvPr/>
        </p:nvPicPr>
        <p:blipFill>
          <a:blip r:embed="rId2"/>
          <a:stretch>
            <a:fillRect/>
          </a:stretch>
        </p:blipFill>
        <p:spPr>
          <a:xfrm>
            <a:off x="1038225" y="1590442"/>
            <a:ext cx="10874643" cy="4790528"/>
          </a:xfrm>
          <a:prstGeom prst="rect">
            <a:avLst/>
          </a:prstGeom>
        </p:spPr>
      </p:pic>
      <p:pic>
        <p:nvPicPr>
          <p:cNvPr id="5" name="Kuva 4">
            <a:extLst>
              <a:ext uri="{FF2B5EF4-FFF2-40B4-BE49-F238E27FC236}">
                <a16:creationId xmlns:a16="http://schemas.microsoft.com/office/drawing/2014/main" id="{CC359EF8-6917-4FB0-B888-28A4644D47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53443" y="5412998"/>
            <a:ext cx="2276793" cy="847843"/>
          </a:xfrm>
          <a:prstGeom prst="rect">
            <a:avLst/>
          </a:prstGeom>
        </p:spPr>
      </p:pic>
    </p:spTree>
    <p:extLst>
      <p:ext uri="{BB962C8B-B14F-4D97-AF65-F5344CB8AC3E}">
        <p14:creationId xmlns:p14="http://schemas.microsoft.com/office/powerpoint/2010/main" val="464321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AF00-A62A-DE43-0635-420198824158}"/>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09AA9568-878C-BD85-3AE2-AC1026FDBD99}"/>
              </a:ext>
            </a:extLst>
          </p:cNvPr>
          <p:cNvSpPr>
            <a:spLocks noGrp="1"/>
          </p:cNvSpPr>
          <p:nvPr>
            <p:ph type="title"/>
          </p:nvPr>
        </p:nvSpPr>
        <p:spPr>
          <a:xfrm>
            <a:off x="1206207" y="2766218"/>
            <a:ext cx="10515600" cy="1325563"/>
          </a:xfrm>
        </p:spPr>
        <p:txBody>
          <a:bodyPr>
            <a:normAutofit fontScale="90000"/>
          </a:bodyPr>
          <a:lstStyle/>
          <a:p>
            <a:pPr algn="ctr"/>
            <a:r>
              <a:rPr lang="fi-FI" dirty="0"/>
              <a:t>Avoin kysymys</a:t>
            </a:r>
            <a:br>
              <a:rPr lang="fi-FI" dirty="0"/>
            </a:br>
            <a:br>
              <a:rPr lang="fi-FI" dirty="0"/>
            </a:br>
            <a:r>
              <a:rPr lang="fi-FI" sz="3100" dirty="0"/>
              <a:t>Miten kehittäisit varhaiskasvatusta tai esiopetusta? </a:t>
            </a:r>
            <a:br>
              <a:rPr lang="fi-FI" sz="3100" dirty="0"/>
            </a:br>
            <a:r>
              <a:rPr lang="fi-FI" sz="3100" dirty="0"/>
              <a:t>Mitä muuta palautetta haluat antaa?</a:t>
            </a:r>
            <a:br>
              <a:rPr lang="fi-FI" sz="3100" dirty="0"/>
            </a:br>
            <a:br>
              <a:rPr lang="fi-FI" sz="3100" dirty="0"/>
            </a:br>
            <a:r>
              <a:rPr lang="fi-FI" sz="2000" dirty="0"/>
              <a:t>Vastaukset </a:t>
            </a:r>
            <a:r>
              <a:rPr lang="fi-FI" sz="2000" dirty="0" err="1"/>
              <a:t>teemoiteltiin</a:t>
            </a:r>
            <a:r>
              <a:rPr lang="fi-FI" sz="2000" dirty="0"/>
              <a:t> ja analysoitiin tekoälyavusteisesti.</a:t>
            </a:r>
            <a:endParaRPr lang="fi-FI" sz="3100" dirty="0"/>
          </a:p>
        </p:txBody>
      </p:sp>
      <p:sp>
        <p:nvSpPr>
          <p:cNvPr id="2" name="Dian numeron paikkamerkki 1">
            <a:extLst>
              <a:ext uri="{FF2B5EF4-FFF2-40B4-BE49-F238E27FC236}">
                <a16:creationId xmlns:a16="http://schemas.microsoft.com/office/drawing/2014/main" id="{3A68C734-B298-FD6C-47AC-F0111F1C3CC1}"/>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31</a:t>
            </a:fld>
            <a:endParaRPr lang="en-FI"/>
          </a:p>
        </p:txBody>
      </p:sp>
    </p:spTree>
    <p:extLst>
      <p:ext uri="{BB962C8B-B14F-4D97-AF65-F5344CB8AC3E}">
        <p14:creationId xmlns:p14="http://schemas.microsoft.com/office/powerpoint/2010/main" val="2620097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31CA3-79EC-A8D7-D238-BCA51D50FCC0}"/>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F794697B-9673-090E-C76A-7E25CB24D485}"/>
              </a:ext>
            </a:extLst>
          </p:cNvPr>
          <p:cNvSpPr>
            <a:spLocks noGrp="1"/>
          </p:cNvSpPr>
          <p:nvPr>
            <p:ph type="title"/>
          </p:nvPr>
        </p:nvSpPr>
        <p:spPr>
          <a:xfrm>
            <a:off x="1349643" y="477031"/>
            <a:ext cx="10515600" cy="803129"/>
          </a:xfrm>
        </p:spPr>
        <p:txBody>
          <a:bodyPr>
            <a:normAutofit/>
          </a:bodyPr>
          <a:lstStyle/>
          <a:p>
            <a:r>
              <a:rPr lang="fi-FI" sz="3600" dirty="0"/>
              <a:t>Miten kehittäisit varhaiskasvatusta tai esiopetusta?</a:t>
            </a:r>
          </a:p>
        </p:txBody>
      </p:sp>
      <p:sp>
        <p:nvSpPr>
          <p:cNvPr id="3" name="Title 1">
            <a:extLst>
              <a:ext uri="{FF2B5EF4-FFF2-40B4-BE49-F238E27FC236}">
                <a16:creationId xmlns:a16="http://schemas.microsoft.com/office/drawing/2014/main" id="{1E450285-AFAF-F4CE-828F-84EDDF019BF1}"/>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sp>
        <p:nvSpPr>
          <p:cNvPr id="2" name="Dian numeron paikkamerkki 1">
            <a:extLst>
              <a:ext uri="{FF2B5EF4-FFF2-40B4-BE49-F238E27FC236}">
                <a16:creationId xmlns:a16="http://schemas.microsoft.com/office/drawing/2014/main" id="{DDF07C16-7538-2FEF-23BF-23189CD5873D}"/>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32</a:t>
            </a:fld>
            <a:endParaRPr lang="en-FI"/>
          </a:p>
        </p:txBody>
      </p:sp>
      <p:graphicFrame>
        <p:nvGraphicFramePr>
          <p:cNvPr id="10" name="Sisällön paikkamerkki 10" descr="Tällä ja seuraavalla sivulla on kuvattu tekoälyn teemoittelemat ja analysoimat avoimet vastaukset kysymykseen Miten kehittäisit varhaiskasvatusta tai esiopetusta?  15 prosenttia mainitsee yleiseen kiitokseen ja arvostukseen liittyviä asioita, 10 prosenttia yleiseen tyytyväisyyteen liittyviä asioita ja 9 prosenttia vanhempien osallistumiseen ja viestintään liittyviä asioita. 46 prosenttia ei vastaa kysymykseen.">
            <a:extLst>
              <a:ext uri="{FF2B5EF4-FFF2-40B4-BE49-F238E27FC236}">
                <a16:creationId xmlns:a16="http://schemas.microsoft.com/office/drawing/2014/main" id="{6ED57734-6B12-9471-1F76-DC5A9EAA82ED}"/>
              </a:ext>
            </a:extLst>
          </p:cNvPr>
          <p:cNvGraphicFramePr>
            <a:graphicFrameLocks noGrp="1"/>
          </p:cNvGraphicFramePr>
          <p:nvPr>
            <p:ph idx="1"/>
            <p:custDataLst>
              <p:tags r:id="rId1"/>
            </p:custDataLst>
            <p:extLst>
              <p:ext uri="{D42A27DB-BD31-4B8C-83A1-F6EECF244321}">
                <p14:modId xmlns:p14="http://schemas.microsoft.com/office/powerpoint/2010/main" val="4270176421"/>
              </p:ext>
            </p:extLst>
          </p:nvPr>
        </p:nvGraphicFramePr>
        <p:xfrm>
          <a:off x="1383030" y="1737360"/>
          <a:ext cx="4712970" cy="4641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Sisällön paikkamerkki 10">
            <a:extLst>
              <a:ext uri="{FF2B5EF4-FFF2-40B4-BE49-F238E27FC236}">
                <a16:creationId xmlns:a16="http://schemas.microsoft.com/office/drawing/2014/main" id="{AC210029-FB31-8235-A82F-2241E9D9D443}"/>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802483080"/>
              </p:ext>
            </p:extLst>
          </p:nvPr>
        </p:nvGraphicFramePr>
        <p:xfrm>
          <a:off x="6205833" y="1783080"/>
          <a:ext cx="5087007" cy="4610735"/>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ruutu 5">
            <a:extLst>
              <a:ext uri="{FF2B5EF4-FFF2-40B4-BE49-F238E27FC236}">
                <a16:creationId xmlns:a16="http://schemas.microsoft.com/office/drawing/2014/main" id="{ACF94C23-6C33-1EB2-80ED-BF2E209BA25C}"/>
              </a:ext>
            </a:extLst>
          </p:cNvPr>
          <p:cNvSpPr txBox="1"/>
          <p:nvPr/>
        </p:nvSpPr>
        <p:spPr>
          <a:xfrm>
            <a:off x="1384300" y="1216075"/>
            <a:ext cx="9306560" cy="369332"/>
          </a:xfrm>
          <a:prstGeom prst="rect">
            <a:avLst/>
          </a:prstGeom>
          <a:noFill/>
        </p:spPr>
        <p:txBody>
          <a:bodyPr wrap="square">
            <a:spAutoFit/>
          </a:bodyPr>
          <a:lstStyle/>
          <a:p>
            <a:r>
              <a:rPr lang="fi-FI" sz="1800" dirty="0">
                <a:solidFill>
                  <a:srgbClr val="2E3193"/>
                </a:solidFill>
              </a:rPr>
              <a:t>Tekoälyn </a:t>
            </a:r>
            <a:r>
              <a:rPr lang="fi-FI" sz="1800" dirty="0" err="1">
                <a:solidFill>
                  <a:srgbClr val="2E3193"/>
                </a:solidFill>
              </a:rPr>
              <a:t>teemoittelema</a:t>
            </a:r>
            <a:r>
              <a:rPr lang="fi-FI" sz="1800" dirty="0">
                <a:solidFill>
                  <a:srgbClr val="2E3193"/>
                </a:solidFill>
              </a:rPr>
              <a:t> ja analysoima</a:t>
            </a:r>
            <a:endParaRPr lang="fi-FI" dirty="0">
              <a:solidFill>
                <a:srgbClr val="2E3193"/>
              </a:solidFill>
            </a:endParaRPr>
          </a:p>
        </p:txBody>
      </p:sp>
    </p:spTree>
    <p:extLst>
      <p:ext uri="{BB962C8B-B14F-4D97-AF65-F5344CB8AC3E}">
        <p14:creationId xmlns:p14="http://schemas.microsoft.com/office/powerpoint/2010/main" val="121690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48CA-827F-C61F-1EC1-074F42538B6B}"/>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C68F86E9-4766-5A18-DE4C-4EC2FF224DD1}"/>
              </a:ext>
            </a:extLst>
          </p:cNvPr>
          <p:cNvSpPr>
            <a:spLocks noGrp="1"/>
          </p:cNvSpPr>
          <p:nvPr>
            <p:ph type="title"/>
          </p:nvPr>
        </p:nvSpPr>
        <p:spPr>
          <a:xfrm>
            <a:off x="1349643" y="477031"/>
            <a:ext cx="10515600" cy="883139"/>
          </a:xfrm>
        </p:spPr>
        <p:txBody>
          <a:bodyPr>
            <a:normAutofit/>
          </a:bodyPr>
          <a:lstStyle/>
          <a:p>
            <a:r>
              <a:rPr lang="fi-FI" sz="3600" dirty="0"/>
              <a:t>Miten kehittäisit varhaiskasvatusta tai esiopetusta?</a:t>
            </a:r>
          </a:p>
        </p:txBody>
      </p:sp>
      <p:sp>
        <p:nvSpPr>
          <p:cNvPr id="3" name="Title 1">
            <a:extLst>
              <a:ext uri="{FF2B5EF4-FFF2-40B4-BE49-F238E27FC236}">
                <a16:creationId xmlns:a16="http://schemas.microsoft.com/office/drawing/2014/main" id="{8C653108-2D75-D91C-4AA9-66B2B1456A39}"/>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sp>
        <p:nvSpPr>
          <p:cNvPr id="2" name="Dian numeron paikkamerkki 1">
            <a:extLst>
              <a:ext uri="{FF2B5EF4-FFF2-40B4-BE49-F238E27FC236}">
                <a16:creationId xmlns:a16="http://schemas.microsoft.com/office/drawing/2014/main" id="{B0B21648-FFF5-FD48-DFFA-FB7BA507EB2D}"/>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33</a:t>
            </a:fld>
            <a:endParaRPr lang="en-FI"/>
          </a:p>
        </p:txBody>
      </p:sp>
      <p:graphicFrame>
        <p:nvGraphicFramePr>
          <p:cNvPr id="10" name="Sisällön paikkamerkki 10" descr="Tällä ja edellisellä sivulla on kuvattu tekoälyn teemoittelemat ja analysoimat avoimet vastaukset kysymykseen Miten kehittäisit varhaiskasvatusta tai esiopetusta?  15 prosenttia mainitsee yleiseen kiitokseen ja arvostukseen liittyviä asioita, 10 prosenttia yleiseen tyytyväisyyteen liittyviä asioita ja 9 prosenttia vanhempien osallistumiseen ja viestintään liittyviä asioita. 46 prosenttia ei vastaa kysymykseen.">
            <a:extLst>
              <a:ext uri="{FF2B5EF4-FFF2-40B4-BE49-F238E27FC236}">
                <a16:creationId xmlns:a16="http://schemas.microsoft.com/office/drawing/2014/main" id="{81B08021-2A39-21AA-8719-96BE3C5B3E2B}"/>
              </a:ext>
            </a:extLst>
          </p:cNvPr>
          <p:cNvGraphicFramePr>
            <a:graphicFrameLocks noGrp="1"/>
          </p:cNvGraphicFramePr>
          <p:nvPr>
            <p:ph idx="1"/>
            <p:custDataLst>
              <p:tags r:id="rId1"/>
            </p:custDataLst>
            <p:extLst>
              <p:ext uri="{D42A27DB-BD31-4B8C-83A1-F6EECF244321}">
                <p14:modId xmlns:p14="http://schemas.microsoft.com/office/powerpoint/2010/main" val="2706672254"/>
              </p:ext>
            </p:extLst>
          </p:nvPr>
        </p:nvGraphicFramePr>
        <p:xfrm>
          <a:off x="1348740" y="1839685"/>
          <a:ext cx="4936446" cy="4355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Sisällön paikkamerkki 10">
            <a:extLst>
              <a:ext uri="{FF2B5EF4-FFF2-40B4-BE49-F238E27FC236}">
                <a16:creationId xmlns:a16="http://schemas.microsoft.com/office/drawing/2014/main" id="{29A516FE-C297-9157-E155-2D16F32AFF75}"/>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2157325231"/>
              </p:ext>
            </p:extLst>
          </p:nvPr>
        </p:nvGraphicFramePr>
        <p:xfrm>
          <a:off x="6624004" y="1608082"/>
          <a:ext cx="5241925" cy="4666988"/>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ruutu 5">
            <a:extLst>
              <a:ext uri="{FF2B5EF4-FFF2-40B4-BE49-F238E27FC236}">
                <a16:creationId xmlns:a16="http://schemas.microsoft.com/office/drawing/2014/main" id="{4850418C-5A88-115F-0FF9-7A7C2D227B32}"/>
              </a:ext>
            </a:extLst>
          </p:cNvPr>
          <p:cNvSpPr txBox="1"/>
          <p:nvPr/>
        </p:nvSpPr>
        <p:spPr>
          <a:xfrm>
            <a:off x="1384300" y="1216075"/>
            <a:ext cx="9306560" cy="369332"/>
          </a:xfrm>
          <a:prstGeom prst="rect">
            <a:avLst/>
          </a:prstGeom>
          <a:noFill/>
        </p:spPr>
        <p:txBody>
          <a:bodyPr wrap="square">
            <a:spAutoFit/>
          </a:bodyPr>
          <a:lstStyle/>
          <a:p>
            <a:r>
              <a:rPr lang="fi-FI" sz="1800" dirty="0">
                <a:solidFill>
                  <a:srgbClr val="2E3193"/>
                </a:solidFill>
              </a:rPr>
              <a:t>Tekoälyn </a:t>
            </a:r>
            <a:r>
              <a:rPr lang="fi-FI" sz="1800" dirty="0" err="1">
                <a:solidFill>
                  <a:srgbClr val="2E3193"/>
                </a:solidFill>
              </a:rPr>
              <a:t>teemoittelema</a:t>
            </a:r>
            <a:r>
              <a:rPr lang="fi-FI" sz="1800" dirty="0">
                <a:solidFill>
                  <a:srgbClr val="2E3193"/>
                </a:solidFill>
              </a:rPr>
              <a:t> ja analysoima</a:t>
            </a:r>
            <a:endParaRPr lang="fi-FI" dirty="0">
              <a:solidFill>
                <a:srgbClr val="2E3193"/>
              </a:solidFill>
            </a:endParaRPr>
          </a:p>
        </p:txBody>
      </p:sp>
    </p:spTree>
    <p:extLst>
      <p:ext uri="{BB962C8B-B14F-4D97-AF65-F5344CB8AC3E}">
        <p14:creationId xmlns:p14="http://schemas.microsoft.com/office/powerpoint/2010/main" val="3670167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DEB6-5822-A0B8-8E7F-008D1DFFAC50}"/>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02FA0CE3-A815-8045-97F0-AC2E0842F347}"/>
              </a:ext>
            </a:extLst>
          </p:cNvPr>
          <p:cNvSpPr>
            <a:spLocks noGrp="1"/>
          </p:cNvSpPr>
          <p:nvPr>
            <p:ph type="title"/>
          </p:nvPr>
        </p:nvSpPr>
        <p:spPr>
          <a:xfrm>
            <a:off x="1206207" y="2766218"/>
            <a:ext cx="10515600" cy="1325563"/>
          </a:xfrm>
        </p:spPr>
        <p:txBody>
          <a:bodyPr>
            <a:normAutofit/>
          </a:bodyPr>
          <a:lstStyle/>
          <a:p>
            <a:pPr algn="ctr"/>
            <a:r>
              <a:rPr lang="fi-FI" dirty="0"/>
              <a:t>Kaupungin vertailusivut</a:t>
            </a:r>
            <a:endParaRPr lang="fi-FI" sz="3100" dirty="0"/>
          </a:p>
        </p:txBody>
      </p:sp>
      <p:sp>
        <p:nvSpPr>
          <p:cNvPr id="2" name="Dian numeron paikkamerkki 1">
            <a:extLst>
              <a:ext uri="{FF2B5EF4-FFF2-40B4-BE49-F238E27FC236}">
                <a16:creationId xmlns:a16="http://schemas.microsoft.com/office/drawing/2014/main" id="{E0EA3E37-856B-2CB7-7742-DF5357357B12}"/>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34</a:t>
            </a:fld>
            <a:endParaRPr lang="en-FI"/>
          </a:p>
        </p:txBody>
      </p:sp>
    </p:spTree>
    <p:extLst>
      <p:ext uri="{BB962C8B-B14F-4D97-AF65-F5344CB8AC3E}">
        <p14:creationId xmlns:p14="http://schemas.microsoft.com/office/powerpoint/2010/main" val="4105632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D6DB9-BD12-15C8-EE34-4D8B4615E06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4AAFD0-D33F-1572-68C8-F82B6C405D85}"/>
              </a:ext>
            </a:extLst>
          </p:cNvPr>
          <p:cNvSpPr>
            <a:spLocks noGrp="1"/>
          </p:cNvSpPr>
          <p:nvPr>
            <p:ph type="title"/>
          </p:nvPr>
        </p:nvSpPr>
        <p:spPr/>
        <p:txBody>
          <a:bodyPr/>
          <a:lstStyle/>
          <a:p>
            <a:r>
              <a:rPr lang="fi-FI" dirty="0"/>
              <a:t>Varhaiskasvatukseen hakeminen ja aloittaminen</a:t>
            </a:r>
          </a:p>
        </p:txBody>
      </p:sp>
      <p:sp>
        <p:nvSpPr>
          <p:cNvPr id="7" name="Title 1">
            <a:extLst>
              <a:ext uri="{FF2B5EF4-FFF2-40B4-BE49-F238E27FC236}">
                <a16:creationId xmlns:a16="http://schemas.microsoft.com/office/drawing/2014/main" id="{7AA678A2-320B-007D-3BFF-B8B5D08EC02F}"/>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Lapsi aloittanut nykyisessä paikassa elokuussa 2024 tai sen jälkeen, n=125</a:t>
            </a:r>
          </a:p>
        </p:txBody>
      </p:sp>
      <p:sp>
        <p:nvSpPr>
          <p:cNvPr id="6" name="Tekstiruutu 5">
            <a:extLst>
              <a:ext uri="{FF2B5EF4-FFF2-40B4-BE49-F238E27FC236}">
                <a16:creationId xmlns:a16="http://schemas.microsoft.com/office/drawing/2014/main" id="{C3267767-C817-F90E-76DA-6B5BC7E0B731}"/>
              </a:ext>
            </a:extLst>
          </p:cNvPr>
          <p:cNvSpPr txBox="1"/>
          <p:nvPr/>
        </p:nvSpPr>
        <p:spPr>
          <a:xfrm>
            <a:off x="1349643" y="5093971"/>
            <a:ext cx="1799926" cy="1107996"/>
          </a:xfrm>
          <a:prstGeom prst="rect">
            <a:avLst/>
          </a:prstGeom>
          <a:noFill/>
        </p:spPr>
        <p:txBody>
          <a:bodyPr wrap="square" rtlCol="0">
            <a:spAutoFit/>
          </a:bodyPr>
          <a:lstStyle/>
          <a:p>
            <a:r>
              <a:rPr lang="fi-FI" sz="1100" u="sng" dirty="0"/>
              <a:t>Asteikko 1-5</a:t>
            </a:r>
          </a:p>
          <a:p>
            <a:r>
              <a:rPr lang="fi-FI" sz="1100" i="1" dirty="0"/>
              <a:t>5=Täysin samaa mieltä</a:t>
            </a:r>
          </a:p>
          <a:p>
            <a:r>
              <a:rPr lang="fi-FI" sz="1100" i="1" dirty="0"/>
              <a:t>4=Jokseenkin samaa mieltä</a:t>
            </a:r>
          </a:p>
          <a:p>
            <a:r>
              <a:rPr lang="fi-FI" sz="1100" i="1" dirty="0"/>
              <a:t>3=En samaa enkä eri mieltä</a:t>
            </a:r>
          </a:p>
          <a:p>
            <a:r>
              <a:rPr lang="fi-FI" sz="1100" i="1" dirty="0"/>
              <a:t>2=Jokseenkin eri mieltä</a:t>
            </a:r>
          </a:p>
          <a:p>
            <a:r>
              <a:rPr lang="fi-FI" sz="1100" i="1" dirty="0"/>
              <a:t>1=Täysin eri mieltä</a:t>
            </a:r>
          </a:p>
        </p:txBody>
      </p:sp>
      <p:graphicFrame>
        <p:nvGraphicFramePr>
          <p:cNvPr id="5" name="Objekti 4" descr="Asteikon värikoodit keskiarvoille. Tummin sininen 4,5 -5,0. Tummin punainen 1,0-1,5.">
            <a:extLst>
              <a:ext uri="{FF2B5EF4-FFF2-40B4-BE49-F238E27FC236}">
                <a16:creationId xmlns:a16="http://schemas.microsoft.com/office/drawing/2014/main" id="{82192875-8CB5-608A-DF27-DD92107C768B}"/>
              </a:ext>
            </a:extLst>
          </p:cNvPr>
          <p:cNvGraphicFramePr>
            <a:graphicFrameLocks noChangeAspect="1"/>
          </p:cNvGraphicFramePr>
          <p:nvPr>
            <p:extLst>
              <p:ext uri="{D42A27DB-BD31-4B8C-83A1-F6EECF244321}">
                <p14:modId xmlns:p14="http://schemas.microsoft.com/office/powerpoint/2010/main" val="3129335009"/>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6" name="Objekti 5">
                        <a:extLst>
                          <a:ext uri="{FF2B5EF4-FFF2-40B4-BE49-F238E27FC236}">
                            <a16:creationId xmlns:a16="http://schemas.microsoft.com/office/drawing/2014/main" id="{C15DF921-E8C9-A5A7-965B-E9E6F16B6876}"/>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graphicFrame>
        <p:nvGraphicFramePr>
          <p:cNvPr id="4" name="Taulukko 3" descr="Väittämien keskiarvot 5-1 suomen- ja ruotsinkielisessä varhaiskasvatuksessa, liittyen varhaiskasvatukseen hakemiseen ja aloittamiseen.">
            <a:extLst>
              <a:ext uri="{FF2B5EF4-FFF2-40B4-BE49-F238E27FC236}">
                <a16:creationId xmlns:a16="http://schemas.microsoft.com/office/drawing/2014/main" id="{AD7338F8-DB44-A153-8BF9-38233F577BD7}"/>
              </a:ext>
            </a:extLst>
          </p:cNvPr>
          <p:cNvGraphicFramePr>
            <a:graphicFrameLocks noGrp="1"/>
          </p:cNvGraphicFramePr>
          <p:nvPr>
            <p:extLst>
              <p:ext uri="{D42A27DB-BD31-4B8C-83A1-F6EECF244321}">
                <p14:modId xmlns:p14="http://schemas.microsoft.com/office/powerpoint/2010/main" val="2408085451"/>
              </p:ext>
            </p:extLst>
          </p:nvPr>
        </p:nvGraphicFramePr>
        <p:xfrm>
          <a:off x="2599660" y="2013635"/>
          <a:ext cx="8178830" cy="2823109"/>
        </p:xfrm>
        <a:graphic>
          <a:graphicData uri="http://schemas.openxmlformats.org/drawingml/2006/table">
            <a:tbl>
              <a:tblPr/>
              <a:tblGrid>
                <a:gridCol w="3690058">
                  <a:extLst>
                    <a:ext uri="{9D8B030D-6E8A-4147-A177-3AD203B41FA5}">
                      <a16:colId xmlns:a16="http://schemas.microsoft.com/office/drawing/2014/main" val="3115891637"/>
                    </a:ext>
                  </a:extLst>
                </a:gridCol>
                <a:gridCol w="1373788">
                  <a:extLst>
                    <a:ext uri="{9D8B030D-6E8A-4147-A177-3AD203B41FA5}">
                      <a16:colId xmlns:a16="http://schemas.microsoft.com/office/drawing/2014/main" val="1545568211"/>
                    </a:ext>
                  </a:extLst>
                </a:gridCol>
                <a:gridCol w="1565479">
                  <a:extLst>
                    <a:ext uri="{9D8B030D-6E8A-4147-A177-3AD203B41FA5}">
                      <a16:colId xmlns:a16="http://schemas.microsoft.com/office/drawing/2014/main" val="3840376373"/>
                    </a:ext>
                  </a:extLst>
                </a:gridCol>
                <a:gridCol w="1549505">
                  <a:extLst>
                    <a:ext uri="{9D8B030D-6E8A-4147-A177-3AD203B41FA5}">
                      <a16:colId xmlns:a16="http://schemas.microsoft.com/office/drawing/2014/main" val="1506764584"/>
                    </a:ext>
                  </a:extLst>
                </a:gridCol>
              </a:tblGrid>
              <a:tr h="251718">
                <a:tc rowSpan="2">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1" i="0" u="none" strike="noStrike" dirty="0">
                          <a:solidFill>
                            <a:srgbClr val="000000"/>
                          </a:solidFill>
                          <a:effectLst/>
                          <a:latin typeface="Calibri" panose="020F0502020204030204" pitchFamily="34" charset="0"/>
                        </a:rPr>
                        <a:t>Kaikki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Suomenkielinen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Ruotsinkielinen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520065">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173355">
                <a:tc>
                  <a:txBody>
                    <a:bodyPr/>
                    <a:lstStyle/>
                    <a:p>
                      <a:pPr algn="l" fontAlgn="b"/>
                      <a:r>
                        <a:rPr lang="fi-FI" sz="1400" b="0" i="0" u="none" strike="noStrike">
                          <a:solidFill>
                            <a:srgbClr val="000000"/>
                          </a:solidFill>
                          <a:effectLst/>
                          <a:latin typeface="Calibri" panose="020F0502020204030204" pitchFamily="34" charset="0"/>
                        </a:rPr>
                        <a:t>Vastaajamäärä,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268246">
                <a:tc>
                  <a:txBody>
                    <a:bodyPr/>
                    <a:lstStyle/>
                    <a:p>
                      <a:pPr algn="l" fontAlgn="b"/>
                      <a:r>
                        <a:rPr lang="fi-FI"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520065">
                <a:tc>
                  <a:txBody>
                    <a:bodyPr/>
                    <a:lstStyle/>
                    <a:p>
                      <a:pPr algn="l" fontAlgn="b"/>
                      <a:r>
                        <a:rPr lang="fi-FI" sz="1400" b="0" i="0" u="none" strike="noStrike" dirty="0">
                          <a:solidFill>
                            <a:srgbClr val="000000"/>
                          </a:solidFill>
                          <a:effectLst/>
                          <a:latin typeface="Calibri" panose="020F0502020204030204" pitchFamily="34" charset="0"/>
                        </a:rPr>
                        <a:t>Sain selkeää tietoa, ohjausta ja neuvontaa hakiessani varhaiskasvatukseen / esiopetukseen.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666677761"/>
                  </a:ext>
                </a:extLst>
              </a:tr>
              <a:tr h="520065">
                <a:tc>
                  <a:txBody>
                    <a:bodyPr/>
                    <a:lstStyle/>
                    <a:p>
                      <a:pPr algn="l" fontAlgn="b"/>
                      <a:r>
                        <a:rPr lang="fi-FI" sz="1400" b="0" i="0" u="none" strike="noStrike" dirty="0">
                          <a:solidFill>
                            <a:srgbClr val="000000"/>
                          </a:solidFill>
                          <a:effectLst/>
                          <a:latin typeface="Calibri" panose="020F0502020204030204" pitchFamily="34" charset="0"/>
                        </a:rPr>
                        <a:t>Lapseni varhaiskasvatus- tai esiopetuspaikkaan tutustuminen sujui hyvin.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17626217"/>
                  </a:ext>
                </a:extLst>
              </a:tr>
              <a:tr h="520065">
                <a:tc>
                  <a:txBody>
                    <a:bodyPr/>
                    <a:lstStyle/>
                    <a:p>
                      <a:pPr algn="l" fontAlgn="b"/>
                      <a:r>
                        <a:rPr lang="fi-FI" sz="1400" b="0" i="0" u="none" strike="noStrike" dirty="0">
                          <a:solidFill>
                            <a:srgbClr val="000000"/>
                          </a:solidFill>
                          <a:effectLst/>
                          <a:latin typeface="Calibri" panose="020F0502020204030204" pitchFamily="34" charset="0"/>
                        </a:rPr>
                        <a:t>Lapseni tarpeet huomioitiin hyvin varhaiskasvatuksen / esiopetuksen alkaessa.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bl>
          </a:graphicData>
        </a:graphic>
      </p:graphicFrame>
      <p:sp>
        <p:nvSpPr>
          <p:cNvPr id="3" name="Dian numeron paikkamerkki 2">
            <a:extLst>
              <a:ext uri="{FF2B5EF4-FFF2-40B4-BE49-F238E27FC236}">
                <a16:creationId xmlns:a16="http://schemas.microsoft.com/office/drawing/2014/main" id="{40D3E712-4BBA-B19E-008F-6ECBEF58DF55}"/>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35</a:t>
            </a:fld>
            <a:endParaRPr lang="en-FI"/>
          </a:p>
        </p:txBody>
      </p:sp>
    </p:spTree>
    <p:extLst>
      <p:ext uri="{BB962C8B-B14F-4D97-AF65-F5344CB8AC3E}">
        <p14:creationId xmlns:p14="http://schemas.microsoft.com/office/powerpoint/2010/main" val="322017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F410B-F61F-8681-3280-6E973780EBA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F56F407-01A7-A871-39EF-5E18617E74CD}"/>
              </a:ext>
            </a:extLst>
          </p:cNvPr>
          <p:cNvSpPr>
            <a:spLocks noGrp="1"/>
          </p:cNvSpPr>
          <p:nvPr>
            <p:ph type="title"/>
          </p:nvPr>
        </p:nvSpPr>
        <p:spPr/>
        <p:txBody>
          <a:bodyPr/>
          <a:lstStyle/>
          <a:p>
            <a:r>
              <a:rPr lang="fi-FI" dirty="0"/>
              <a:t>Varhaiskasvatukseen hakeminen ja aloittaminen</a:t>
            </a:r>
          </a:p>
        </p:txBody>
      </p:sp>
      <p:sp>
        <p:nvSpPr>
          <p:cNvPr id="7" name="Title 1">
            <a:extLst>
              <a:ext uri="{FF2B5EF4-FFF2-40B4-BE49-F238E27FC236}">
                <a16:creationId xmlns:a16="http://schemas.microsoft.com/office/drawing/2014/main" id="{39CF4B6A-46E9-FCE1-C452-FDE89BB159D3}"/>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Lapsi aloittanut nykyisessä paikassa elokuussa 2024 tai sen jälkeen, n=125</a:t>
            </a:r>
          </a:p>
        </p:txBody>
      </p:sp>
      <p:sp>
        <p:nvSpPr>
          <p:cNvPr id="6" name="Tekstiruutu 5">
            <a:extLst>
              <a:ext uri="{FF2B5EF4-FFF2-40B4-BE49-F238E27FC236}">
                <a16:creationId xmlns:a16="http://schemas.microsoft.com/office/drawing/2014/main" id="{7BB05455-FD5C-994B-3126-2C16E22FE7FE}"/>
              </a:ext>
            </a:extLst>
          </p:cNvPr>
          <p:cNvSpPr txBox="1"/>
          <p:nvPr/>
        </p:nvSpPr>
        <p:spPr>
          <a:xfrm>
            <a:off x="1349643" y="5093971"/>
            <a:ext cx="1799926" cy="1107996"/>
          </a:xfrm>
          <a:prstGeom prst="rect">
            <a:avLst/>
          </a:prstGeom>
          <a:noFill/>
        </p:spPr>
        <p:txBody>
          <a:bodyPr wrap="square" rtlCol="0">
            <a:spAutoFit/>
          </a:bodyPr>
          <a:lstStyle/>
          <a:p>
            <a:r>
              <a:rPr lang="fi-FI" sz="1100" u="sng" dirty="0"/>
              <a:t>Asteikko 1-5</a:t>
            </a:r>
          </a:p>
          <a:p>
            <a:r>
              <a:rPr lang="fi-FI" sz="1100" i="1" dirty="0"/>
              <a:t>5=Täysin samaa mieltä</a:t>
            </a:r>
          </a:p>
          <a:p>
            <a:r>
              <a:rPr lang="fi-FI" sz="1100" i="1" dirty="0"/>
              <a:t>4=Jokseenkin samaa mieltä</a:t>
            </a:r>
          </a:p>
          <a:p>
            <a:r>
              <a:rPr lang="fi-FI" sz="1100" i="1" dirty="0"/>
              <a:t>3=En samaa enkä eri mieltä</a:t>
            </a:r>
          </a:p>
          <a:p>
            <a:r>
              <a:rPr lang="fi-FI" sz="1100" i="1" dirty="0"/>
              <a:t>2=Jokseenkin eri mieltä</a:t>
            </a:r>
          </a:p>
          <a:p>
            <a:r>
              <a:rPr lang="fi-FI" sz="1100" i="1" dirty="0"/>
              <a:t>1=Täysin eri mieltä</a:t>
            </a:r>
          </a:p>
        </p:txBody>
      </p:sp>
      <p:graphicFrame>
        <p:nvGraphicFramePr>
          <p:cNvPr id="5" name="Objekti 4" descr="Asteikon värikoodit keskiarvoille. Tummin sininen 4,5 -5,0. Tummin punainen 1,0-1,5.">
            <a:extLst>
              <a:ext uri="{FF2B5EF4-FFF2-40B4-BE49-F238E27FC236}">
                <a16:creationId xmlns:a16="http://schemas.microsoft.com/office/drawing/2014/main" id="{E65B6CA6-285A-F2B0-87A3-F277718A5ED0}"/>
              </a:ext>
            </a:extLst>
          </p:cNvPr>
          <p:cNvGraphicFramePr>
            <a:graphicFrameLocks noChangeAspect="1"/>
          </p:cNvGraphicFramePr>
          <p:nvPr>
            <p:extLst>
              <p:ext uri="{D42A27DB-BD31-4B8C-83A1-F6EECF244321}">
                <p14:modId xmlns:p14="http://schemas.microsoft.com/office/powerpoint/2010/main" val="1699251869"/>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5" name="Objekti 4">
                        <a:extLst>
                          <a:ext uri="{FF2B5EF4-FFF2-40B4-BE49-F238E27FC236}">
                            <a16:creationId xmlns:a16="http://schemas.microsoft.com/office/drawing/2014/main" id="{82192875-8CB5-608A-DF27-DD92107C768B}"/>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graphicFrame>
        <p:nvGraphicFramePr>
          <p:cNvPr id="3" name="Taulukko 2" descr="Väittämien keskiarvot 5-1 kunnallisessa varhaiskasvatuksessa, palvelusetelipalveluissa ja yksityisessä varhaiskasvatuksessa, liittyen varhaiskasvatukseen hakemiseen ja aloittamiseen.">
            <a:extLst>
              <a:ext uri="{FF2B5EF4-FFF2-40B4-BE49-F238E27FC236}">
                <a16:creationId xmlns:a16="http://schemas.microsoft.com/office/drawing/2014/main" id="{1FFA5FEE-0756-CB38-07A6-52DAB6F11D96}"/>
              </a:ext>
            </a:extLst>
          </p:cNvPr>
          <p:cNvGraphicFramePr>
            <a:graphicFrameLocks noGrp="1"/>
          </p:cNvGraphicFramePr>
          <p:nvPr>
            <p:extLst>
              <p:ext uri="{D42A27DB-BD31-4B8C-83A1-F6EECF244321}">
                <p14:modId xmlns:p14="http://schemas.microsoft.com/office/powerpoint/2010/main" val="3371266593"/>
              </p:ext>
            </p:extLst>
          </p:nvPr>
        </p:nvGraphicFramePr>
        <p:xfrm>
          <a:off x="2614982" y="2091639"/>
          <a:ext cx="8072068" cy="3088005"/>
        </p:xfrm>
        <a:graphic>
          <a:graphicData uri="http://schemas.openxmlformats.org/drawingml/2006/table">
            <a:tbl>
              <a:tblPr/>
              <a:tblGrid>
                <a:gridCol w="3061819">
                  <a:extLst>
                    <a:ext uri="{9D8B030D-6E8A-4147-A177-3AD203B41FA5}">
                      <a16:colId xmlns:a16="http://schemas.microsoft.com/office/drawing/2014/main" val="3115891637"/>
                    </a:ext>
                  </a:extLst>
                </a:gridCol>
                <a:gridCol w="1139898">
                  <a:extLst>
                    <a:ext uri="{9D8B030D-6E8A-4147-A177-3AD203B41FA5}">
                      <a16:colId xmlns:a16="http://schemas.microsoft.com/office/drawing/2014/main" val="1545568211"/>
                    </a:ext>
                  </a:extLst>
                </a:gridCol>
                <a:gridCol w="1298953">
                  <a:extLst>
                    <a:ext uri="{9D8B030D-6E8A-4147-A177-3AD203B41FA5}">
                      <a16:colId xmlns:a16="http://schemas.microsoft.com/office/drawing/2014/main" val="3840376373"/>
                    </a:ext>
                  </a:extLst>
                </a:gridCol>
                <a:gridCol w="1285699">
                  <a:extLst>
                    <a:ext uri="{9D8B030D-6E8A-4147-A177-3AD203B41FA5}">
                      <a16:colId xmlns:a16="http://schemas.microsoft.com/office/drawing/2014/main" val="1506764584"/>
                    </a:ext>
                  </a:extLst>
                </a:gridCol>
                <a:gridCol w="1285699">
                  <a:extLst>
                    <a:ext uri="{9D8B030D-6E8A-4147-A177-3AD203B41FA5}">
                      <a16:colId xmlns:a16="http://schemas.microsoft.com/office/drawing/2014/main" val="1339947901"/>
                    </a:ext>
                  </a:extLst>
                </a:gridCol>
              </a:tblGrid>
              <a:tr h="693420">
                <a:tc>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Kaikki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Kunnallinen</a:t>
                      </a:r>
                      <a:endParaRPr lang="fi-FI"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Palveluseteli</a:t>
                      </a:r>
                      <a:endParaRPr lang="fi-FI"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Yksityinen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73355">
                <a:tc>
                  <a:txBody>
                    <a:bodyPr/>
                    <a:lstStyle/>
                    <a:p>
                      <a:pPr algn="l" fontAlgn="b"/>
                      <a:r>
                        <a:rPr lang="fi-FI" sz="1400" b="0" i="0" u="none" strike="noStrike">
                          <a:solidFill>
                            <a:srgbClr val="000000"/>
                          </a:solidFill>
                          <a:effectLst/>
                          <a:latin typeface="Calibri" panose="020F0502020204030204" pitchFamily="34" charset="0"/>
                        </a:rPr>
                        <a:t>Vastaajamäärä,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64572">
                <a:tc>
                  <a:txBody>
                    <a:bodyPr/>
                    <a:lstStyle/>
                    <a:p>
                      <a:pPr algn="l" fontAlgn="b"/>
                      <a:r>
                        <a:rPr lang="fi-FI"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dirty="0">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400" b="0" i="0" u="none" strike="noStrike" dirty="0">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520065">
                <a:tc>
                  <a:txBody>
                    <a:bodyPr/>
                    <a:lstStyle/>
                    <a:p>
                      <a:pPr algn="l" fontAlgn="b"/>
                      <a:r>
                        <a:rPr lang="fi-FI" sz="1400" b="0" i="0" u="none" strike="noStrike" dirty="0">
                          <a:solidFill>
                            <a:srgbClr val="000000"/>
                          </a:solidFill>
                          <a:effectLst/>
                          <a:latin typeface="Calibri" panose="020F0502020204030204" pitchFamily="34" charset="0"/>
                        </a:rPr>
                        <a:t>Sain selkeää tietoa, ohjausta ja neuvontaa hakiessani varhaiskasvatukseen / esiopetukseen.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kern="1200" dirty="0">
                          <a:solidFill>
                            <a:srgbClr val="002060"/>
                          </a:solidFill>
                          <a:effectLst/>
                          <a:latin typeface="+mn-lt"/>
                          <a:ea typeface="+mn-ea"/>
                          <a:cs typeface="+mn-cs"/>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kern="1200" dirty="0">
                          <a:solidFill>
                            <a:srgbClr val="002060"/>
                          </a:solidFill>
                          <a:effectLst/>
                          <a:latin typeface="+mn-lt"/>
                          <a:ea typeface="+mn-ea"/>
                          <a:cs typeface="+mn-cs"/>
                        </a:rPr>
                        <a:t>4,00</a:t>
                      </a:r>
                      <a:endParaRPr lang="fi-FI" sz="1400" b="0" i="0" u="none" strike="noStrike" dirty="0">
                        <a:solidFill>
                          <a:srgbClr val="00206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2060"/>
                          </a:solidFill>
                          <a:effectLst/>
                          <a:latin typeface="+mj-lt"/>
                        </a:rPr>
                        <a:t>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360246983"/>
                  </a:ext>
                </a:extLst>
              </a:tr>
              <a:tr h="520065">
                <a:tc>
                  <a:txBody>
                    <a:bodyPr/>
                    <a:lstStyle/>
                    <a:p>
                      <a:pPr algn="l" fontAlgn="b"/>
                      <a:r>
                        <a:rPr lang="fi-FI" sz="1400" b="0" i="0" u="none" strike="noStrike" dirty="0">
                          <a:solidFill>
                            <a:srgbClr val="000000"/>
                          </a:solidFill>
                          <a:effectLst/>
                          <a:latin typeface="Calibri" panose="020F0502020204030204" pitchFamily="34" charset="0"/>
                        </a:rPr>
                        <a:t>Lapseni varhaiskasvatus- tai esiopetuspaikkaan tutustuminen sujui hyvin.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kern="1200" dirty="0">
                          <a:solidFill>
                            <a:schemeClr val="bg1"/>
                          </a:solidFill>
                          <a:effectLst/>
                          <a:latin typeface="+mn-lt"/>
                          <a:ea typeface="+mn-ea"/>
                          <a:cs typeface="+mn-cs"/>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900407724"/>
                  </a:ext>
                </a:extLst>
              </a:tr>
              <a:tr h="520065">
                <a:tc>
                  <a:txBody>
                    <a:bodyPr/>
                    <a:lstStyle/>
                    <a:p>
                      <a:pPr algn="l" fontAlgn="b"/>
                      <a:r>
                        <a:rPr lang="fi-FI" sz="1400" b="0" i="0" u="none" strike="noStrike" dirty="0">
                          <a:solidFill>
                            <a:srgbClr val="000000"/>
                          </a:solidFill>
                          <a:effectLst/>
                          <a:latin typeface="Calibri" panose="020F0502020204030204" pitchFamily="34" charset="0"/>
                        </a:rPr>
                        <a:t>Lapseni tarpeet huomioitiin hyvin varhaiskasvatuksen / esiopetuksen alkaessa.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kern="1200" dirty="0">
                          <a:solidFill>
                            <a:schemeClr val="bg1"/>
                          </a:solidFill>
                          <a:effectLst/>
                          <a:latin typeface="+mn-lt"/>
                          <a:ea typeface="+mn-ea"/>
                          <a:cs typeface="+mn-cs"/>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2060"/>
                          </a:solidFill>
                          <a:effectLst/>
                          <a:latin typeface="+mj-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bl>
          </a:graphicData>
        </a:graphic>
      </p:graphicFrame>
      <p:sp>
        <p:nvSpPr>
          <p:cNvPr id="4" name="Dian numeron paikkamerkki 3">
            <a:extLst>
              <a:ext uri="{FF2B5EF4-FFF2-40B4-BE49-F238E27FC236}">
                <a16:creationId xmlns:a16="http://schemas.microsoft.com/office/drawing/2014/main" id="{7F3D3F32-C3CE-B74C-7DB9-632ED6E6E674}"/>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36</a:t>
            </a:fld>
            <a:endParaRPr lang="en-FI"/>
          </a:p>
        </p:txBody>
      </p:sp>
    </p:spTree>
    <p:extLst>
      <p:ext uri="{BB962C8B-B14F-4D97-AF65-F5344CB8AC3E}">
        <p14:creationId xmlns:p14="http://schemas.microsoft.com/office/powerpoint/2010/main" val="353826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48C46-92D4-CB1B-8A49-FA5DCE377F2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2399BF7-3C16-90C8-F7EF-667E05460B48}"/>
              </a:ext>
            </a:extLst>
          </p:cNvPr>
          <p:cNvSpPr>
            <a:spLocks noGrp="1"/>
          </p:cNvSpPr>
          <p:nvPr>
            <p:ph type="title"/>
          </p:nvPr>
        </p:nvSpPr>
        <p:spPr/>
        <p:txBody>
          <a:bodyPr/>
          <a:lstStyle/>
          <a:p>
            <a:r>
              <a:rPr lang="fi-FI" dirty="0"/>
              <a:t>Lapsen osallisuus ja toiminnan laatu</a:t>
            </a:r>
          </a:p>
        </p:txBody>
      </p:sp>
      <p:sp>
        <p:nvSpPr>
          <p:cNvPr id="4" name="Tekstiruutu 3">
            <a:extLst>
              <a:ext uri="{FF2B5EF4-FFF2-40B4-BE49-F238E27FC236}">
                <a16:creationId xmlns:a16="http://schemas.microsoft.com/office/drawing/2014/main" id="{9034B8EA-54F3-9E56-AC2D-BC668AA243A0}"/>
              </a:ext>
            </a:extLst>
          </p:cNvPr>
          <p:cNvSpPr txBox="1"/>
          <p:nvPr/>
        </p:nvSpPr>
        <p:spPr>
          <a:xfrm>
            <a:off x="1349643" y="5093971"/>
            <a:ext cx="1799926" cy="1107996"/>
          </a:xfrm>
          <a:prstGeom prst="rect">
            <a:avLst/>
          </a:prstGeom>
          <a:noFill/>
        </p:spPr>
        <p:txBody>
          <a:bodyPr wrap="square" rtlCol="0">
            <a:spAutoFit/>
          </a:bodyPr>
          <a:lstStyle/>
          <a:p>
            <a:r>
              <a:rPr lang="fi-FI" sz="1100" u="sng" dirty="0"/>
              <a:t>Asteikko 1-5</a:t>
            </a:r>
          </a:p>
          <a:p>
            <a:r>
              <a:rPr lang="fi-FI" sz="1100" i="1" dirty="0"/>
              <a:t>5=Täysin samaa mieltä</a:t>
            </a:r>
          </a:p>
          <a:p>
            <a:r>
              <a:rPr lang="fi-FI" sz="1100" i="1" dirty="0"/>
              <a:t>4=Jokseenkin samaa mieltä</a:t>
            </a:r>
          </a:p>
          <a:p>
            <a:r>
              <a:rPr lang="fi-FI" sz="1100" i="1" dirty="0"/>
              <a:t>3=En samaa enkä eri mieltä</a:t>
            </a:r>
          </a:p>
          <a:p>
            <a:r>
              <a:rPr lang="fi-FI" sz="1100" i="1" dirty="0"/>
              <a:t>2=Jokseenkin eri mieltä</a:t>
            </a:r>
          </a:p>
          <a:p>
            <a:r>
              <a:rPr lang="fi-FI" sz="1100" i="1" dirty="0"/>
              <a:t>1=Täysin eri mieltä</a:t>
            </a:r>
          </a:p>
        </p:txBody>
      </p:sp>
      <p:graphicFrame>
        <p:nvGraphicFramePr>
          <p:cNvPr id="3" name="Objekti 2" descr="Asteikon värikoodit keskiarvoille. Tummin sininen 4,5 -5,0. Tummin punainen 1,0-1,5.">
            <a:extLst>
              <a:ext uri="{FF2B5EF4-FFF2-40B4-BE49-F238E27FC236}">
                <a16:creationId xmlns:a16="http://schemas.microsoft.com/office/drawing/2014/main" id="{2F21BE51-E7AD-1EEE-1919-B5BC76EE4BEF}"/>
              </a:ext>
            </a:extLst>
          </p:cNvPr>
          <p:cNvGraphicFramePr>
            <a:graphicFrameLocks noChangeAspect="1"/>
          </p:cNvGraphicFramePr>
          <p:nvPr>
            <p:extLst>
              <p:ext uri="{D42A27DB-BD31-4B8C-83A1-F6EECF244321}">
                <p14:modId xmlns:p14="http://schemas.microsoft.com/office/powerpoint/2010/main" val="2512767517"/>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5" name="Objekti 4">
                        <a:extLst>
                          <a:ext uri="{FF2B5EF4-FFF2-40B4-BE49-F238E27FC236}">
                            <a16:creationId xmlns:a16="http://schemas.microsoft.com/office/drawing/2014/main" id="{E65B6CA6-285A-F2B0-87A3-F277718A5ED0}"/>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BC7431E9-F386-79F9-5ECB-879D9A7B097D}"/>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6" name="Taulukko 5" descr="Väittämien keskiarvot 5-1 suomen- ja ruotsinkielisessä varhaiskasvatuksessa, liittyen lapsen osallisuuteen ja toiminnan laatuun.">
            <a:extLst>
              <a:ext uri="{FF2B5EF4-FFF2-40B4-BE49-F238E27FC236}">
                <a16:creationId xmlns:a16="http://schemas.microsoft.com/office/drawing/2014/main" id="{825CD5E2-DA2C-574D-B797-B7AA88092E36}"/>
              </a:ext>
            </a:extLst>
          </p:cNvPr>
          <p:cNvGraphicFramePr>
            <a:graphicFrameLocks noGrp="1"/>
          </p:cNvGraphicFramePr>
          <p:nvPr>
            <p:extLst>
              <p:ext uri="{D42A27DB-BD31-4B8C-83A1-F6EECF244321}">
                <p14:modId xmlns:p14="http://schemas.microsoft.com/office/powerpoint/2010/main" val="2992713773"/>
              </p:ext>
            </p:extLst>
          </p:nvPr>
        </p:nvGraphicFramePr>
        <p:xfrm>
          <a:off x="3051809" y="1708052"/>
          <a:ext cx="8760882" cy="4238290"/>
        </p:xfrm>
        <a:graphic>
          <a:graphicData uri="http://schemas.openxmlformats.org/drawingml/2006/table">
            <a:tbl>
              <a:tblPr/>
              <a:tblGrid>
                <a:gridCol w="3952664">
                  <a:extLst>
                    <a:ext uri="{9D8B030D-6E8A-4147-A177-3AD203B41FA5}">
                      <a16:colId xmlns:a16="http://schemas.microsoft.com/office/drawing/2014/main" val="3115891637"/>
                    </a:ext>
                  </a:extLst>
                </a:gridCol>
                <a:gridCol w="1471554">
                  <a:extLst>
                    <a:ext uri="{9D8B030D-6E8A-4147-A177-3AD203B41FA5}">
                      <a16:colId xmlns:a16="http://schemas.microsoft.com/office/drawing/2014/main" val="1545568211"/>
                    </a:ext>
                  </a:extLst>
                </a:gridCol>
                <a:gridCol w="1676888">
                  <a:extLst>
                    <a:ext uri="{9D8B030D-6E8A-4147-A177-3AD203B41FA5}">
                      <a16:colId xmlns:a16="http://schemas.microsoft.com/office/drawing/2014/main" val="3840376373"/>
                    </a:ext>
                  </a:extLst>
                </a:gridCol>
                <a:gridCol w="1659776">
                  <a:extLst>
                    <a:ext uri="{9D8B030D-6E8A-4147-A177-3AD203B41FA5}">
                      <a16:colId xmlns:a16="http://schemas.microsoft.com/office/drawing/2014/main" val="1506764584"/>
                    </a:ext>
                  </a:extLst>
                </a:gridCol>
              </a:tblGrid>
              <a:tr h="195851">
                <a:tc rowSpan="2">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1" i="0" u="none" strike="noStrike" dirty="0">
                          <a:solidFill>
                            <a:srgbClr val="000000"/>
                          </a:solidFill>
                          <a:effectLst/>
                          <a:latin typeface="Calibri" panose="020F0502020204030204" pitchFamily="34" charset="0"/>
                        </a:rPr>
                        <a:t>Kaikki</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Suomenkielinen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Ruotsinkielinen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260190">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195851">
                <a:tc>
                  <a:txBody>
                    <a:bodyPr/>
                    <a:lstStyle/>
                    <a:p>
                      <a:pPr algn="l" fontAlgn="b"/>
                      <a:r>
                        <a:rPr lang="fi-FI" sz="1400" b="0" i="0" u="none" strike="noStrike">
                          <a:solidFill>
                            <a:srgbClr val="000000"/>
                          </a:solidFill>
                          <a:effectLst/>
                          <a:latin typeface="Calibri" panose="020F0502020204030204" pitchFamily="34" charset="0"/>
                        </a:rPr>
                        <a:t>Vastaajamäärä, 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297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134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118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95851">
                <a:tc>
                  <a:txBody>
                    <a:bodyPr/>
                    <a:lstStyle/>
                    <a:p>
                      <a:pPr algn="l" fontAlgn="b"/>
                      <a:r>
                        <a:rPr lang="fi-FI" sz="1400" b="0" i="0" u="none" strike="noStrike">
                          <a:solidFill>
                            <a:srgbClr val="000000"/>
                          </a:solidFill>
                          <a:effectLst/>
                          <a:latin typeface="Calibri" panose="020F0502020204030204" pitchFamily="34" charset="0"/>
                        </a:rPr>
                        <a:t> </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60190">
                <a:tc>
                  <a:txBody>
                    <a:bodyPr/>
                    <a:lstStyle/>
                    <a:p>
                      <a:pPr algn="l" fontAlgn="b"/>
                      <a:r>
                        <a:rPr lang="fi-FI" sz="1400" b="0" i="0" u="none" strike="noStrike" dirty="0">
                          <a:solidFill>
                            <a:srgbClr val="000000"/>
                          </a:solidFill>
                          <a:effectLst/>
                          <a:latin typeface="Calibri" panose="020F0502020204030204" pitchFamily="34" charset="0"/>
                        </a:rPr>
                        <a:t>Ryhmän henkilökunta on myönteinen ja kannustava lastani kohtaan.</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4,74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4,66</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4,88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66677761"/>
                  </a:ext>
                </a:extLst>
              </a:tr>
              <a:tr h="320366">
                <a:tc>
                  <a:txBody>
                    <a:bodyPr/>
                    <a:lstStyle/>
                    <a:p>
                      <a:pPr algn="l" fontAlgn="b"/>
                      <a:r>
                        <a:rPr lang="fi-FI" sz="1400" b="0" i="0" u="none" strike="noStrike" dirty="0">
                          <a:solidFill>
                            <a:srgbClr val="000000"/>
                          </a:solidFill>
                          <a:effectLst/>
                          <a:latin typeface="Calibri" panose="020F0502020204030204" pitchFamily="34" charset="0"/>
                        </a:rPr>
                        <a:t>Ryhmän toiminnassa näkyy erilaisten kielten, kulttuurien, uskontojen ja katsomusten arvostus.</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4,13</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4,16</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4,07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3256492761"/>
                  </a:ext>
                </a:extLst>
              </a:tr>
              <a:tr h="260190">
                <a:tc>
                  <a:txBody>
                    <a:bodyPr/>
                    <a:lstStyle/>
                    <a:p>
                      <a:pPr algn="l" fontAlgn="b"/>
                      <a:r>
                        <a:rPr lang="fi-FI" sz="1400" b="0" i="0" u="none" strike="noStrike" dirty="0">
                          <a:solidFill>
                            <a:srgbClr val="000000"/>
                          </a:solidFill>
                          <a:effectLst/>
                          <a:latin typeface="Calibri" panose="020F0502020204030204" pitchFamily="34" charset="0"/>
                        </a:rPr>
                        <a:t>Lapsellani on kavereita varhaiskasvatus- tai esiopetuspaikassa.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4,60</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17626217"/>
                  </a:ext>
                </a:extLst>
              </a:tr>
              <a:tr h="320366">
                <a:tc>
                  <a:txBody>
                    <a:bodyPr/>
                    <a:lstStyle/>
                    <a:p>
                      <a:pPr algn="l" fontAlgn="b"/>
                      <a:r>
                        <a:rPr lang="fi-FI" sz="1400" b="0" i="0" u="none" strike="noStrike" dirty="0">
                          <a:solidFill>
                            <a:srgbClr val="000000"/>
                          </a:solidFill>
                          <a:effectLst/>
                          <a:latin typeface="Calibri" panose="020F0502020204030204" pitchFamily="34" charset="0"/>
                        </a:rPr>
                        <a:t>Lapseni vahvuuksia, mielenkiinnon kohteita ja tarpeita huomioidaan ryhmän toiminnassa ja leikissä.</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4,51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j-lt"/>
                        </a:rPr>
                        <a:t>4,45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4,62</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260190">
                <a:tc>
                  <a:txBody>
                    <a:bodyPr/>
                    <a:lstStyle/>
                    <a:p>
                      <a:pPr algn="l" fontAlgn="b"/>
                      <a:r>
                        <a:rPr lang="fi-FI" sz="1400" b="0" i="0" u="none" strike="noStrike" dirty="0">
                          <a:solidFill>
                            <a:srgbClr val="000000"/>
                          </a:solidFill>
                          <a:effectLst/>
                          <a:latin typeface="Calibri" panose="020F0502020204030204" pitchFamily="34" charset="0"/>
                        </a:rPr>
                        <a:t>Lapseni saa tarvitsemansa tuen omassa ryhmässään.</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4,55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347916210"/>
                  </a:ext>
                </a:extLst>
              </a:tr>
              <a:tr h="320366">
                <a:tc>
                  <a:txBody>
                    <a:bodyPr/>
                    <a:lstStyle/>
                    <a:p>
                      <a:pPr algn="l" fontAlgn="b"/>
                      <a:r>
                        <a:rPr lang="fi-FI" sz="1400" b="0" i="0" u="none" strike="noStrike" dirty="0">
                          <a:solidFill>
                            <a:srgbClr val="000000"/>
                          </a:solidFill>
                          <a:effectLst/>
                          <a:latin typeface="Calibri" panose="020F0502020204030204" pitchFamily="34" charset="0"/>
                        </a:rPr>
                        <a:t>Lapseni ryhmässä on riittävästi mahdollisuuksia monipuoliseen toimintaan ja leikkiin.</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4,54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j-lt"/>
                        </a:rPr>
                        <a:t>4,45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4,75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2387347470"/>
                  </a:ext>
                </a:extLst>
              </a:tr>
              <a:tr h="260190">
                <a:tc>
                  <a:txBody>
                    <a:bodyPr/>
                    <a:lstStyle/>
                    <a:p>
                      <a:pPr algn="l" fontAlgn="b"/>
                      <a:r>
                        <a:rPr lang="fi-FI" sz="1400" b="0" i="0" u="none" strike="noStrike" dirty="0">
                          <a:solidFill>
                            <a:srgbClr val="000000"/>
                          </a:solidFill>
                          <a:effectLst/>
                          <a:latin typeface="Calibri" panose="020F0502020204030204" pitchFamily="34" charset="0"/>
                        </a:rPr>
                        <a:t>Lapseni on innostunut oppimisesta varhaiskasvatuksessa / esiopetuksessa.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4,66</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4049054577"/>
                  </a:ext>
                </a:extLst>
              </a:tr>
              <a:tr h="320366">
                <a:tc>
                  <a:txBody>
                    <a:bodyPr/>
                    <a:lstStyle/>
                    <a:p>
                      <a:pPr algn="l" fontAlgn="b"/>
                      <a:r>
                        <a:rPr lang="fi-FI" sz="1400" b="0" i="0" u="none" strike="noStrike" dirty="0">
                          <a:solidFill>
                            <a:srgbClr val="000000"/>
                          </a:solidFill>
                          <a:effectLst/>
                          <a:latin typeface="Calibri" panose="020F0502020204030204" pitchFamily="34" charset="0"/>
                        </a:rPr>
                        <a:t>Tilat ja oppimisympäristöt* kannustavat lastani leikkimään, liikkumaan ja tutkimaan.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4,40</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4,21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4,68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01655091"/>
                  </a:ext>
                </a:extLst>
              </a:tr>
            </a:tbl>
          </a:graphicData>
        </a:graphic>
      </p:graphicFrame>
      <p:sp>
        <p:nvSpPr>
          <p:cNvPr id="9" name="Tekstiruutu 8">
            <a:extLst>
              <a:ext uri="{FF2B5EF4-FFF2-40B4-BE49-F238E27FC236}">
                <a16:creationId xmlns:a16="http://schemas.microsoft.com/office/drawing/2014/main" id="{64AF85D7-3F55-7200-7534-AF996215570B}"/>
              </a:ext>
            </a:extLst>
          </p:cNvPr>
          <p:cNvSpPr txBox="1"/>
          <p:nvPr/>
        </p:nvSpPr>
        <p:spPr>
          <a:xfrm>
            <a:off x="5106407" y="6210611"/>
            <a:ext cx="6677291" cy="253916"/>
          </a:xfrm>
          <a:prstGeom prst="rect">
            <a:avLst/>
          </a:prstGeom>
          <a:noFill/>
        </p:spPr>
        <p:txBody>
          <a:bodyPr wrap="square">
            <a:spAutoFit/>
          </a:bodyPr>
          <a:lstStyle/>
          <a:p>
            <a:r>
              <a:rPr lang="fi-FI" sz="1050" b="0" dirty="0">
                <a:solidFill>
                  <a:srgbClr val="262626"/>
                </a:solidFill>
                <a:latin typeface="Calibri" panose="020F0502020204030204" pitchFamily="34" charset="0"/>
              </a:rPr>
              <a:t>*) Oppimisympäristöjä ovat esim. ryhmätilat, kulttuuri- ja liikuntapaikat, luontokohteet, digitaaliset oppimisympäristöt</a:t>
            </a:r>
            <a:endParaRPr lang="fi-FI" sz="1050" dirty="0"/>
          </a:p>
        </p:txBody>
      </p:sp>
      <p:sp>
        <p:nvSpPr>
          <p:cNvPr id="7" name="Dian numeron paikkamerkki 6">
            <a:extLst>
              <a:ext uri="{FF2B5EF4-FFF2-40B4-BE49-F238E27FC236}">
                <a16:creationId xmlns:a16="http://schemas.microsoft.com/office/drawing/2014/main" id="{645E0E91-8B61-8675-35C7-87083D2C7AAA}"/>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37</a:t>
            </a:fld>
            <a:endParaRPr lang="en-FI"/>
          </a:p>
        </p:txBody>
      </p:sp>
    </p:spTree>
    <p:extLst>
      <p:ext uri="{BB962C8B-B14F-4D97-AF65-F5344CB8AC3E}">
        <p14:creationId xmlns:p14="http://schemas.microsoft.com/office/powerpoint/2010/main" val="107152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2D3D-6DB1-7968-C7B0-17BABC54976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922AECC-B7CC-65C6-1F58-0D10A1112FA1}"/>
              </a:ext>
            </a:extLst>
          </p:cNvPr>
          <p:cNvSpPr>
            <a:spLocks noGrp="1"/>
          </p:cNvSpPr>
          <p:nvPr>
            <p:ph type="title"/>
          </p:nvPr>
        </p:nvSpPr>
        <p:spPr/>
        <p:txBody>
          <a:bodyPr/>
          <a:lstStyle/>
          <a:p>
            <a:r>
              <a:rPr lang="fi-FI" dirty="0"/>
              <a:t>Lapsen osallisuus ja toiminnan laatu</a:t>
            </a:r>
          </a:p>
        </p:txBody>
      </p:sp>
      <p:sp>
        <p:nvSpPr>
          <p:cNvPr id="4" name="Tekstiruutu 3">
            <a:extLst>
              <a:ext uri="{FF2B5EF4-FFF2-40B4-BE49-F238E27FC236}">
                <a16:creationId xmlns:a16="http://schemas.microsoft.com/office/drawing/2014/main" id="{ADDF1B1C-D1F2-D840-DCA5-DE7329C12C41}"/>
              </a:ext>
            </a:extLst>
          </p:cNvPr>
          <p:cNvSpPr txBox="1"/>
          <p:nvPr/>
        </p:nvSpPr>
        <p:spPr>
          <a:xfrm>
            <a:off x="1349643" y="5093971"/>
            <a:ext cx="1799926" cy="1107996"/>
          </a:xfrm>
          <a:prstGeom prst="rect">
            <a:avLst/>
          </a:prstGeom>
          <a:noFill/>
        </p:spPr>
        <p:txBody>
          <a:bodyPr wrap="square" rtlCol="0">
            <a:spAutoFit/>
          </a:bodyPr>
          <a:lstStyle/>
          <a:p>
            <a:r>
              <a:rPr lang="fi-FI" sz="1100" u="sng" dirty="0"/>
              <a:t>Asteikko 1-5</a:t>
            </a:r>
          </a:p>
          <a:p>
            <a:r>
              <a:rPr lang="fi-FI" sz="1100" i="1" dirty="0"/>
              <a:t>5=Täysin samaa mieltä</a:t>
            </a:r>
          </a:p>
          <a:p>
            <a:r>
              <a:rPr lang="fi-FI" sz="1100" i="1" dirty="0"/>
              <a:t>4=Jokseenkin samaa mieltä</a:t>
            </a:r>
          </a:p>
          <a:p>
            <a:r>
              <a:rPr lang="fi-FI" sz="1100" i="1" dirty="0"/>
              <a:t>3=En samaa enkä eri mieltä</a:t>
            </a:r>
          </a:p>
          <a:p>
            <a:r>
              <a:rPr lang="fi-FI" sz="1100" i="1" dirty="0"/>
              <a:t>2=Jokseenkin eri mieltä</a:t>
            </a:r>
          </a:p>
          <a:p>
            <a:r>
              <a:rPr lang="fi-FI" sz="1100" i="1" dirty="0"/>
              <a:t>1=Täysin eri mieltä</a:t>
            </a:r>
          </a:p>
        </p:txBody>
      </p:sp>
      <p:graphicFrame>
        <p:nvGraphicFramePr>
          <p:cNvPr id="3" name="Objekti 2" descr="Asteikon värikoodit keskiarvoille. Tummin sininen 4,5 -5,0. Tummin punainen 1,0-1,5.">
            <a:extLst>
              <a:ext uri="{FF2B5EF4-FFF2-40B4-BE49-F238E27FC236}">
                <a16:creationId xmlns:a16="http://schemas.microsoft.com/office/drawing/2014/main" id="{4210C122-4260-BDFA-40A8-D85CC715EC9C}"/>
              </a:ext>
            </a:extLst>
          </p:cNvPr>
          <p:cNvGraphicFramePr>
            <a:graphicFrameLocks noChangeAspect="1"/>
          </p:cNvGraphicFramePr>
          <p:nvPr>
            <p:extLst>
              <p:ext uri="{D42A27DB-BD31-4B8C-83A1-F6EECF244321}">
                <p14:modId xmlns:p14="http://schemas.microsoft.com/office/powerpoint/2010/main" val="4184041298"/>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3" name="Objekti 2">
                        <a:extLst>
                          <a:ext uri="{FF2B5EF4-FFF2-40B4-BE49-F238E27FC236}">
                            <a16:creationId xmlns:a16="http://schemas.microsoft.com/office/drawing/2014/main" id="{2F21BE51-E7AD-1EEE-1919-B5BC76EE4BEF}"/>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811D9120-70CB-65F9-1010-B03C7262D30A}"/>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7" name="Taulukko 6" descr="Väittämien keskiarvot 5-1 kunnallisessa varhaiskasvatuksessa, palvelusetelipalveluissa ja yksityisessä varhaiskasvatuksessa, liittyen lapsen osallisuuteen ja toiminnan laatuun.">
            <a:extLst>
              <a:ext uri="{FF2B5EF4-FFF2-40B4-BE49-F238E27FC236}">
                <a16:creationId xmlns:a16="http://schemas.microsoft.com/office/drawing/2014/main" id="{D66D6B86-CE7C-17DD-D64F-CB1AA1612CB0}"/>
              </a:ext>
            </a:extLst>
          </p:cNvPr>
          <p:cNvGraphicFramePr>
            <a:graphicFrameLocks noGrp="1"/>
          </p:cNvGraphicFramePr>
          <p:nvPr>
            <p:extLst>
              <p:ext uri="{D42A27DB-BD31-4B8C-83A1-F6EECF244321}">
                <p14:modId xmlns:p14="http://schemas.microsoft.com/office/powerpoint/2010/main" val="903061689"/>
              </p:ext>
            </p:extLst>
          </p:nvPr>
        </p:nvGraphicFramePr>
        <p:xfrm>
          <a:off x="3108960" y="1434790"/>
          <a:ext cx="8370669" cy="4510334"/>
        </p:xfrm>
        <a:graphic>
          <a:graphicData uri="http://schemas.openxmlformats.org/drawingml/2006/table">
            <a:tbl>
              <a:tblPr/>
              <a:tblGrid>
                <a:gridCol w="3589020">
                  <a:extLst>
                    <a:ext uri="{9D8B030D-6E8A-4147-A177-3AD203B41FA5}">
                      <a16:colId xmlns:a16="http://schemas.microsoft.com/office/drawing/2014/main" val="3115891637"/>
                    </a:ext>
                  </a:extLst>
                </a:gridCol>
                <a:gridCol w="1062990">
                  <a:extLst>
                    <a:ext uri="{9D8B030D-6E8A-4147-A177-3AD203B41FA5}">
                      <a16:colId xmlns:a16="http://schemas.microsoft.com/office/drawing/2014/main" val="1545568211"/>
                    </a:ext>
                  </a:extLst>
                </a:gridCol>
                <a:gridCol w="1052141">
                  <a:extLst>
                    <a:ext uri="{9D8B030D-6E8A-4147-A177-3AD203B41FA5}">
                      <a16:colId xmlns:a16="http://schemas.microsoft.com/office/drawing/2014/main" val="3840376373"/>
                    </a:ext>
                  </a:extLst>
                </a:gridCol>
                <a:gridCol w="1333259">
                  <a:extLst>
                    <a:ext uri="{9D8B030D-6E8A-4147-A177-3AD203B41FA5}">
                      <a16:colId xmlns:a16="http://schemas.microsoft.com/office/drawing/2014/main" val="1506764584"/>
                    </a:ext>
                  </a:extLst>
                </a:gridCol>
                <a:gridCol w="1333259">
                  <a:extLst>
                    <a:ext uri="{9D8B030D-6E8A-4147-A177-3AD203B41FA5}">
                      <a16:colId xmlns:a16="http://schemas.microsoft.com/office/drawing/2014/main" val="1339947901"/>
                    </a:ext>
                  </a:extLst>
                </a:gridCol>
              </a:tblGrid>
              <a:tr h="363914">
                <a:tc>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Kaikki</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Kunnallinen</a:t>
                      </a:r>
                      <a:endParaRPr lang="fi-FI" sz="1400" b="0" i="0" u="none" strike="noStrike" dirty="0">
                        <a:solidFill>
                          <a:srgbClr val="000000"/>
                        </a:solidFill>
                        <a:effectLst/>
                        <a:latin typeface="Calibri" panose="020F0502020204030204" pitchFamily="34" charset="0"/>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Palveluseteli</a:t>
                      </a:r>
                      <a:endParaRPr lang="fi-FI" sz="1400" b="0" i="0" u="none" strike="noStrike" dirty="0">
                        <a:solidFill>
                          <a:srgbClr val="000000"/>
                        </a:solidFill>
                        <a:effectLst/>
                        <a:latin typeface="Calibri" panose="020F0502020204030204" pitchFamily="34" charset="0"/>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Yksityinen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87017">
                <a:tc>
                  <a:txBody>
                    <a:bodyPr/>
                    <a:lstStyle/>
                    <a:p>
                      <a:pPr algn="l" fontAlgn="b"/>
                      <a:r>
                        <a:rPr lang="fi-FI" sz="1400" b="0" i="0" u="none" strike="noStrike">
                          <a:solidFill>
                            <a:srgbClr val="000000"/>
                          </a:solidFill>
                          <a:effectLst/>
                          <a:latin typeface="Calibri" panose="020F0502020204030204" pitchFamily="34" charset="0"/>
                        </a:rPr>
                        <a:t>Vastaajamäärä, n=</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297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172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27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87017">
                <a:tc>
                  <a:txBody>
                    <a:bodyPr/>
                    <a:lstStyle/>
                    <a:p>
                      <a:pPr algn="l" fontAlgn="b"/>
                      <a:r>
                        <a:rPr lang="fi-FI" sz="1400" b="0" i="0" u="none" strike="noStrike">
                          <a:solidFill>
                            <a:srgbClr val="000000"/>
                          </a:solidFill>
                          <a:effectLst/>
                          <a:latin typeface="Calibri" panose="020F0502020204030204" pitchFamily="34" charset="0"/>
                        </a:rPr>
                        <a:t> </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i-FI" sz="1400" b="0" i="0" u="none" strike="noStrike" dirty="0">
                        <a:effectLst/>
                        <a:latin typeface="+mj-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72936">
                <a:tc>
                  <a:txBody>
                    <a:bodyPr/>
                    <a:lstStyle/>
                    <a:p>
                      <a:pPr algn="l" fontAlgn="b"/>
                      <a:r>
                        <a:rPr lang="fi-FI" sz="1400" b="0" i="0" u="none" strike="noStrike" dirty="0">
                          <a:solidFill>
                            <a:srgbClr val="000000"/>
                          </a:solidFill>
                          <a:effectLst/>
                          <a:latin typeface="Calibri" panose="020F0502020204030204" pitchFamily="34" charset="0"/>
                        </a:rPr>
                        <a:t>Ryhmän henkilökunta on myönteinen ja kannustava lastani kohtaan.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4,93</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192869">
                <a:tc>
                  <a:txBody>
                    <a:bodyPr/>
                    <a:lstStyle/>
                    <a:p>
                      <a:pPr algn="l" fontAlgn="b"/>
                      <a:r>
                        <a:rPr lang="fi-FI" sz="1400" b="0" i="0" u="none" strike="noStrike" dirty="0">
                          <a:solidFill>
                            <a:srgbClr val="000000"/>
                          </a:solidFill>
                          <a:effectLst/>
                          <a:latin typeface="Calibri" panose="020F0502020204030204" pitchFamily="34" charset="0"/>
                        </a:rPr>
                        <a:t>Ryhmän toiminnassa näkyy erilaisten kielten, kulttuurien, uskontojen ja katsomusten arvostus.</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4,13</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tx1">
                              <a:lumMod val="50000"/>
                            </a:schemeClr>
                          </a:solidFill>
                          <a:effectLst/>
                          <a:latin typeface="+mj-lt"/>
                        </a:rPr>
                        <a:t>4,15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3,99</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FA"/>
                    </a:solidFill>
                  </a:tcPr>
                </a:tc>
                <a:tc>
                  <a:txBody>
                    <a:bodyPr/>
                    <a:lstStyle/>
                    <a:p>
                      <a:pPr algn="ctr" fontAlgn="t"/>
                      <a:r>
                        <a:rPr lang="fi-FI" sz="1400" b="0" i="0" u="none" strike="noStrike" dirty="0">
                          <a:solidFill>
                            <a:srgbClr val="000000"/>
                          </a:solidFill>
                          <a:effectLst/>
                          <a:latin typeface="+mj-lt"/>
                        </a:rPr>
                        <a:t>4,44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700521893"/>
                  </a:ext>
                </a:extLst>
              </a:tr>
              <a:tr h="272936">
                <a:tc>
                  <a:txBody>
                    <a:bodyPr/>
                    <a:lstStyle/>
                    <a:p>
                      <a:pPr algn="l" fontAlgn="b"/>
                      <a:r>
                        <a:rPr lang="fi-FI" sz="1400" b="0" i="0" u="none" strike="noStrike" dirty="0">
                          <a:solidFill>
                            <a:srgbClr val="000000"/>
                          </a:solidFill>
                          <a:effectLst/>
                          <a:latin typeface="Calibri" panose="020F0502020204030204" pitchFamily="34" charset="0"/>
                        </a:rPr>
                        <a:t>Lapsellani on kavereita varhaiskasvatus- tai esiopetuspaikassa.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4,63</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4,85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944609038"/>
                  </a:ext>
                </a:extLst>
              </a:tr>
              <a:tr h="320336">
                <a:tc>
                  <a:txBody>
                    <a:bodyPr/>
                    <a:lstStyle/>
                    <a:p>
                      <a:pPr algn="l" fontAlgn="b"/>
                      <a:r>
                        <a:rPr lang="fi-FI" sz="1400" b="0" i="0" u="none" strike="noStrike" dirty="0">
                          <a:solidFill>
                            <a:srgbClr val="000000"/>
                          </a:solidFill>
                          <a:effectLst/>
                          <a:latin typeface="Calibri" panose="020F0502020204030204" pitchFamily="34" charset="0"/>
                        </a:rPr>
                        <a:t>Lapseni vahvuuksia, mielenkiinnon kohteita ja tarpeita huomioidaan ryhmän toiminnassa ja leikissä.</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4,51</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tx1">
                              <a:lumMod val="50000"/>
                            </a:schemeClr>
                          </a:solidFill>
                          <a:effectLst/>
                          <a:latin typeface="+mj-lt"/>
                        </a:rPr>
                        <a:t>4,48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4,85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4,51</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33758558"/>
                  </a:ext>
                </a:extLst>
              </a:tr>
              <a:tr h="272936">
                <a:tc>
                  <a:txBody>
                    <a:bodyPr/>
                    <a:lstStyle/>
                    <a:p>
                      <a:pPr algn="l" fontAlgn="b"/>
                      <a:r>
                        <a:rPr lang="fi-FI" sz="1400" b="0" i="0" u="none" strike="noStrike" dirty="0">
                          <a:solidFill>
                            <a:srgbClr val="000000"/>
                          </a:solidFill>
                          <a:effectLst/>
                          <a:latin typeface="Calibri" panose="020F0502020204030204" pitchFamily="34" charset="0"/>
                        </a:rPr>
                        <a:t>Lapseni saa tarvitsemansa tuen omassa ryhmässään.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4,61</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j-lt"/>
                        </a:rPr>
                        <a:t>4,48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4,78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59216425"/>
                  </a:ext>
                </a:extLst>
              </a:tr>
              <a:tr h="320336">
                <a:tc>
                  <a:txBody>
                    <a:bodyPr/>
                    <a:lstStyle/>
                    <a:p>
                      <a:pPr algn="l" fontAlgn="b"/>
                      <a:r>
                        <a:rPr lang="fi-FI" sz="1400" b="0" i="0" u="none" strike="noStrike" dirty="0">
                          <a:solidFill>
                            <a:srgbClr val="000000"/>
                          </a:solidFill>
                          <a:effectLst/>
                          <a:latin typeface="Calibri" panose="020F0502020204030204" pitchFamily="34" charset="0"/>
                        </a:rPr>
                        <a:t>Lapseni ryhmässä on riittävästi mahdollisuuksia monipuoliseen toimintaan ja leikkiin.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4,54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4,58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4,55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2360816596"/>
                  </a:ext>
                </a:extLst>
              </a:tr>
              <a:tr h="320336">
                <a:tc>
                  <a:txBody>
                    <a:bodyPr/>
                    <a:lstStyle/>
                    <a:p>
                      <a:pPr algn="l" fontAlgn="b"/>
                      <a:r>
                        <a:rPr lang="fi-FI" sz="1400" b="0" i="0" u="none" strike="noStrike" dirty="0">
                          <a:solidFill>
                            <a:srgbClr val="000000"/>
                          </a:solidFill>
                          <a:effectLst/>
                          <a:latin typeface="Calibri" panose="020F0502020204030204" pitchFamily="34" charset="0"/>
                        </a:rPr>
                        <a:t>Lapseni on innostunut oppimisesta varhaiskasvatuksessa / esiopetuksessa.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4,69</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585115697"/>
                  </a:ext>
                </a:extLst>
              </a:tr>
              <a:tr h="320336">
                <a:tc>
                  <a:txBody>
                    <a:bodyPr/>
                    <a:lstStyle/>
                    <a:p>
                      <a:pPr algn="l" fontAlgn="b"/>
                      <a:r>
                        <a:rPr lang="fi-FI" sz="1400" b="0" i="0" u="none" strike="noStrike" dirty="0">
                          <a:solidFill>
                            <a:srgbClr val="000000"/>
                          </a:solidFill>
                          <a:effectLst/>
                          <a:latin typeface="Calibri" panose="020F0502020204030204" pitchFamily="34" charset="0"/>
                        </a:rPr>
                        <a:t>Tilat ja oppimisympäristöt* kannustavat lastani leikkimään, liikkumaan ja tutkimaan.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4,40</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tx1">
                              <a:lumMod val="50000"/>
                            </a:schemeClr>
                          </a:solidFill>
                          <a:effectLst/>
                          <a:latin typeface="+mj-lt"/>
                        </a:rPr>
                        <a:t>4,38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4,52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4,70</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156025930"/>
                  </a:ext>
                </a:extLst>
              </a:tr>
            </a:tbl>
          </a:graphicData>
        </a:graphic>
      </p:graphicFrame>
      <p:sp>
        <p:nvSpPr>
          <p:cNvPr id="8" name="Tekstiruutu 7">
            <a:extLst>
              <a:ext uri="{FF2B5EF4-FFF2-40B4-BE49-F238E27FC236}">
                <a16:creationId xmlns:a16="http://schemas.microsoft.com/office/drawing/2014/main" id="{CFBD40D0-BB59-0512-D6A9-014E8F89A154}"/>
              </a:ext>
            </a:extLst>
          </p:cNvPr>
          <p:cNvSpPr txBox="1"/>
          <p:nvPr/>
        </p:nvSpPr>
        <p:spPr>
          <a:xfrm>
            <a:off x="3837677" y="6382061"/>
            <a:ext cx="6677291" cy="253916"/>
          </a:xfrm>
          <a:prstGeom prst="rect">
            <a:avLst/>
          </a:prstGeom>
          <a:noFill/>
        </p:spPr>
        <p:txBody>
          <a:bodyPr wrap="square">
            <a:spAutoFit/>
          </a:bodyPr>
          <a:lstStyle/>
          <a:p>
            <a:r>
              <a:rPr lang="fi-FI" sz="1050" b="0" dirty="0">
                <a:solidFill>
                  <a:srgbClr val="262626"/>
                </a:solidFill>
                <a:latin typeface="Calibri" panose="020F0502020204030204" pitchFamily="34" charset="0"/>
              </a:rPr>
              <a:t>*) Oppimisympäristöjä ovat esim. ryhmätilat, kulttuuri- ja liikuntapaikat, luontokohteet, digitaaliset oppimisympäristöt</a:t>
            </a:r>
            <a:endParaRPr lang="fi-FI" sz="1050" dirty="0"/>
          </a:p>
        </p:txBody>
      </p:sp>
      <p:sp>
        <p:nvSpPr>
          <p:cNvPr id="6" name="Dian numeron paikkamerkki 5">
            <a:extLst>
              <a:ext uri="{FF2B5EF4-FFF2-40B4-BE49-F238E27FC236}">
                <a16:creationId xmlns:a16="http://schemas.microsoft.com/office/drawing/2014/main" id="{0A636D41-DB97-00B0-0C97-0A5E0994443D}"/>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38</a:t>
            </a:fld>
            <a:endParaRPr lang="en-FI"/>
          </a:p>
        </p:txBody>
      </p:sp>
    </p:spTree>
    <p:extLst>
      <p:ext uri="{BB962C8B-B14F-4D97-AF65-F5344CB8AC3E}">
        <p14:creationId xmlns:p14="http://schemas.microsoft.com/office/powerpoint/2010/main" val="593832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C174E-A3D6-AA09-6520-BC2AC4C80D5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FB7A4A0-2237-89EF-8313-8468BA4EC446}"/>
              </a:ext>
            </a:extLst>
          </p:cNvPr>
          <p:cNvSpPr>
            <a:spLocks noGrp="1"/>
          </p:cNvSpPr>
          <p:nvPr>
            <p:ph type="title"/>
          </p:nvPr>
        </p:nvSpPr>
        <p:spPr/>
        <p:txBody>
          <a:bodyPr/>
          <a:lstStyle/>
          <a:p>
            <a:r>
              <a:rPr lang="fi-FI" dirty="0"/>
              <a:t>Yhteistyö henkilökunnan kanssa</a:t>
            </a:r>
          </a:p>
        </p:txBody>
      </p:sp>
      <p:sp>
        <p:nvSpPr>
          <p:cNvPr id="4" name="Tekstiruutu 3">
            <a:extLst>
              <a:ext uri="{FF2B5EF4-FFF2-40B4-BE49-F238E27FC236}">
                <a16:creationId xmlns:a16="http://schemas.microsoft.com/office/drawing/2014/main" id="{FA908E1B-75F4-F2C4-D377-D7402C39B53D}"/>
              </a:ext>
            </a:extLst>
          </p:cNvPr>
          <p:cNvSpPr txBox="1"/>
          <p:nvPr/>
        </p:nvSpPr>
        <p:spPr>
          <a:xfrm>
            <a:off x="1349643" y="5093971"/>
            <a:ext cx="1799926" cy="1107996"/>
          </a:xfrm>
          <a:prstGeom prst="rect">
            <a:avLst/>
          </a:prstGeom>
          <a:noFill/>
        </p:spPr>
        <p:txBody>
          <a:bodyPr wrap="square" rtlCol="0">
            <a:spAutoFit/>
          </a:bodyPr>
          <a:lstStyle/>
          <a:p>
            <a:r>
              <a:rPr lang="fi-FI" sz="1100" u="sng" dirty="0"/>
              <a:t>Asteikko 1-5</a:t>
            </a:r>
          </a:p>
          <a:p>
            <a:r>
              <a:rPr lang="fi-FI" sz="1100" i="1" dirty="0"/>
              <a:t>5=Täysin samaa mieltä</a:t>
            </a:r>
          </a:p>
          <a:p>
            <a:r>
              <a:rPr lang="fi-FI" sz="1100" i="1" dirty="0"/>
              <a:t>4=Jokseenkin samaa mieltä</a:t>
            </a:r>
          </a:p>
          <a:p>
            <a:r>
              <a:rPr lang="fi-FI" sz="1100" i="1" dirty="0"/>
              <a:t>3=En samaa enkä eri mieltä</a:t>
            </a:r>
          </a:p>
          <a:p>
            <a:r>
              <a:rPr lang="fi-FI" sz="1100" i="1" dirty="0"/>
              <a:t>2=Jokseenkin eri mieltä</a:t>
            </a:r>
          </a:p>
          <a:p>
            <a:r>
              <a:rPr lang="fi-FI" sz="1100" i="1" dirty="0"/>
              <a:t>1=Täysin eri mieltä</a:t>
            </a:r>
          </a:p>
        </p:txBody>
      </p:sp>
      <p:graphicFrame>
        <p:nvGraphicFramePr>
          <p:cNvPr id="3" name="Objekti 2" descr="Asteikon värikoodit keskiarvoille. Tummin sininen 4,5 -5,0. Tummin punainen 1,0-1,5.">
            <a:extLst>
              <a:ext uri="{FF2B5EF4-FFF2-40B4-BE49-F238E27FC236}">
                <a16:creationId xmlns:a16="http://schemas.microsoft.com/office/drawing/2014/main" id="{B472BEC3-5CFF-C051-4903-241A11185B77}"/>
              </a:ext>
            </a:extLst>
          </p:cNvPr>
          <p:cNvGraphicFramePr>
            <a:graphicFrameLocks noChangeAspect="1"/>
          </p:cNvGraphicFramePr>
          <p:nvPr>
            <p:extLst>
              <p:ext uri="{D42A27DB-BD31-4B8C-83A1-F6EECF244321}">
                <p14:modId xmlns:p14="http://schemas.microsoft.com/office/powerpoint/2010/main" val="480465463"/>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3" name="Objekti 2">
                        <a:extLst>
                          <a:ext uri="{FF2B5EF4-FFF2-40B4-BE49-F238E27FC236}">
                            <a16:creationId xmlns:a16="http://schemas.microsoft.com/office/drawing/2014/main" id="{2F21BE51-E7AD-1EEE-1919-B5BC76EE4BEF}"/>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D480D93E-37A6-91FA-387D-C3D431C79640}"/>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6" name="Taulukko 5" descr="Väittämien keskiarvot 5-1 suomen- ja ruotsinkielisessä varhaiskasvatuksessa, liittyen yhteistyöhön henkilökunnan kanssa.">
            <a:extLst>
              <a:ext uri="{FF2B5EF4-FFF2-40B4-BE49-F238E27FC236}">
                <a16:creationId xmlns:a16="http://schemas.microsoft.com/office/drawing/2014/main" id="{BC77610F-D54E-56A0-4C28-B55153E453B2}"/>
              </a:ext>
            </a:extLst>
          </p:cNvPr>
          <p:cNvGraphicFramePr>
            <a:graphicFrameLocks noGrp="1"/>
          </p:cNvGraphicFramePr>
          <p:nvPr>
            <p:extLst>
              <p:ext uri="{D42A27DB-BD31-4B8C-83A1-F6EECF244321}">
                <p14:modId xmlns:p14="http://schemas.microsoft.com/office/powerpoint/2010/main" val="3393501888"/>
              </p:ext>
            </p:extLst>
          </p:nvPr>
        </p:nvGraphicFramePr>
        <p:xfrm>
          <a:off x="2269642" y="1786300"/>
          <a:ext cx="9615636" cy="3357613"/>
        </p:xfrm>
        <a:graphic>
          <a:graphicData uri="http://schemas.openxmlformats.org/drawingml/2006/table">
            <a:tbl>
              <a:tblPr/>
              <a:tblGrid>
                <a:gridCol w="4338305">
                  <a:extLst>
                    <a:ext uri="{9D8B030D-6E8A-4147-A177-3AD203B41FA5}">
                      <a16:colId xmlns:a16="http://schemas.microsoft.com/office/drawing/2014/main" val="3115891637"/>
                    </a:ext>
                  </a:extLst>
                </a:gridCol>
                <a:gridCol w="1615126">
                  <a:extLst>
                    <a:ext uri="{9D8B030D-6E8A-4147-A177-3AD203B41FA5}">
                      <a16:colId xmlns:a16="http://schemas.microsoft.com/office/drawing/2014/main" val="1545568211"/>
                    </a:ext>
                  </a:extLst>
                </a:gridCol>
                <a:gridCol w="1840493">
                  <a:extLst>
                    <a:ext uri="{9D8B030D-6E8A-4147-A177-3AD203B41FA5}">
                      <a16:colId xmlns:a16="http://schemas.microsoft.com/office/drawing/2014/main" val="3840376373"/>
                    </a:ext>
                  </a:extLst>
                </a:gridCol>
                <a:gridCol w="1821712">
                  <a:extLst>
                    <a:ext uri="{9D8B030D-6E8A-4147-A177-3AD203B41FA5}">
                      <a16:colId xmlns:a16="http://schemas.microsoft.com/office/drawing/2014/main" val="1506764584"/>
                    </a:ext>
                  </a:extLst>
                </a:gridCol>
              </a:tblGrid>
              <a:tr h="195851">
                <a:tc rowSpan="2">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1" i="0" u="none" strike="noStrike" dirty="0">
                          <a:solidFill>
                            <a:srgbClr val="000000"/>
                          </a:solidFill>
                          <a:effectLst/>
                          <a:latin typeface="Calibri" panose="020F0502020204030204" pitchFamily="34" charset="0"/>
                        </a:rPr>
                        <a:t>Kaikki</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Suomenkielinen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Ruotsinkielinen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260190">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195851">
                <a:tc>
                  <a:txBody>
                    <a:bodyPr/>
                    <a:lstStyle/>
                    <a:p>
                      <a:pPr algn="l" fontAlgn="b"/>
                      <a:r>
                        <a:rPr lang="fi-FI" sz="1400" b="0" i="0" u="none" strike="noStrike">
                          <a:solidFill>
                            <a:srgbClr val="000000"/>
                          </a:solidFill>
                          <a:effectLst/>
                          <a:latin typeface="Calibri" panose="020F0502020204030204" pitchFamily="34" charset="0"/>
                        </a:rPr>
                        <a:t>Vastaajamäärä, 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297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134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118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95851">
                <a:tc>
                  <a:txBody>
                    <a:bodyPr/>
                    <a:lstStyle/>
                    <a:p>
                      <a:pPr algn="l" fontAlgn="b"/>
                      <a:r>
                        <a:rPr lang="fi-FI" sz="1400" b="0" i="0" u="none" strike="noStrike">
                          <a:solidFill>
                            <a:srgbClr val="000000"/>
                          </a:solidFill>
                          <a:effectLst/>
                          <a:latin typeface="Calibri" panose="020F0502020204030204" pitchFamily="34" charset="0"/>
                        </a:rPr>
                        <a:t> </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60190">
                <a:tc>
                  <a:txBody>
                    <a:bodyPr/>
                    <a:lstStyle/>
                    <a:p>
                      <a:pPr algn="l" fontAlgn="b"/>
                      <a:r>
                        <a:rPr lang="fi-FI" sz="1400" b="0" i="0" u="none" strike="noStrike" dirty="0">
                          <a:solidFill>
                            <a:srgbClr val="000000"/>
                          </a:solidFill>
                          <a:effectLst/>
                          <a:latin typeface="Calibri" panose="020F0502020204030204" pitchFamily="34" charset="0"/>
                        </a:rPr>
                        <a:t>Minut kohdataan huoltajana arvostavasti ja ystävällisesti​.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66677761"/>
                  </a:ext>
                </a:extLst>
              </a:tr>
              <a:tr h="320366">
                <a:tc>
                  <a:txBody>
                    <a:bodyPr/>
                    <a:lstStyle/>
                    <a:p>
                      <a:pPr algn="l" fontAlgn="b"/>
                      <a:r>
                        <a:rPr lang="fi-FI" sz="1400" b="0" i="0" u="none" strike="noStrike" dirty="0">
                          <a:solidFill>
                            <a:srgbClr val="000000"/>
                          </a:solidFill>
                          <a:effectLst/>
                          <a:latin typeface="Calibri" panose="020F0502020204030204" pitchFamily="34" charset="0"/>
                        </a:rPr>
                        <a:t>Saan henkilökunnalta monipuolisesti ja riittävästi tietoa lapseni päivästä ja ryhmän toiminnasta.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56492761"/>
                  </a:ext>
                </a:extLst>
              </a:tr>
              <a:tr h="260190">
                <a:tc>
                  <a:txBody>
                    <a:bodyPr/>
                    <a:lstStyle/>
                    <a:p>
                      <a:pPr algn="l" fontAlgn="b"/>
                      <a:r>
                        <a:rPr lang="fi-FI" sz="1400" b="0" i="0" u="none" strike="noStrike" dirty="0">
                          <a:solidFill>
                            <a:srgbClr val="000000"/>
                          </a:solidFill>
                          <a:effectLst/>
                          <a:latin typeface="Calibri" panose="020F0502020204030204" pitchFamily="34" charset="0"/>
                        </a:rPr>
                        <a:t>Lapselleni laadittuun varhaiskasvatussuunnitelmaan (vasu) tai esiopetuksen oppimissuunnitelmaan (Leops) kirjatut asiat ja toimintatavat toteutuvat lapseni varhaiskasvatuksessa / esiopetuksessa.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3217626217"/>
                  </a:ext>
                </a:extLst>
              </a:tr>
              <a:tr h="320366">
                <a:tc>
                  <a:txBody>
                    <a:bodyPr/>
                    <a:lstStyle/>
                    <a:p>
                      <a:pPr algn="l" fontAlgn="b"/>
                      <a:r>
                        <a:rPr lang="fi-FI" sz="1400" b="0" i="0" u="none" strike="noStrike" dirty="0">
                          <a:solidFill>
                            <a:srgbClr val="000000"/>
                          </a:solidFill>
                          <a:effectLst/>
                          <a:latin typeface="Calibri" panose="020F0502020204030204" pitchFamily="34" charset="0"/>
                        </a:rPr>
                        <a:t>Henkilökunta kuuntelee toiveitani ja ottaa palautteeni vastaan</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260190">
                <a:tc>
                  <a:txBody>
                    <a:bodyPr/>
                    <a:lstStyle/>
                    <a:p>
                      <a:pPr algn="l" fontAlgn="b"/>
                      <a:r>
                        <a:rPr lang="fi-FI" sz="1400" b="0" i="0" u="none" strike="noStrike" dirty="0">
                          <a:solidFill>
                            <a:srgbClr val="000000"/>
                          </a:solidFill>
                          <a:effectLst/>
                          <a:latin typeface="Calibri" panose="020F0502020204030204" pitchFamily="34" charset="0"/>
                        </a:rPr>
                        <a:t>Antamiani palautteita, ideoita ja toiveita huomioidaan toiminnassa.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347916210"/>
                  </a:ext>
                </a:extLst>
              </a:tr>
            </a:tbl>
          </a:graphicData>
        </a:graphic>
      </p:graphicFrame>
      <p:sp>
        <p:nvSpPr>
          <p:cNvPr id="7" name="Dian numeron paikkamerkki 6">
            <a:extLst>
              <a:ext uri="{FF2B5EF4-FFF2-40B4-BE49-F238E27FC236}">
                <a16:creationId xmlns:a16="http://schemas.microsoft.com/office/drawing/2014/main" id="{AE8B7595-2DFB-5E5F-DC81-C4B498A028DE}"/>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39</a:t>
            </a:fld>
            <a:endParaRPr lang="en-FI"/>
          </a:p>
        </p:txBody>
      </p:sp>
    </p:spTree>
    <p:extLst>
      <p:ext uri="{BB962C8B-B14F-4D97-AF65-F5344CB8AC3E}">
        <p14:creationId xmlns:p14="http://schemas.microsoft.com/office/powerpoint/2010/main" val="398475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120B2-3A68-6D14-6E12-A89CFA6A3F4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D7AD23E-B1AB-152D-4DAE-58837C1906FB}"/>
              </a:ext>
            </a:extLst>
          </p:cNvPr>
          <p:cNvSpPr>
            <a:spLocks noGrp="1"/>
          </p:cNvSpPr>
          <p:nvPr>
            <p:ph type="title"/>
          </p:nvPr>
        </p:nvSpPr>
        <p:spPr/>
        <p:txBody>
          <a:bodyPr/>
          <a:lstStyle/>
          <a:p>
            <a:r>
              <a:rPr lang="fi-FI"/>
              <a:t>Tutkimuksen toteutus</a:t>
            </a:r>
          </a:p>
        </p:txBody>
      </p:sp>
      <p:sp>
        <p:nvSpPr>
          <p:cNvPr id="7" name="Tekstin paikkamerkki 5">
            <a:extLst>
              <a:ext uri="{FF2B5EF4-FFF2-40B4-BE49-F238E27FC236}">
                <a16:creationId xmlns:a16="http://schemas.microsoft.com/office/drawing/2014/main" id="{47EB7499-78B5-5263-73D8-61D2B6116540}"/>
              </a:ext>
            </a:extLst>
          </p:cNvPr>
          <p:cNvSpPr txBox="1">
            <a:spLocks/>
          </p:cNvSpPr>
          <p:nvPr/>
        </p:nvSpPr>
        <p:spPr>
          <a:xfrm>
            <a:off x="1440180" y="1512222"/>
            <a:ext cx="4655820" cy="4927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200" dirty="0">
                <a:solidFill>
                  <a:schemeClr val="tx1">
                    <a:lumMod val="50000"/>
                  </a:schemeClr>
                </a:solidFill>
              </a:rPr>
              <a:t>Kysely toteutettiin neljälle pääkaupunkiseudun kaupungille: Espoo, Helsinki, Kauniainen ja Vantaa.</a:t>
            </a:r>
          </a:p>
          <a:p>
            <a:pPr marL="0" indent="0">
              <a:buNone/>
            </a:pPr>
            <a:r>
              <a:rPr lang="fi-FI" sz="1200" dirty="0">
                <a:solidFill>
                  <a:schemeClr val="tx1">
                    <a:lumMod val="50000"/>
                  </a:schemeClr>
                </a:solidFill>
              </a:rPr>
              <a:t>Suurimmaksi osaksi toimipisteillä oli toimipistekohtaiset linkit, osalla Helsingin toimipisteistä oli kuitenkin yhteiset linkit.</a:t>
            </a:r>
          </a:p>
          <a:p>
            <a:pPr marL="0" indent="0">
              <a:buNone/>
            </a:pPr>
            <a:r>
              <a:rPr lang="fi-FI" sz="1200" dirty="0">
                <a:solidFill>
                  <a:schemeClr val="tx1">
                    <a:lumMod val="50000"/>
                  </a:schemeClr>
                </a:solidFill>
              </a:rPr>
              <a:t>Kysely toteutettiin sähköisenä kyselynä siten, että Taloustutkimus lähetti kutsut suurimmalle osalle Helsingin toimipisteistä suoraan, pienemmän osan (esimerkiksi Helsingin yksityiset toimipisteet) kanssa toimittiin niin, että Taloustutkimus lähetti linkit Helsingin kaupungin nimeämälle yhteyshenkilölle, joka jakoi linkit eteenpäin.</a:t>
            </a:r>
          </a:p>
          <a:p>
            <a:pPr marL="0" indent="0">
              <a:buNone/>
            </a:pPr>
            <a:r>
              <a:rPr lang="fi-FI" sz="1200" dirty="0">
                <a:solidFill>
                  <a:schemeClr val="tx1">
                    <a:lumMod val="50000"/>
                  </a:schemeClr>
                </a:solidFill>
              </a:rPr>
              <a:t>Muiden kaupunkien kanssa toimittiin siten, että Taloustutkimus lähetti linkit </a:t>
            </a:r>
            <a:r>
              <a:rPr lang="fi-FI" sz="1200" dirty="0" err="1">
                <a:solidFill>
                  <a:schemeClr val="tx1">
                    <a:lumMod val="50000"/>
                  </a:schemeClr>
                </a:solidFill>
              </a:rPr>
              <a:t>excel</a:t>
            </a:r>
            <a:r>
              <a:rPr lang="fi-FI" sz="1200" dirty="0">
                <a:solidFill>
                  <a:schemeClr val="tx1">
                    <a:lumMod val="50000"/>
                  </a:schemeClr>
                </a:solidFill>
              </a:rPr>
              <a:t>-taulukkona ja kukin kaupunki jakoi linkkejä eteenpäin omalla tavallaan.</a:t>
            </a:r>
          </a:p>
          <a:p>
            <a:pPr marL="0" indent="0">
              <a:buNone/>
            </a:pPr>
            <a:r>
              <a:rPr lang="fi-FI" sz="1200" dirty="0">
                <a:solidFill>
                  <a:schemeClr val="tx1">
                    <a:lumMod val="50000"/>
                  </a:schemeClr>
                </a:solidFill>
              </a:rPr>
              <a:t>Vastaaminen oli mahdollista kahdeksalla kielellä: suomi, ruotsi, englanti, albania, arabia, somali, venäjä ja viro. Jokaiselle kielelle oli tehty omat saatekirjeet, jotka jaettiin linkin jakamisen yhteydessä.</a:t>
            </a:r>
          </a:p>
          <a:p>
            <a:pPr marL="0" indent="0">
              <a:buNone/>
            </a:pPr>
            <a:r>
              <a:rPr lang="fi-FI" sz="1200" dirty="0">
                <a:solidFill>
                  <a:schemeClr val="tx1">
                    <a:lumMod val="50000"/>
                  </a:schemeClr>
                </a:solidFill>
              </a:rPr>
              <a:t>Vastausten kertymistä seurattiin toimipisteittäin ja kaupunkeja informoitiin useita kertoja tilanteesta ja niistä yksiköistä, joista vastauksia ei vielä ollut kertynyt.</a:t>
            </a:r>
          </a:p>
          <a:p>
            <a:pPr marL="0" indent="0">
              <a:buNone/>
            </a:pPr>
            <a:r>
              <a:rPr lang="fi-FI" sz="1200" dirty="0">
                <a:solidFill>
                  <a:schemeClr val="tx1">
                    <a:lumMod val="50000"/>
                  </a:schemeClr>
                </a:solidFill>
              </a:rPr>
              <a:t>Tiedonkeruu oli avoinna 23.10. – 17.11.2024 välisenä aikana. Tiedonkeruu oli poikki 26.-28.10. välisenä aikana. Tiedonkeruu avattiin uudelleen 28.10.2024.</a:t>
            </a:r>
          </a:p>
        </p:txBody>
      </p:sp>
      <p:sp>
        <p:nvSpPr>
          <p:cNvPr id="4" name="Tekstin paikkamerkki 5">
            <a:extLst>
              <a:ext uri="{FF2B5EF4-FFF2-40B4-BE49-F238E27FC236}">
                <a16:creationId xmlns:a16="http://schemas.microsoft.com/office/drawing/2014/main" id="{7D8253F4-235E-7C06-93B6-7D8A270A4DB5}"/>
              </a:ext>
            </a:extLst>
          </p:cNvPr>
          <p:cNvSpPr txBox="1">
            <a:spLocks/>
          </p:cNvSpPr>
          <p:nvPr/>
        </p:nvSpPr>
        <p:spPr>
          <a:xfrm>
            <a:off x="6297105" y="1512221"/>
            <a:ext cx="5588160" cy="4927891"/>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dirty="0">
                <a:solidFill>
                  <a:schemeClr val="tx1">
                    <a:lumMod val="50000"/>
                  </a:schemeClr>
                </a:solidFill>
              </a:rPr>
              <a:t>Tutkimuslomakkeen täytti loppuun kaikkiaan 11429 vastaajaa. Lisäksi dataan otettiin mukaan sellaisia, jotka olivat vastanneet lomakkeen loppuun saakka, mutta unohtaneet kuittaa lomaketta vastatuksi. Näin ollen 11582 vastaajaa osallistui tutkimukseen.</a:t>
            </a:r>
          </a:p>
          <a:p>
            <a:r>
              <a:rPr lang="fi-FI" sz="1200" dirty="0">
                <a:solidFill>
                  <a:schemeClr val="tx1">
                    <a:lumMod val="50000"/>
                  </a:schemeClr>
                </a:solidFill>
              </a:rPr>
              <a:t>Suurin osa vastauksista tuli suomenkielisen lomakkeen kautta. Tässä eri lomakekieliversioiden vastaajamäärät:</a:t>
            </a:r>
          </a:p>
          <a:p>
            <a:pPr marL="171450" indent="-171450">
              <a:spcBef>
                <a:spcPts val="0"/>
              </a:spcBef>
              <a:buFont typeface="Arial" panose="020B0604020202020204" pitchFamily="34" charset="0"/>
              <a:buChar char="•"/>
            </a:pPr>
            <a:r>
              <a:rPr lang="fi-FI" sz="1200" dirty="0">
                <a:solidFill>
                  <a:schemeClr val="tx1">
                    <a:lumMod val="50000"/>
                  </a:schemeClr>
                </a:solidFill>
              </a:rPr>
              <a:t>Suomi	8851</a:t>
            </a:r>
          </a:p>
          <a:p>
            <a:pPr marL="171450" indent="-171450">
              <a:spcBef>
                <a:spcPts val="0"/>
              </a:spcBef>
              <a:buFont typeface="Arial" panose="020B0604020202020204" pitchFamily="34" charset="0"/>
              <a:buChar char="•"/>
            </a:pPr>
            <a:r>
              <a:rPr lang="fi-FI" sz="1200" dirty="0">
                <a:solidFill>
                  <a:schemeClr val="tx1">
                    <a:lumMod val="50000"/>
                  </a:schemeClr>
                </a:solidFill>
              </a:rPr>
              <a:t>Englanti	1330</a:t>
            </a:r>
          </a:p>
          <a:p>
            <a:pPr marL="171450" indent="-171450">
              <a:spcBef>
                <a:spcPts val="0"/>
              </a:spcBef>
              <a:buFont typeface="Arial" panose="020B0604020202020204" pitchFamily="34" charset="0"/>
              <a:buChar char="•"/>
            </a:pPr>
            <a:r>
              <a:rPr lang="fi-FI" sz="1200" dirty="0">
                <a:solidFill>
                  <a:schemeClr val="tx1">
                    <a:lumMod val="50000"/>
                  </a:schemeClr>
                </a:solidFill>
              </a:rPr>
              <a:t>Ruotsi	626</a:t>
            </a:r>
          </a:p>
          <a:p>
            <a:pPr marL="171450" indent="-171450">
              <a:spcBef>
                <a:spcPts val="0"/>
              </a:spcBef>
              <a:buFont typeface="Arial" panose="020B0604020202020204" pitchFamily="34" charset="0"/>
              <a:buChar char="•"/>
            </a:pPr>
            <a:r>
              <a:rPr lang="fi-FI" sz="1200" dirty="0">
                <a:solidFill>
                  <a:schemeClr val="tx1">
                    <a:lumMod val="50000"/>
                  </a:schemeClr>
                </a:solidFill>
              </a:rPr>
              <a:t>Venäjä	333 </a:t>
            </a:r>
          </a:p>
          <a:p>
            <a:pPr marL="171450" indent="-171450">
              <a:spcBef>
                <a:spcPts val="0"/>
              </a:spcBef>
              <a:buFont typeface="Arial" panose="020B0604020202020204" pitchFamily="34" charset="0"/>
              <a:buChar char="•"/>
            </a:pPr>
            <a:r>
              <a:rPr lang="fi-FI" sz="1200" dirty="0">
                <a:solidFill>
                  <a:schemeClr val="tx1">
                    <a:lumMod val="50000"/>
                  </a:schemeClr>
                </a:solidFill>
              </a:rPr>
              <a:t>Muut	442 </a:t>
            </a:r>
          </a:p>
          <a:p>
            <a:r>
              <a:rPr lang="fi-FI" sz="1200" dirty="0">
                <a:solidFill>
                  <a:schemeClr val="tx1">
                    <a:lumMod val="50000"/>
                  </a:schemeClr>
                </a:solidFill>
              </a:rPr>
              <a:t>Kaupungeittain vastauksia tuli seuraavasti:</a:t>
            </a:r>
          </a:p>
          <a:p>
            <a:r>
              <a:rPr lang="fi-FI" sz="1200" dirty="0">
                <a:solidFill>
                  <a:schemeClr val="tx1">
                    <a:lumMod val="50000"/>
                  </a:schemeClr>
                </a:solidFill>
              </a:rPr>
              <a:t>	Vastaajia	Ilmoitettu lapsimäärä	Vastausaktiivisuus</a:t>
            </a:r>
          </a:p>
          <a:p>
            <a:pPr marL="171450" indent="-171450">
              <a:spcBef>
                <a:spcPts val="0"/>
              </a:spcBef>
              <a:buFont typeface="Arial" panose="020B0604020202020204" pitchFamily="34" charset="0"/>
              <a:buChar char="•"/>
              <a:tabLst>
                <a:tab pos="1074738" algn="l"/>
                <a:tab pos="2149475" algn="l"/>
                <a:tab pos="3949700" algn="l"/>
              </a:tabLst>
            </a:pPr>
            <a:r>
              <a:rPr lang="fi-FI" sz="1200" dirty="0">
                <a:solidFill>
                  <a:schemeClr val="tx1">
                    <a:lumMod val="50000"/>
                  </a:schemeClr>
                </a:solidFill>
              </a:rPr>
              <a:t>Helsinki	5218	30512	17 %</a:t>
            </a:r>
          </a:p>
          <a:p>
            <a:pPr marL="171450" indent="-171450">
              <a:spcBef>
                <a:spcPts val="0"/>
              </a:spcBef>
              <a:buFont typeface="Arial" panose="020B0604020202020204" pitchFamily="34" charset="0"/>
              <a:buChar char="•"/>
              <a:tabLst>
                <a:tab pos="1074738" algn="l"/>
                <a:tab pos="2149475" algn="l"/>
                <a:tab pos="3949700" algn="l"/>
              </a:tabLst>
            </a:pPr>
            <a:r>
              <a:rPr lang="fi-FI" sz="1200" dirty="0">
                <a:solidFill>
                  <a:schemeClr val="tx1">
                    <a:lumMod val="50000"/>
                  </a:schemeClr>
                </a:solidFill>
              </a:rPr>
              <a:t>Vantaa	3041	12440	24 %	</a:t>
            </a:r>
          </a:p>
          <a:p>
            <a:pPr marL="171450" indent="-171450">
              <a:spcBef>
                <a:spcPts val="0"/>
              </a:spcBef>
              <a:buFont typeface="Arial" panose="020B0604020202020204" pitchFamily="34" charset="0"/>
              <a:buChar char="•"/>
              <a:tabLst>
                <a:tab pos="1074738" algn="l"/>
                <a:tab pos="2149475" algn="l"/>
                <a:tab pos="3949700" algn="l"/>
              </a:tabLst>
            </a:pPr>
            <a:r>
              <a:rPr lang="fi-FI" sz="1200" dirty="0">
                <a:solidFill>
                  <a:schemeClr val="tx1">
                    <a:lumMod val="50000"/>
                  </a:schemeClr>
                </a:solidFill>
              </a:rPr>
              <a:t>Espoo	3026	16737	18 %</a:t>
            </a:r>
          </a:p>
          <a:p>
            <a:pPr marL="171450" indent="-171450">
              <a:spcBef>
                <a:spcPts val="0"/>
              </a:spcBef>
              <a:buFont typeface="Arial" panose="020B0604020202020204" pitchFamily="34" charset="0"/>
              <a:buChar char="•"/>
              <a:tabLst>
                <a:tab pos="1074738" algn="l"/>
                <a:tab pos="2149475" algn="l"/>
                <a:tab pos="3949700" algn="l"/>
              </a:tabLst>
            </a:pPr>
            <a:r>
              <a:rPr lang="fi-FI" sz="1200" dirty="0">
                <a:solidFill>
                  <a:schemeClr val="tx1">
                    <a:lumMod val="50000"/>
                  </a:schemeClr>
                </a:solidFill>
              </a:rPr>
              <a:t>Kauniainen	297	648	46 %</a:t>
            </a:r>
          </a:p>
          <a:p>
            <a:pPr marL="171450" indent="-171450">
              <a:spcBef>
                <a:spcPts val="0"/>
              </a:spcBef>
              <a:buFont typeface="Arial" panose="020B0604020202020204" pitchFamily="34" charset="0"/>
              <a:buChar char="•"/>
              <a:tabLst>
                <a:tab pos="1074738" algn="l"/>
                <a:tab pos="2149475" algn="l"/>
                <a:tab pos="3949700" algn="l"/>
              </a:tabLst>
            </a:pPr>
            <a:r>
              <a:rPr lang="fi-FI" sz="1200" dirty="0">
                <a:solidFill>
                  <a:schemeClr val="tx1">
                    <a:lumMod val="50000"/>
                  </a:schemeClr>
                </a:solidFill>
              </a:rPr>
              <a:t>Yhteensä	11582	60337	19 %</a:t>
            </a:r>
          </a:p>
          <a:p>
            <a:pPr>
              <a:spcBef>
                <a:spcPts val="0"/>
              </a:spcBef>
            </a:pPr>
            <a:endParaRPr lang="fi-FI" sz="1200" dirty="0">
              <a:solidFill>
                <a:schemeClr val="tx1">
                  <a:lumMod val="50000"/>
                </a:schemeClr>
              </a:solidFill>
            </a:endParaRPr>
          </a:p>
          <a:p>
            <a:pPr>
              <a:spcBef>
                <a:spcPts val="0"/>
              </a:spcBef>
            </a:pPr>
            <a:r>
              <a:rPr lang="fi-FI" sz="1200" dirty="0">
                <a:solidFill>
                  <a:schemeClr val="tx1">
                    <a:lumMod val="50000"/>
                  </a:schemeClr>
                </a:solidFill>
              </a:rPr>
              <a:t>Taloustutkimuksessa tutkimuksen yhteyshenkilöinä toimivat Timo Myllymäki ja Tuomo Turja, etunimi.sukunimi@taloustutkimus.fi.</a:t>
            </a:r>
          </a:p>
        </p:txBody>
      </p:sp>
      <p:sp>
        <p:nvSpPr>
          <p:cNvPr id="3" name="Dian numeron paikkamerkki 2">
            <a:extLst>
              <a:ext uri="{FF2B5EF4-FFF2-40B4-BE49-F238E27FC236}">
                <a16:creationId xmlns:a16="http://schemas.microsoft.com/office/drawing/2014/main" id="{F888B345-684A-9CB3-DD20-82D6EF8F3919}"/>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4</a:t>
            </a:fld>
            <a:endParaRPr lang="en-FI"/>
          </a:p>
        </p:txBody>
      </p:sp>
    </p:spTree>
    <p:extLst>
      <p:ext uri="{BB962C8B-B14F-4D97-AF65-F5344CB8AC3E}">
        <p14:creationId xmlns:p14="http://schemas.microsoft.com/office/powerpoint/2010/main" val="3858321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D1450-F38F-BB11-A0DE-5AA41AA01AB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5206601-7FB6-1851-1203-848F254EBCEF}"/>
              </a:ext>
            </a:extLst>
          </p:cNvPr>
          <p:cNvSpPr>
            <a:spLocks noGrp="1"/>
          </p:cNvSpPr>
          <p:nvPr>
            <p:ph type="title"/>
          </p:nvPr>
        </p:nvSpPr>
        <p:spPr/>
        <p:txBody>
          <a:bodyPr/>
          <a:lstStyle/>
          <a:p>
            <a:r>
              <a:rPr lang="fi-FI" dirty="0"/>
              <a:t>Yhteistyö henkilökunnan kanssa</a:t>
            </a:r>
          </a:p>
        </p:txBody>
      </p:sp>
      <p:sp>
        <p:nvSpPr>
          <p:cNvPr id="4" name="Tekstiruutu 3">
            <a:extLst>
              <a:ext uri="{FF2B5EF4-FFF2-40B4-BE49-F238E27FC236}">
                <a16:creationId xmlns:a16="http://schemas.microsoft.com/office/drawing/2014/main" id="{974561A0-346F-1D60-2398-4938ACB19A86}"/>
              </a:ext>
            </a:extLst>
          </p:cNvPr>
          <p:cNvSpPr txBox="1"/>
          <p:nvPr/>
        </p:nvSpPr>
        <p:spPr>
          <a:xfrm>
            <a:off x="1349643" y="5093971"/>
            <a:ext cx="1799926" cy="1107996"/>
          </a:xfrm>
          <a:prstGeom prst="rect">
            <a:avLst/>
          </a:prstGeom>
          <a:noFill/>
        </p:spPr>
        <p:txBody>
          <a:bodyPr wrap="square" rtlCol="0">
            <a:spAutoFit/>
          </a:bodyPr>
          <a:lstStyle/>
          <a:p>
            <a:r>
              <a:rPr lang="fi-FI" sz="1100" u="sng" dirty="0"/>
              <a:t>Asteikko 1-5</a:t>
            </a:r>
          </a:p>
          <a:p>
            <a:r>
              <a:rPr lang="fi-FI" sz="1100" i="1" dirty="0"/>
              <a:t>5=Täysin samaa mieltä</a:t>
            </a:r>
          </a:p>
          <a:p>
            <a:r>
              <a:rPr lang="fi-FI" sz="1100" i="1" dirty="0"/>
              <a:t>4=Jokseenkin samaa mieltä</a:t>
            </a:r>
          </a:p>
          <a:p>
            <a:r>
              <a:rPr lang="fi-FI" sz="1100" i="1" dirty="0"/>
              <a:t>3=En samaa enkä eri mieltä</a:t>
            </a:r>
          </a:p>
          <a:p>
            <a:r>
              <a:rPr lang="fi-FI" sz="1100" i="1" dirty="0"/>
              <a:t>2=Jokseenkin eri mieltä</a:t>
            </a:r>
          </a:p>
          <a:p>
            <a:r>
              <a:rPr lang="fi-FI" sz="1100" i="1" dirty="0"/>
              <a:t>1=Täysin eri mieltä</a:t>
            </a:r>
          </a:p>
        </p:txBody>
      </p:sp>
      <p:graphicFrame>
        <p:nvGraphicFramePr>
          <p:cNvPr id="3" name="Objekti 2" descr="Asteikon värikoodit keskiarvoille. Tummin sininen 4,5 -5,0. Tummin punainen 1,0-1,5.">
            <a:extLst>
              <a:ext uri="{FF2B5EF4-FFF2-40B4-BE49-F238E27FC236}">
                <a16:creationId xmlns:a16="http://schemas.microsoft.com/office/drawing/2014/main" id="{38C5BED5-29F6-4C2F-74A8-F29CAB598424}"/>
              </a:ext>
            </a:extLst>
          </p:cNvPr>
          <p:cNvGraphicFramePr>
            <a:graphicFrameLocks noChangeAspect="1"/>
          </p:cNvGraphicFramePr>
          <p:nvPr>
            <p:extLst>
              <p:ext uri="{D42A27DB-BD31-4B8C-83A1-F6EECF244321}">
                <p14:modId xmlns:p14="http://schemas.microsoft.com/office/powerpoint/2010/main" val="3334002647"/>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3" name="Objekti 2">
                        <a:extLst>
                          <a:ext uri="{FF2B5EF4-FFF2-40B4-BE49-F238E27FC236}">
                            <a16:creationId xmlns:a16="http://schemas.microsoft.com/office/drawing/2014/main" id="{4210C122-4260-BDFA-40A8-D85CC715EC9C}"/>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4442652F-D4C7-6202-7B71-C1BAC702A885}"/>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7" name="Taulukko 6" descr="Väittämien keskiarvot 5-1 kunnallisessa varhaiskasvatuksessa, palvelusetelipalveluissa ja yksityisessä varhaiskasvatuksessa, liittyen yhteistyöhön henkilökunnan kanssa.">
            <a:extLst>
              <a:ext uri="{FF2B5EF4-FFF2-40B4-BE49-F238E27FC236}">
                <a16:creationId xmlns:a16="http://schemas.microsoft.com/office/drawing/2014/main" id="{D8710743-BDE9-7020-9EF0-66832F11CC5A}"/>
              </a:ext>
            </a:extLst>
          </p:cNvPr>
          <p:cNvGraphicFramePr>
            <a:graphicFrameLocks noGrp="1"/>
          </p:cNvGraphicFramePr>
          <p:nvPr>
            <p:extLst>
              <p:ext uri="{D42A27DB-BD31-4B8C-83A1-F6EECF244321}">
                <p14:modId xmlns:p14="http://schemas.microsoft.com/office/powerpoint/2010/main" val="2106385196"/>
              </p:ext>
            </p:extLst>
          </p:nvPr>
        </p:nvGraphicFramePr>
        <p:xfrm>
          <a:off x="2295326" y="1600178"/>
          <a:ext cx="9604453" cy="3628225"/>
        </p:xfrm>
        <a:graphic>
          <a:graphicData uri="http://schemas.openxmlformats.org/drawingml/2006/table">
            <a:tbl>
              <a:tblPr/>
              <a:tblGrid>
                <a:gridCol w="3643069">
                  <a:extLst>
                    <a:ext uri="{9D8B030D-6E8A-4147-A177-3AD203B41FA5}">
                      <a16:colId xmlns:a16="http://schemas.microsoft.com/office/drawing/2014/main" val="3115891637"/>
                    </a:ext>
                  </a:extLst>
                </a:gridCol>
                <a:gridCol w="1356294">
                  <a:extLst>
                    <a:ext uri="{9D8B030D-6E8A-4147-A177-3AD203B41FA5}">
                      <a16:colId xmlns:a16="http://schemas.microsoft.com/office/drawing/2014/main" val="1545568211"/>
                    </a:ext>
                  </a:extLst>
                </a:gridCol>
                <a:gridCol w="1545544">
                  <a:extLst>
                    <a:ext uri="{9D8B030D-6E8A-4147-A177-3AD203B41FA5}">
                      <a16:colId xmlns:a16="http://schemas.microsoft.com/office/drawing/2014/main" val="3840376373"/>
                    </a:ext>
                  </a:extLst>
                </a:gridCol>
                <a:gridCol w="1529773">
                  <a:extLst>
                    <a:ext uri="{9D8B030D-6E8A-4147-A177-3AD203B41FA5}">
                      <a16:colId xmlns:a16="http://schemas.microsoft.com/office/drawing/2014/main" val="1506764584"/>
                    </a:ext>
                  </a:extLst>
                </a:gridCol>
                <a:gridCol w="1529773">
                  <a:extLst>
                    <a:ext uri="{9D8B030D-6E8A-4147-A177-3AD203B41FA5}">
                      <a16:colId xmlns:a16="http://schemas.microsoft.com/office/drawing/2014/main" val="1339947901"/>
                    </a:ext>
                  </a:extLst>
                </a:gridCol>
              </a:tblGrid>
              <a:tr h="363914">
                <a:tc>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Kaikki</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Kunnallinen</a:t>
                      </a:r>
                      <a:endParaRPr lang="fi-FI" sz="1400" b="0" i="0" u="none" strike="noStrike" dirty="0">
                        <a:solidFill>
                          <a:srgbClr val="000000"/>
                        </a:solidFill>
                        <a:effectLst/>
                        <a:latin typeface="Calibri" panose="020F0502020204030204" pitchFamily="34" charset="0"/>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Palveluseteli</a:t>
                      </a:r>
                      <a:endParaRPr lang="fi-FI" sz="1400" b="0" i="0" u="none" strike="noStrike" dirty="0">
                        <a:solidFill>
                          <a:srgbClr val="000000"/>
                        </a:solidFill>
                        <a:effectLst/>
                        <a:latin typeface="Calibri" panose="020F0502020204030204" pitchFamily="34" charset="0"/>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Yksityinen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87017">
                <a:tc>
                  <a:txBody>
                    <a:bodyPr/>
                    <a:lstStyle/>
                    <a:p>
                      <a:pPr algn="l" fontAlgn="b"/>
                      <a:r>
                        <a:rPr lang="fi-FI" sz="1400" b="0" i="0" u="none" strike="noStrike">
                          <a:solidFill>
                            <a:srgbClr val="000000"/>
                          </a:solidFill>
                          <a:effectLst/>
                          <a:latin typeface="Calibri" panose="020F0502020204030204" pitchFamily="34" charset="0"/>
                        </a:rPr>
                        <a:t>Vastaajamäärä, n=</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297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172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27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87017">
                <a:tc>
                  <a:txBody>
                    <a:bodyPr/>
                    <a:lstStyle/>
                    <a:p>
                      <a:pPr algn="l" fontAlgn="b"/>
                      <a:r>
                        <a:rPr lang="fi-FI" sz="1400" b="0" i="0" u="none" strike="noStrike">
                          <a:solidFill>
                            <a:srgbClr val="000000"/>
                          </a:solidFill>
                          <a:effectLst/>
                          <a:latin typeface="Calibri" panose="020F0502020204030204" pitchFamily="34" charset="0"/>
                        </a:rPr>
                        <a:t> </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i-FI" sz="1400" b="0" i="0" u="none" strike="noStrike" dirty="0">
                        <a:effectLst/>
                        <a:latin typeface="+mj-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72936">
                <a:tc>
                  <a:txBody>
                    <a:bodyPr/>
                    <a:lstStyle/>
                    <a:p>
                      <a:pPr algn="l" fontAlgn="b"/>
                      <a:r>
                        <a:rPr lang="fi-FI" sz="1400" b="0" i="0" u="none" strike="noStrike" dirty="0">
                          <a:solidFill>
                            <a:srgbClr val="000000"/>
                          </a:solidFill>
                          <a:effectLst/>
                          <a:latin typeface="Calibri" panose="020F0502020204030204" pitchFamily="34" charset="0"/>
                        </a:rPr>
                        <a:t>Minut kohdataan huoltajana arvostavasti ja ystävällisesti​.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192869">
                <a:tc>
                  <a:txBody>
                    <a:bodyPr/>
                    <a:lstStyle/>
                    <a:p>
                      <a:pPr algn="l" fontAlgn="b"/>
                      <a:r>
                        <a:rPr lang="fi-FI" sz="1400" b="0" i="0" u="none" strike="noStrike" dirty="0">
                          <a:solidFill>
                            <a:srgbClr val="000000"/>
                          </a:solidFill>
                          <a:effectLst/>
                          <a:latin typeface="Calibri" panose="020F0502020204030204" pitchFamily="34" charset="0"/>
                        </a:rPr>
                        <a:t>Saan henkilökunnalta monipuolisesti ja riittävästi tietoa lapseni päivästä ja ryhmän toiminnasta.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700521893"/>
                  </a:ext>
                </a:extLst>
              </a:tr>
              <a:tr h="272936">
                <a:tc>
                  <a:txBody>
                    <a:bodyPr/>
                    <a:lstStyle/>
                    <a:p>
                      <a:pPr algn="l" fontAlgn="b"/>
                      <a:r>
                        <a:rPr lang="fi-FI" sz="1400" b="0" i="0" u="none" strike="noStrike" dirty="0">
                          <a:solidFill>
                            <a:srgbClr val="000000"/>
                          </a:solidFill>
                          <a:effectLst/>
                          <a:latin typeface="Calibri" panose="020F0502020204030204" pitchFamily="34" charset="0"/>
                        </a:rPr>
                        <a:t>Lapselleni laadittuun varhaiskasvatussuunnitelmaan (vasu) tai esiopetuksen oppimissuunnitelmaan (Leops) kirjatut asiat ja toimintatavat toteutuvat lapseni varhaiskasvatuksessa / esiopetuksessa.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j-lt"/>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fi-FI" sz="1400" b="0" i="0" u="none" strike="noStrike" dirty="0">
                          <a:solidFill>
                            <a:srgbClr val="000000"/>
                          </a:solidFill>
                          <a:effectLst/>
                          <a:latin typeface="+mj-lt"/>
                        </a:rPr>
                        <a:t>4,37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944609038"/>
                  </a:ext>
                </a:extLst>
              </a:tr>
              <a:tr h="320336">
                <a:tc>
                  <a:txBody>
                    <a:bodyPr/>
                    <a:lstStyle/>
                    <a:p>
                      <a:pPr algn="l" fontAlgn="b"/>
                      <a:r>
                        <a:rPr lang="fi-FI" sz="1400" b="0" i="0" u="none" strike="noStrike" dirty="0">
                          <a:solidFill>
                            <a:srgbClr val="000000"/>
                          </a:solidFill>
                          <a:effectLst/>
                          <a:latin typeface="Calibri" panose="020F0502020204030204" pitchFamily="34" charset="0"/>
                        </a:rPr>
                        <a:t>Henkilökunta kuuntelee toiveitani ja ottaa palautteeni vastaan</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33758558"/>
                  </a:ext>
                </a:extLst>
              </a:tr>
              <a:tr h="272936">
                <a:tc>
                  <a:txBody>
                    <a:bodyPr/>
                    <a:lstStyle/>
                    <a:p>
                      <a:pPr algn="l" fontAlgn="b"/>
                      <a:r>
                        <a:rPr lang="fi-FI" sz="1400" b="0" i="0" u="none" strike="noStrike" dirty="0">
                          <a:solidFill>
                            <a:srgbClr val="000000"/>
                          </a:solidFill>
                          <a:effectLst/>
                          <a:latin typeface="Calibri" panose="020F0502020204030204" pitchFamily="34" charset="0"/>
                        </a:rPr>
                        <a:t>Antamiani palautteita, ideoita ja toiveita huomioidaan toiminnassa.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j-lt"/>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j-lt"/>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59216425"/>
                  </a:ext>
                </a:extLst>
              </a:tr>
            </a:tbl>
          </a:graphicData>
        </a:graphic>
      </p:graphicFrame>
      <p:sp>
        <p:nvSpPr>
          <p:cNvPr id="6" name="Dian numeron paikkamerkki 5">
            <a:extLst>
              <a:ext uri="{FF2B5EF4-FFF2-40B4-BE49-F238E27FC236}">
                <a16:creationId xmlns:a16="http://schemas.microsoft.com/office/drawing/2014/main" id="{0C2C1C98-A4E4-204E-7882-36FE46D91F71}"/>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40</a:t>
            </a:fld>
            <a:endParaRPr lang="en-FI"/>
          </a:p>
        </p:txBody>
      </p:sp>
    </p:spTree>
    <p:extLst>
      <p:ext uri="{BB962C8B-B14F-4D97-AF65-F5344CB8AC3E}">
        <p14:creationId xmlns:p14="http://schemas.microsoft.com/office/powerpoint/2010/main" val="333278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5BAB-2DED-E7D7-1DAF-7408C8839E7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9450C17-B5A5-2C9F-F107-C21DC6E9BC0B}"/>
              </a:ext>
            </a:extLst>
          </p:cNvPr>
          <p:cNvSpPr>
            <a:spLocks noGrp="1"/>
          </p:cNvSpPr>
          <p:nvPr>
            <p:ph type="title"/>
          </p:nvPr>
        </p:nvSpPr>
        <p:spPr/>
        <p:txBody>
          <a:bodyPr/>
          <a:lstStyle/>
          <a:p>
            <a:r>
              <a:rPr lang="fi-FI" dirty="0"/>
              <a:t>Yleisarvosana varhaiskasvatukselle ja esiopetukselle</a:t>
            </a:r>
          </a:p>
        </p:txBody>
      </p:sp>
      <p:sp>
        <p:nvSpPr>
          <p:cNvPr id="5" name="Title 1">
            <a:extLst>
              <a:ext uri="{FF2B5EF4-FFF2-40B4-BE49-F238E27FC236}">
                <a16:creationId xmlns:a16="http://schemas.microsoft.com/office/drawing/2014/main" id="{0E183092-3E7C-6884-9078-ACE1A7FC9AEA}"/>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sp>
        <p:nvSpPr>
          <p:cNvPr id="9" name="Tekstiruutu 8">
            <a:extLst>
              <a:ext uri="{FF2B5EF4-FFF2-40B4-BE49-F238E27FC236}">
                <a16:creationId xmlns:a16="http://schemas.microsoft.com/office/drawing/2014/main" id="{FF485EA0-AD76-F682-42BF-5D566E34DB6E}"/>
              </a:ext>
            </a:extLst>
          </p:cNvPr>
          <p:cNvSpPr txBox="1"/>
          <p:nvPr/>
        </p:nvSpPr>
        <p:spPr>
          <a:xfrm>
            <a:off x="1072925" y="5004279"/>
            <a:ext cx="1115598" cy="600164"/>
          </a:xfrm>
          <a:prstGeom prst="rect">
            <a:avLst/>
          </a:prstGeom>
          <a:noFill/>
        </p:spPr>
        <p:txBody>
          <a:bodyPr wrap="square" rtlCol="0">
            <a:spAutoFit/>
          </a:bodyPr>
          <a:lstStyle/>
          <a:p>
            <a:r>
              <a:rPr lang="fi-FI" sz="1100" u="sng" dirty="0"/>
              <a:t>Asteikko 4-10</a:t>
            </a:r>
          </a:p>
          <a:p>
            <a:r>
              <a:rPr lang="fi-FI" sz="1100" i="1" dirty="0"/>
              <a:t>10=Erinomainen</a:t>
            </a:r>
          </a:p>
          <a:p>
            <a:r>
              <a:rPr lang="fi-FI" sz="1100" i="1" dirty="0"/>
              <a:t>4=Heikko</a:t>
            </a:r>
          </a:p>
        </p:txBody>
      </p:sp>
      <p:graphicFrame>
        <p:nvGraphicFramePr>
          <p:cNvPr id="3" name="Objekti 2" descr="Asteikon värikoodit keskiarvoille 10-4. Tummin sininen 9,00-10,00. Tummin punainen 4,00-4,99.">
            <a:extLst>
              <a:ext uri="{FF2B5EF4-FFF2-40B4-BE49-F238E27FC236}">
                <a16:creationId xmlns:a16="http://schemas.microsoft.com/office/drawing/2014/main" id="{55263157-256A-A5C1-DA26-A24AF12D5463}"/>
              </a:ext>
            </a:extLst>
          </p:cNvPr>
          <p:cNvGraphicFramePr>
            <a:graphicFrameLocks noChangeAspect="1"/>
          </p:cNvGraphicFramePr>
          <p:nvPr>
            <p:extLst>
              <p:ext uri="{D42A27DB-BD31-4B8C-83A1-F6EECF244321}">
                <p14:modId xmlns:p14="http://schemas.microsoft.com/office/powerpoint/2010/main" val="461143373"/>
              </p:ext>
            </p:extLst>
          </p:nvPr>
        </p:nvGraphicFramePr>
        <p:xfrm>
          <a:off x="1152457" y="3254349"/>
          <a:ext cx="741194" cy="1684531"/>
        </p:xfrm>
        <a:graphic>
          <a:graphicData uri="http://schemas.openxmlformats.org/presentationml/2006/ole">
            <mc:AlternateContent xmlns:mc="http://schemas.openxmlformats.org/markup-compatibility/2006">
              <mc:Choice xmlns:v="urn:schemas-microsoft-com:vml" Requires="v">
                <p:oleObj name="Worksheet" r:id="rId2" imgW="942856" imgH="2143241" progId="Excel.Sheet.12">
                  <p:embed/>
                </p:oleObj>
              </mc:Choice>
              <mc:Fallback>
                <p:oleObj name="Worksheet" r:id="rId2" imgW="942856" imgH="2143241" progId="Excel.Sheet.12">
                  <p:embed/>
                  <p:pic>
                    <p:nvPicPr>
                      <p:cNvPr id="8" name="Objekti 7">
                        <a:extLst>
                          <a:ext uri="{FF2B5EF4-FFF2-40B4-BE49-F238E27FC236}">
                            <a16:creationId xmlns:a16="http://schemas.microsoft.com/office/drawing/2014/main" id="{B1043AE2-086E-1AE2-6686-3153E611676B}"/>
                          </a:ext>
                        </a:extLst>
                      </p:cNvPr>
                      <p:cNvPicPr/>
                      <p:nvPr/>
                    </p:nvPicPr>
                    <p:blipFill>
                      <a:blip r:embed="rId3"/>
                      <a:stretch>
                        <a:fillRect/>
                      </a:stretch>
                    </p:blipFill>
                    <p:spPr>
                      <a:xfrm>
                        <a:off x="1152457" y="3254349"/>
                        <a:ext cx="741194" cy="1684531"/>
                      </a:xfrm>
                      <a:prstGeom prst="rect">
                        <a:avLst/>
                      </a:prstGeom>
                    </p:spPr>
                  </p:pic>
                </p:oleObj>
              </mc:Fallback>
            </mc:AlternateContent>
          </a:graphicData>
        </a:graphic>
      </p:graphicFrame>
      <p:graphicFrame>
        <p:nvGraphicFramePr>
          <p:cNvPr id="7" name="Taulukko 6" descr="Yleisarvosana 10-4 varhaiskasvatukselle kunnallisessa varhaiskasvatuksessa, palvelusetelipalveluissa ja yksityisessä varhaiskasvatuksessa.">
            <a:extLst>
              <a:ext uri="{FF2B5EF4-FFF2-40B4-BE49-F238E27FC236}">
                <a16:creationId xmlns:a16="http://schemas.microsoft.com/office/drawing/2014/main" id="{662B71E9-118C-AC89-BDB0-ED5F5411B53E}"/>
              </a:ext>
            </a:extLst>
          </p:cNvPr>
          <p:cNvGraphicFramePr>
            <a:graphicFrameLocks noGrp="1"/>
          </p:cNvGraphicFramePr>
          <p:nvPr>
            <p:extLst>
              <p:ext uri="{D42A27DB-BD31-4B8C-83A1-F6EECF244321}">
                <p14:modId xmlns:p14="http://schemas.microsoft.com/office/powerpoint/2010/main" val="63291735"/>
              </p:ext>
            </p:extLst>
          </p:nvPr>
        </p:nvGraphicFramePr>
        <p:xfrm>
          <a:off x="2061070" y="3974257"/>
          <a:ext cx="9604453" cy="1082086"/>
        </p:xfrm>
        <a:graphic>
          <a:graphicData uri="http://schemas.openxmlformats.org/drawingml/2006/table">
            <a:tbl>
              <a:tblPr/>
              <a:tblGrid>
                <a:gridCol w="3643069">
                  <a:extLst>
                    <a:ext uri="{9D8B030D-6E8A-4147-A177-3AD203B41FA5}">
                      <a16:colId xmlns:a16="http://schemas.microsoft.com/office/drawing/2014/main" val="3115891637"/>
                    </a:ext>
                  </a:extLst>
                </a:gridCol>
                <a:gridCol w="1356294">
                  <a:extLst>
                    <a:ext uri="{9D8B030D-6E8A-4147-A177-3AD203B41FA5}">
                      <a16:colId xmlns:a16="http://schemas.microsoft.com/office/drawing/2014/main" val="1545568211"/>
                    </a:ext>
                  </a:extLst>
                </a:gridCol>
                <a:gridCol w="1545544">
                  <a:extLst>
                    <a:ext uri="{9D8B030D-6E8A-4147-A177-3AD203B41FA5}">
                      <a16:colId xmlns:a16="http://schemas.microsoft.com/office/drawing/2014/main" val="3840376373"/>
                    </a:ext>
                  </a:extLst>
                </a:gridCol>
                <a:gridCol w="1529773">
                  <a:extLst>
                    <a:ext uri="{9D8B030D-6E8A-4147-A177-3AD203B41FA5}">
                      <a16:colId xmlns:a16="http://schemas.microsoft.com/office/drawing/2014/main" val="1506764584"/>
                    </a:ext>
                  </a:extLst>
                </a:gridCol>
                <a:gridCol w="1529773">
                  <a:extLst>
                    <a:ext uri="{9D8B030D-6E8A-4147-A177-3AD203B41FA5}">
                      <a16:colId xmlns:a16="http://schemas.microsoft.com/office/drawing/2014/main" val="1339947901"/>
                    </a:ext>
                  </a:extLst>
                </a:gridCol>
              </a:tblGrid>
              <a:tr h="363914">
                <a:tc>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Kaikki</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Kunnallinen</a:t>
                      </a:r>
                      <a:endParaRPr lang="fi-FI" sz="1400" b="0" i="0" u="none" strike="noStrike" dirty="0">
                        <a:solidFill>
                          <a:srgbClr val="000000"/>
                        </a:solidFill>
                        <a:effectLst/>
                        <a:latin typeface="Calibri" panose="020F0502020204030204" pitchFamily="34" charset="0"/>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Palveluseteli</a:t>
                      </a:r>
                      <a:endParaRPr lang="fi-FI" sz="1400" b="0" i="0" u="none" strike="noStrike" dirty="0">
                        <a:solidFill>
                          <a:srgbClr val="000000"/>
                        </a:solidFill>
                        <a:effectLst/>
                        <a:latin typeface="Calibri" panose="020F0502020204030204" pitchFamily="34" charset="0"/>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Yksityinen</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87017">
                <a:tc>
                  <a:txBody>
                    <a:bodyPr/>
                    <a:lstStyle/>
                    <a:p>
                      <a:pPr algn="l" fontAlgn="b"/>
                      <a:r>
                        <a:rPr lang="fi-FI" sz="1400" b="0" i="0" u="none" strike="noStrike" dirty="0">
                          <a:solidFill>
                            <a:srgbClr val="000000"/>
                          </a:solidFill>
                          <a:effectLst/>
                          <a:latin typeface="Calibri" panose="020F0502020204030204" pitchFamily="34" charset="0"/>
                        </a:rPr>
                        <a:t>Vastaajamäärä, n=</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297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172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27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87017">
                <a:tc>
                  <a:txBody>
                    <a:bodyPr/>
                    <a:lstStyle/>
                    <a:p>
                      <a:pPr algn="l" fontAlgn="b"/>
                      <a:r>
                        <a:rPr lang="fi-FI" sz="1400" b="0" i="0" u="none" strike="noStrike">
                          <a:solidFill>
                            <a:srgbClr val="000000"/>
                          </a:solidFill>
                          <a:effectLst/>
                          <a:latin typeface="Calibri" panose="020F0502020204030204" pitchFamily="34" charset="0"/>
                        </a:rPr>
                        <a:t> </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i-FI" sz="1400" b="0" i="0" u="none" strike="noStrike" dirty="0">
                        <a:effectLst/>
                        <a:latin typeface="+mj-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72936">
                <a:tc>
                  <a:txBody>
                    <a:bodyPr/>
                    <a:lstStyle/>
                    <a:p>
                      <a:pPr algn="l" fontAlgn="t"/>
                      <a:r>
                        <a:rPr lang="fi-FI" sz="1400" b="0" i="0" u="none" strike="noStrike" kern="1200" dirty="0">
                          <a:solidFill>
                            <a:schemeClr val="tx1">
                              <a:lumMod val="50000"/>
                            </a:schemeClr>
                          </a:solidFill>
                          <a:effectLst/>
                          <a:latin typeface="+mn-lt"/>
                          <a:ea typeface="+mn-ea"/>
                          <a:cs typeface="+mn-cs"/>
                        </a:rPr>
                        <a:t>Yleisarvosana (4-10), keskiarvo</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bl>
          </a:graphicData>
        </a:graphic>
      </p:graphicFrame>
      <p:graphicFrame>
        <p:nvGraphicFramePr>
          <p:cNvPr id="10" name="Taulukko 9" descr="Yleisarvosana 10-4 varhaiskasvatukselle ja esiopetukselle suomen- ja ruotsinkielisessä varhaiskasvatuksessa.">
            <a:extLst>
              <a:ext uri="{FF2B5EF4-FFF2-40B4-BE49-F238E27FC236}">
                <a16:creationId xmlns:a16="http://schemas.microsoft.com/office/drawing/2014/main" id="{1F0B7221-02F4-A3CC-74EA-E3FE79DD5B5E}"/>
              </a:ext>
            </a:extLst>
          </p:cNvPr>
          <p:cNvGraphicFramePr>
            <a:graphicFrameLocks noGrp="1"/>
          </p:cNvGraphicFramePr>
          <p:nvPr>
            <p:extLst>
              <p:ext uri="{D42A27DB-BD31-4B8C-83A1-F6EECF244321}">
                <p14:modId xmlns:p14="http://schemas.microsoft.com/office/powerpoint/2010/main" val="894611006"/>
              </p:ext>
            </p:extLst>
          </p:nvPr>
        </p:nvGraphicFramePr>
        <p:xfrm>
          <a:off x="2049887" y="2345013"/>
          <a:ext cx="9615636" cy="1187697"/>
        </p:xfrm>
        <a:graphic>
          <a:graphicData uri="http://schemas.openxmlformats.org/drawingml/2006/table">
            <a:tbl>
              <a:tblPr/>
              <a:tblGrid>
                <a:gridCol w="3662756">
                  <a:extLst>
                    <a:ext uri="{9D8B030D-6E8A-4147-A177-3AD203B41FA5}">
                      <a16:colId xmlns:a16="http://schemas.microsoft.com/office/drawing/2014/main" val="3115891637"/>
                    </a:ext>
                  </a:extLst>
                </a:gridCol>
                <a:gridCol w="1329180">
                  <a:extLst>
                    <a:ext uri="{9D8B030D-6E8A-4147-A177-3AD203B41FA5}">
                      <a16:colId xmlns:a16="http://schemas.microsoft.com/office/drawing/2014/main" val="1545568211"/>
                    </a:ext>
                  </a:extLst>
                </a:gridCol>
                <a:gridCol w="2262433">
                  <a:extLst>
                    <a:ext uri="{9D8B030D-6E8A-4147-A177-3AD203B41FA5}">
                      <a16:colId xmlns:a16="http://schemas.microsoft.com/office/drawing/2014/main" val="3840376373"/>
                    </a:ext>
                  </a:extLst>
                </a:gridCol>
                <a:gridCol w="2361267">
                  <a:extLst>
                    <a:ext uri="{9D8B030D-6E8A-4147-A177-3AD203B41FA5}">
                      <a16:colId xmlns:a16="http://schemas.microsoft.com/office/drawing/2014/main" val="1506764584"/>
                    </a:ext>
                  </a:extLst>
                </a:gridCol>
              </a:tblGrid>
              <a:tr h="195851">
                <a:tc rowSpan="2">
                  <a:txBody>
                    <a:bodyPr/>
                    <a:lstStyle/>
                    <a:p>
                      <a:pPr algn="ctr" fontAlgn="ctr"/>
                      <a:r>
                        <a:rPr lang="fi-FI" sz="1400" b="1" i="0" u="none" strike="noStrike" dirty="0">
                          <a:solidFill>
                            <a:srgbClr val="000000"/>
                          </a:solidFill>
                          <a:effectLst/>
                          <a:latin typeface="Calibri" panose="020F0502020204030204" pitchFamily="34" charset="0"/>
                        </a:rPr>
                        <a:t>Kauniainen</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1" i="0" u="none" strike="noStrike" dirty="0">
                          <a:solidFill>
                            <a:srgbClr val="000000"/>
                          </a:solidFill>
                          <a:effectLst/>
                          <a:latin typeface="Calibri" panose="020F0502020204030204" pitchFamily="34" charset="0"/>
                        </a:rPr>
                        <a:t>Kaikki</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Suomenkielinen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Calibri" panose="020F0502020204030204" pitchFamily="34" charset="0"/>
                        </a:rPr>
                        <a:t>Ruotsinkielinen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260190">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Calibri" panose="020F0502020204030204" pitchFamily="34" charset="0"/>
                        </a:rPr>
                        <a:t>Kaikki</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195851">
                <a:tc>
                  <a:txBody>
                    <a:bodyPr/>
                    <a:lstStyle/>
                    <a:p>
                      <a:pPr algn="l" fontAlgn="b"/>
                      <a:r>
                        <a:rPr lang="fi-FI" sz="1400" b="0" i="0" u="none" strike="noStrike">
                          <a:solidFill>
                            <a:srgbClr val="000000"/>
                          </a:solidFill>
                          <a:effectLst/>
                          <a:latin typeface="Calibri" panose="020F0502020204030204" pitchFamily="34" charset="0"/>
                        </a:rPr>
                        <a:t>Vastaajamäärä, 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297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134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j-lt"/>
                        </a:rPr>
                        <a:t>118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95851">
                <a:tc>
                  <a:txBody>
                    <a:bodyPr/>
                    <a:lstStyle/>
                    <a:p>
                      <a:pPr algn="l" fontAlgn="b"/>
                      <a:r>
                        <a:rPr lang="fi-FI" sz="1400" b="0" i="0" u="none" strike="noStrike" dirty="0">
                          <a:solidFill>
                            <a:srgbClr val="000000"/>
                          </a:solidFill>
                          <a:effectLst/>
                          <a:latin typeface="Calibri" panose="020F0502020204030204" pitchFamily="34" charset="0"/>
                        </a:rPr>
                        <a:t> </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j-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60190">
                <a:tc>
                  <a:txBody>
                    <a:bodyPr/>
                    <a:lstStyle/>
                    <a:p>
                      <a:pPr algn="l" fontAlgn="t"/>
                      <a:r>
                        <a:rPr lang="fi-FI" sz="1400" b="0" i="0" u="none" strike="noStrike" kern="1200" dirty="0">
                          <a:solidFill>
                            <a:schemeClr val="tx1">
                              <a:lumMod val="50000"/>
                            </a:schemeClr>
                          </a:solidFill>
                          <a:effectLst/>
                          <a:latin typeface="+mn-lt"/>
                          <a:ea typeface="+mn-ea"/>
                          <a:cs typeface="+mn-cs"/>
                        </a:rPr>
                        <a:t>Yleisarvosana (4-10), keskiarvo</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j-lt"/>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j-lt"/>
                        </a:rPr>
                        <a:t>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66677761"/>
                  </a:ext>
                </a:extLst>
              </a:tr>
            </a:tbl>
          </a:graphicData>
        </a:graphic>
      </p:graphicFrame>
      <p:sp>
        <p:nvSpPr>
          <p:cNvPr id="6" name="Dian numeron paikkamerkki 5">
            <a:extLst>
              <a:ext uri="{FF2B5EF4-FFF2-40B4-BE49-F238E27FC236}">
                <a16:creationId xmlns:a16="http://schemas.microsoft.com/office/drawing/2014/main" id="{DA039F75-06C4-2EEE-BF04-12AB481B97E0}"/>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41</a:t>
            </a:fld>
            <a:endParaRPr lang="en-FI"/>
          </a:p>
        </p:txBody>
      </p:sp>
    </p:spTree>
    <p:extLst>
      <p:ext uri="{BB962C8B-B14F-4D97-AF65-F5344CB8AC3E}">
        <p14:creationId xmlns:p14="http://schemas.microsoft.com/office/powerpoint/2010/main" val="4283785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045741" y="446529"/>
            <a:ext cx="11276083" cy="369332"/>
          </a:xfrm>
          <a:prstGeom prst="rect">
            <a:avLst/>
          </a:prstGeom>
          <a:noFill/>
        </p:spPr>
        <p:txBody>
          <a:bodyPr wrap="square" rtlCol="0">
            <a:spAutoFit/>
          </a:bodyPr>
          <a:lstStyle/>
          <a:p>
            <a:r>
              <a:rPr lang="fi-FI" sz="1800" b="1" kern="1200" dirty="0">
                <a:solidFill>
                  <a:schemeClr val="tx2"/>
                </a:solidFill>
                <a:effectLst/>
                <a:latin typeface="+mn-lt"/>
                <a:ea typeface="+mn-ea"/>
                <a:cs typeface="+mn-cs"/>
              </a:rPr>
              <a:t>LUOTETTAVUUSRAJATAULUKKO 95 %:N TASOLLE</a:t>
            </a:r>
            <a:endParaRPr lang="fi-FI" sz="1800" kern="1200" dirty="0">
              <a:solidFill>
                <a:schemeClr val="tx2"/>
              </a:solidFill>
              <a:effectLst/>
              <a:latin typeface="+mn-lt"/>
              <a:ea typeface="+mn-ea"/>
              <a:cs typeface="+mn-cs"/>
            </a:endParaRPr>
          </a:p>
        </p:txBody>
      </p:sp>
      <p:sp>
        <p:nvSpPr>
          <p:cNvPr id="5" name="Tekstiruutu 4">
            <a:extLst>
              <a:ext uri="{FF2B5EF4-FFF2-40B4-BE49-F238E27FC236}">
                <a16:creationId xmlns:a16="http://schemas.microsoft.com/office/drawing/2014/main" id="{96C0C770-9A60-49BC-B5B2-5921C894D1AC}"/>
              </a:ext>
              <a:ext uri="{C183D7F6-B498-43B3-948B-1728B52AA6E4}">
                <adec:decorative xmlns:adec="http://schemas.microsoft.com/office/drawing/2017/decorative" val="1"/>
              </a:ext>
            </a:extLst>
          </p:cNvPr>
          <p:cNvSpPr txBox="1"/>
          <p:nvPr/>
        </p:nvSpPr>
        <p:spPr>
          <a:xfrm>
            <a:off x="101916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effectLst/>
                <a:latin typeface="+mn-lt"/>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400" dirty="0">
                <a:effectLst/>
                <a:latin typeface="+mn-lt"/>
              </a:rPr>
            </a:br>
            <a:r>
              <a:rPr lang="fi-FI" sz="1200" dirty="0">
                <a:effectLst/>
                <a:latin typeface="+mn-lt"/>
              </a:rPr>
              <a:t>Jos tuhannesta vastaajasta 5 % on ostanut</a:t>
            </a:r>
            <a:br>
              <a:rPr lang="fi-FI" sz="1200" dirty="0">
                <a:effectLst/>
                <a:latin typeface="+mn-lt"/>
              </a:rPr>
            </a:br>
            <a:r>
              <a:rPr lang="fi-FI" sz="1200" dirty="0">
                <a:effectLst/>
                <a:latin typeface="+mn-lt"/>
              </a:rPr>
              <a:t>tuotetta, on virhemarginaali ±1,4 prosenttiyksikköä. Koko väestössä on siis 95 %:n luotettavuustason mukaan 3,6–6,4 % tuotetta ostaneita.</a:t>
            </a:r>
            <a:endParaRPr lang="fi-FI" sz="1200" dirty="0">
              <a:effectLst/>
              <a:latin typeface="+mn-lt"/>
              <a:ea typeface="Times New Roman" panose="02020603050405020304" pitchFamily="18" charset="0"/>
            </a:endParaRPr>
          </a:p>
        </p:txBody>
      </p:sp>
      <p:sp>
        <p:nvSpPr>
          <p:cNvPr id="6" name="Tekstiruutu 5">
            <a:extLst>
              <a:ext uri="{FF2B5EF4-FFF2-40B4-BE49-F238E27FC236}">
                <a16:creationId xmlns:a16="http://schemas.microsoft.com/office/drawing/2014/main" id="{D12237D1-C425-4C6A-94EC-F93AE6F23306}"/>
              </a:ext>
              <a:ext uri="{C183D7F6-B498-43B3-948B-1728B52AA6E4}">
                <adec:decorative xmlns:adec="http://schemas.microsoft.com/office/drawing/2017/decorative" val="1"/>
              </a:ext>
            </a:extLst>
          </p:cNvPr>
          <p:cNvSpPr txBox="1"/>
          <p:nvPr/>
        </p:nvSpPr>
        <p:spPr>
          <a:xfrm>
            <a:off x="4668439" y="4894531"/>
            <a:ext cx="3420000" cy="1077218"/>
          </a:xfrm>
          <a:prstGeom prst="rect">
            <a:avLst/>
          </a:prstGeom>
          <a:noFill/>
          <a:ln w="9525">
            <a:noFill/>
          </a:ln>
        </p:spPr>
        <p:txBody>
          <a:bodyPr wrap="square" rtlCol="0">
            <a:spAutoFit/>
          </a:bodyPr>
          <a:lstStyle/>
          <a:p>
            <a:pPr>
              <a:spcAft>
                <a:spcPts val="0"/>
              </a:spcAft>
            </a:pPr>
            <a:r>
              <a:rPr lang="fi-FI" sz="1200" b="1" dirty="0">
                <a:effectLst/>
              </a:rPr>
              <a:t>Esimerkki 2</a:t>
            </a:r>
            <a:br>
              <a:rPr lang="fi-FI" sz="1200" dirty="0">
                <a:effectLst/>
              </a:rPr>
            </a:br>
            <a:endParaRPr lang="fi-FI" sz="400" dirty="0">
              <a:effectLst/>
            </a:endParaRPr>
          </a:p>
          <a:p>
            <a:pPr>
              <a:spcAft>
                <a:spcPts val="0"/>
              </a:spcAft>
            </a:pPr>
            <a:r>
              <a:rPr lang="fi-FI" sz="1200" dirty="0">
                <a:effectLst/>
              </a:rPr>
              <a:t>Oletetaan ennen tutkimusta, että tuotteen markkinaosuus on noin 15 %. Halutaan selvittää </a:t>
            </a:r>
          </a:p>
          <a:p>
            <a:pPr>
              <a:spcAft>
                <a:spcPts val="0"/>
              </a:spcAft>
            </a:pPr>
            <a:r>
              <a:rPr lang="fi-FI" sz="1200" dirty="0">
                <a:effectLst/>
              </a:rPr>
              <a:t>asia ±1 prosenttiyksikön tarkkuudella. Tutkimukseen tarvitaan 5000 vastaajaa.</a:t>
            </a:r>
            <a:endParaRPr lang="fi-FI" sz="1200" dirty="0">
              <a:effectLst/>
              <a:latin typeface="Times New Roman" panose="02020603050405020304" pitchFamily="18" charset="0"/>
              <a:ea typeface="Times New Roman" panose="02020603050405020304" pitchFamily="18" charset="0"/>
            </a:endParaRPr>
          </a:p>
        </p:txBody>
      </p:sp>
      <p:sp>
        <p:nvSpPr>
          <p:cNvPr id="7" name="Tekstiruutu 6">
            <a:extLst>
              <a:ext uri="{FF2B5EF4-FFF2-40B4-BE49-F238E27FC236}">
                <a16:creationId xmlns:a16="http://schemas.microsoft.com/office/drawing/2014/main" id="{BAF4006A-D15C-4F46-BE44-8CB8A6C0485A}"/>
              </a:ext>
              <a:ext uri="{C183D7F6-B498-43B3-948B-1728B52AA6E4}">
                <adec:decorative xmlns:adec="http://schemas.microsoft.com/office/drawing/2017/decorative" val="1"/>
              </a:ext>
            </a:extLst>
          </p:cNvPr>
          <p:cNvSpPr txBox="1"/>
          <p:nvPr/>
        </p:nvSpPr>
        <p:spPr>
          <a:xfrm>
            <a:off x="8327808" y="4894531"/>
            <a:ext cx="3924000" cy="1692771"/>
          </a:xfrm>
          <a:prstGeom prst="rect">
            <a:avLst/>
          </a:prstGeom>
          <a:noFill/>
          <a:ln w="9525">
            <a:noFill/>
          </a:ln>
        </p:spPr>
        <p:txBody>
          <a:bodyPr wrap="square" rtlCol="0">
            <a:spAutoFit/>
          </a:bodyPr>
          <a:lstStyle/>
          <a:p>
            <a:pPr marL="0" indent="0">
              <a:spcAft>
                <a:spcPts val="0"/>
              </a:spcAft>
            </a:pPr>
            <a:r>
              <a:rPr lang="fi-FI" sz="1200" b="1" dirty="0">
                <a:effectLst/>
              </a:rPr>
              <a:t>Esimerkki 3</a:t>
            </a:r>
            <a:br>
              <a:rPr lang="fi-FI" sz="1200" dirty="0">
                <a:effectLst/>
              </a:rPr>
            </a:br>
            <a:br>
              <a:rPr lang="fi-FI" sz="400" dirty="0">
                <a:effectLst/>
              </a:rPr>
            </a:br>
            <a:r>
              <a:rPr lang="fi-FI" sz="1200" dirty="0">
                <a:effectLst/>
              </a:rPr>
              <a:t>a) Tuhannen vastaajan joukossa 15–19-vuotiaita on 150, </a:t>
            </a:r>
          </a:p>
          <a:p>
            <a:pPr>
              <a:spcAft>
                <a:spcPts val="0"/>
              </a:spcAft>
            </a:pPr>
            <a:r>
              <a:rPr lang="fi-FI" sz="1200" dirty="0">
                <a:effectLst/>
              </a:rPr>
              <a:t>ja näistä 10 % ilmoittaa ostavansa säännöllisesti tuotetta X. </a:t>
            </a:r>
          </a:p>
          <a:p>
            <a:pPr>
              <a:spcAft>
                <a:spcPts val="0"/>
              </a:spcAft>
            </a:pPr>
            <a:r>
              <a:rPr lang="fi-FI" sz="1200" dirty="0">
                <a:effectLst/>
              </a:rPr>
              <a:t>Todellinen ostajien osuus 95 %:n luotettavuustasolla on </a:t>
            </a:r>
          </a:p>
          <a:p>
            <a:pPr>
              <a:spcAft>
                <a:spcPts val="0"/>
              </a:spcAft>
            </a:pPr>
            <a:r>
              <a:rPr lang="fi-FI" sz="1200" dirty="0">
                <a:effectLst/>
              </a:rPr>
              <a:t>10 % ±4,9 eli 5,1–14,9 %.</a:t>
            </a:r>
            <a:br>
              <a:rPr lang="fi-FI" sz="1200" dirty="0">
                <a:effectLst/>
              </a:rPr>
            </a:br>
            <a:br>
              <a:rPr lang="fi-FI" sz="400" dirty="0">
                <a:effectLst/>
              </a:rPr>
            </a:br>
            <a:r>
              <a:rPr lang="fi-FI" sz="1200" dirty="0">
                <a:effectLst/>
              </a:rPr>
              <a:t>b) Jos otoskoko olisi puolta pienempi eli 500, </a:t>
            </a:r>
            <a:br>
              <a:rPr lang="fi-FI" sz="1200" dirty="0">
                <a:effectLst/>
              </a:rPr>
            </a:br>
            <a:r>
              <a:rPr lang="fi-FI" sz="1200" dirty="0">
                <a:effectLst/>
              </a:rPr>
              <a:t>15–19-vuotiaita vastaajia olisi 75 ja todellinen </a:t>
            </a:r>
          </a:p>
          <a:p>
            <a:pPr>
              <a:spcAft>
                <a:spcPts val="0"/>
              </a:spcAft>
            </a:pPr>
            <a:r>
              <a:rPr lang="fi-FI" sz="1200" dirty="0">
                <a:effectLst/>
              </a:rPr>
              <a:t>ostajien osuus olisi 10 % ±6,9 eli 3,1–16,9 %.</a:t>
            </a:r>
            <a:endParaRPr lang="fi-FI" sz="1200" dirty="0">
              <a:effectLst/>
              <a:latin typeface="+mn-lt"/>
              <a:ea typeface="Times New Roman" panose="02020603050405020304" pitchFamily="18" charset="0"/>
            </a:endParaRPr>
          </a:p>
        </p:txBody>
      </p:sp>
      <p:sp>
        <p:nvSpPr>
          <p:cNvPr id="8" name="Suorakulmio 7">
            <a:extLst>
              <a:ext uri="{FF2B5EF4-FFF2-40B4-BE49-F238E27FC236}">
                <a16:creationId xmlns:a16="http://schemas.microsoft.com/office/drawing/2014/main" id="{645621B0-12EE-4D3B-95CA-BF4D6C202A82}"/>
              </a:ext>
              <a:ext uri="{C183D7F6-B498-43B3-948B-1728B52AA6E4}">
                <adec:decorative xmlns:adec="http://schemas.microsoft.com/office/drawing/2017/decorative" val="1"/>
              </a:ext>
            </a:extLst>
          </p:cNvPr>
          <p:cNvSpPr/>
          <p:nvPr/>
        </p:nvSpPr>
        <p:spPr>
          <a:xfrm>
            <a:off x="1019163" y="4877440"/>
            <a:ext cx="11104380"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uora yhdysviiva 8">
            <a:extLst>
              <a:ext uri="{FF2B5EF4-FFF2-40B4-BE49-F238E27FC236}">
                <a16:creationId xmlns:a16="http://schemas.microsoft.com/office/drawing/2014/main" id="{C377BD21-C96F-411D-B406-6A1AB1F98F65}"/>
              </a:ext>
              <a:ext uri="{C183D7F6-B498-43B3-948B-1728B52AA6E4}">
                <adec:decorative xmlns:adec="http://schemas.microsoft.com/office/drawing/2017/decorative" val="1"/>
              </a:ext>
            </a:extLst>
          </p:cNvPr>
          <p:cNvCxnSpPr>
            <a:cxnSpLocks/>
          </p:cNvCxnSpPr>
          <p:nvPr/>
        </p:nvCxnSpPr>
        <p:spPr>
          <a:xfrm>
            <a:off x="443916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E29092E7-F4E6-4A42-82A1-1795652B65BA}"/>
              </a:ext>
              <a:ext uri="{C183D7F6-B498-43B3-948B-1728B52AA6E4}">
                <adec:decorative xmlns:adec="http://schemas.microsoft.com/office/drawing/2017/decorative" val="1"/>
              </a:ext>
            </a:extLst>
          </p:cNvPr>
          <p:cNvCxnSpPr>
            <a:cxnSpLocks/>
          </p:cNvCxnSpPr>
          <p:nvPr/>
        </p:nvCxnSpPr>
        <p:spPr>
          <a:xfrm>
            <a:off x="816067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D7B47734-3D47-4F56-ADC0-73A4FA4DB3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9650" y="817245"/>
            <a:ext cx="11182350" cy="3981450"/>
          </a:xfrm>
          <a:prstGeom prst="rect">
            <a:avLst/>
          </a:prstGeom>
        </p:spPr>
      </p:pic>
      <p:sp>
        <p:nvSpPr>
          <p:cNvPr id="12" name="Suorakulmio 11">
            <a:extLst>
              <a:ext uri="{FF2B5EF4-FFF2-40B4-BE49-F238E27FC236}">
                <a16:creationId xmlns:a16="http://schemas.microsoft.com/office/drawing/2014/main" id="{BAF6EAC5-37F2-438C-ACCC-9A4D14C7A64D}"/>
              </a:ext>
              <a:ext uri="{C183D7F6-B498-43B3-948B-1728B52AA6E4}">
                <adec:decorative xmlns:adec="http://schemas.microsoft.com/office/drawing/2017/decorative" val="1"/>
              </a:ext>
            </a:extLst>
          </p:cNvPr>
          <p:cNvSpPr/>
          <p:nvPr/>
        </p:nvSpPr>
        <p:spPr>
          <a:xfrm>
            <a:off x="101916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0FE574C6-F582-6B7B-5E79-E48622F26EA1}"/>
              </a:ext>
              <a:ext uri="{C183D7F6-B498-43B3-948B-1728B52AA6E4}">
                <adec:decorative xmlns:adec="http://schemas.microsoft.com/office/drawing/2017/decorative" val="1"/>
              </a:ext>
            </a:extLst>
          </p:cNvPr>
          <p:cNvSpPr>
            <a:spLocks noGrp="1"/>
          </p:cNvSpPr>
          <p:nvPr>
            <p:ph type="ftr" sz="quarter" idx="4294967295"/>
          </p:nvPr>
        </p:nvSpPr>
        <p:spPr>
          <a:xfrm>
            <a:off x="4038600" y="6356350"/>
            <a:ext cx="4114800" cy="365125"/>
          </a:xfrm>
        </p:spPr>
        <p:txBody>
          <a:bodyPr/>
          <a:lstStyle/>
          <a:p>
            <a:r>
              <a:rPr lang="fi-FI"/>
              <a:t>Pääkaupunkiseudun varhaiskasvatuskysely 2024 - KAUNIAINEN</a:t>
            </a:r>
            <a:endParaRPr lang="fi-FI" dirty="0"/>
          </a:p>
        </p:txBody>
      </p:sp>
      <p:sp>
        <p:nvSpPr>
          <p:cNvPr id="13" name="Dian numeron paikkamerkki 12">
            <a:extLst>
              <a:ext uri="{FF2B5EF4-FFF2-40B4-BE49-F238E27FC236}">
                <a16:creationId xmlns:a16="http://schemas.microsoft.com/office/drawing/2014/main" id="{8885A231-FAF6-7320-BDD9-C385EBF6B712}"/>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FE5B6939-2160-4D54-A0A9-177BFACD315D}" type="slidenum">
              <a:rPr lang="fi-FI" smtClean="0"/>
              <a:pPr/>
              <a:t>42</a:t>
            </a:fld>
            <a:endParaRPr lang="fi-FI" dirty="0"/>
          </a:p>
        </p:txBody>
      </p:sp>
      <p:pic>
        <p:nvPicPr>
          <p:cNvPr id="2" name="Kuva 1">
            <a:extLst>
              <a:ext uri="{FF2B5EF4-FFF2-40B4-BE49-F238E27FC236}">
                <a16:creationId xmlns:a16="http://schemas.microsoft.com/office/drawing/2014/main" id="{5B1AD45B-A154-CA0D-6B55-A6A1EBA3575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Päivämäärän paikkamerkki 13">
            <a:extLst>
              <a:ext uri="{FF2B5EF4-FFF2-40B4-BE49-F238E27FC236}">
                <a16:creationId xmlns:a16="http://schemas.microsoft.com/office/drawing/2014/main" id="{838CE5F4-2D1F-4037-C386-1DE2579B6930}"/>
              </a:ext>
              <a:ext uri="{C183D7F6-B498-43B3-948B-1728B52AA6E4}">
                <adec:decorative xmlns:adec="http://schemas.microsoft.com/office/drawing/2017/decorative" val="1"/>
              </a:ext>
            </a:extLst>
          </p:cNvPr>
          <p:cNvSpPr>
            <a:spLocks noGrp="1"/>
          </p:cNvSpPr>
          <p:nvPr>
            <p:ph type="dt" sz="half" idx="4294967295"/>
          </p:nvPr>
        </p:nvSpPr>
        <p:spPr>
          <a:xfrm>
            <a:off x="838200" y="6356350"/>
            <a:ext cx="2743200" cy="365125"/>
          </a:xfrm>
        </p:spPr>
        <p:txBody>
          <a:bodyPr/>
          <a:lstStyle/>
          <a:p>
            <a:r>
              <a:rPr lang="fi-FI"/>
              <a:t>17.12.2024</a:t>
            </a:r>
            <a:endParaRPr lang="fi-FI" dirty="0"/>
          </a:p>
        </p:txBody>
      </p:sp>
    </p:spTree>
    <p:extLst>
      <p:ext uri="{BB962C8B-B14F-4D97-AF65-F5344CB8AC3E}">
        <p14:creationId xmlns:p14="http://schemas.microsoft.com/office/powerpoint/2010/main" val="424965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055833" y="497648"/>
            <a:ext cx="11276083" cy="369332"/>
          </a:xfrm>
          <a:prstGeom prst="rect">
            <a:avLst/>
          </a:prstGeom>
          <a:noFill/>
        </p:spPr>
        <p:txBody>
          <a:bodyPr wrap="square" rtlCol="0">
            <a:spAutoFit/>
          </a:bodyPr>
          <a:lstStyle/>
          <a:p>
            <a:r>
              <a:rPr lang="fi-FI" sz="1800" b="1" kern="1200" dirty="0">
                <a:solidFill>
                  <a:schemeClr val="tx2"/>
                </a:solidFill>
                <a:effectLst/>
                <a:latin typeface="+mn-lt"/>
                <a:ea typeface="+mn-ea"/>
                <a:cs typeface="+mn-cs"/>
              </a:rPr>
              <a:t>KAHDESTA ERI TUTKIMUKSESTA SAATUJEN TULOSTEN VÄLISTEN EROJEN LUOTETTAVUUSTAULUKKO 95 %:N TASOLLE</a:t>
            </a:r>
            <a:endParaRPr lang="fi-FI" sz="1800" kern="1200" dirty="0">
              <a:solidFill>
                <a:schemeClr val="tx2"/>
              </a:solidFill>
              <a:effectLst/>
              <a:latin typeface="+mn-lt"/>
              <a:ea typeface="+mn-ea"/>
              <a:cs typeface="+mn-cs"/>
            </a:endParaRPr>
          </a:p>
        </p:txBody>
      </p:sp>
      <p:pic>
        <p:nvPicPr>
          <p:cNvPr id="5" name="Kuva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23" y="1055417"/>
            <a:ext cx="2868756" cy="2449105"/>
          </a:xfrm>
          <a:prstGeom prst="rect">
            <a:avLst/>
          </a:prstGeom>
        </p:spPr>
      </p:pic>
      <p:pic>
        <p:nvPicPr>
          <p:cNvPr id="6" name="Kuva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93739" y="1084551"/>
            <a:ext cx="2834359" cy="2414708"/>
          </a:xfrm>
          <a:prstGeom prst="rect">
            <a:avLst/>
          </a:prstGeom>
        </p:spPr>
      </p:pic>
      <p:pic>
        <p:nvPicPr>
          <p:cNvPr id="7" name="Kuva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4986" y="1098410"/>
            <a:ext cx="2854997" cy="2407829"/>
          </a:xfrm>
          <a:prstGeom prst="rect">
            <a:avLst/>
          </a:prstGeom>
        </p:spPr>
      </p:pic>
      <p:pic>
        <p:nvPicPr>
          <p:cNvPr id="8" name="Kuva 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027291" y="1131091"/>
            <a:ext cx="2861876" cy="2373431"/>
          </a:xfrm>
          <a:prstGeom prst="rect">
            <a:avLst/>
          </a:prstGeom>
        </p:spPr>
      </p:pic>
      <p:pic>
        <p:nvPicPr>
          <p:cNvPr id="9" name="Kuva 8">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3283" y="3837420"/>
            <a:ext cx="2875636" cy="2400949"/>
          </a:xfrm>
          <a:prstGeom prst="rect">
            <a:avLst/>
          </a:prstGeom>
        </p:spPr>
      </p:pic>
      <p:sp>
        <p:nvSpPr>
          <p:cNvPr id="10" name="Tekstiruutu 9">
            <a:extLst>
              <a:ext uri="{C183D7F6-B498-43B3-948B-1728B52AA6E4}">
                <adec:decorative xmlns:adec="http://schemas.microsoft.com/office/drawing/2017/decorative" val="1"/>
              </a:ext>
            </a:extLst>
          </p:cNvPr>
          <p:cNvSpPr txBox="1"/>
          <p:nvPr/>
        </p:nvSpPr>
        <p:spPr>
          <a:xfrm>
            <a:off x="3511714" y="3894317"/>
            <a:ext cx="8508804" cy="2492990"/>
          </a:xfrm>
          <a:prstGeom prst="rect">
            <a:avLst/>
          </a:prstGeom>
          <a:noFill/>
        </p:spPr>
        <p:txBody>
          <a:bodyPr wrap="square" rtlCol="0">
            <a:spAutoFit/>
          </a:bodyPr>
          <a:lstStyle/>
          <a:p>
            <a:r>
              <a:rPr lang="fi-FI" sz="1200" kern="1200" dirty="0">
                <a:solidFill>
                  <a:schemeClr val="tx1"/>
                </a:solidFill>
                <a:effectLst/>
                <a:latin typeface="+mj-lt"/>
                <a:ea typeface="+mn-ea"/>
                <a:cs typeface="+mn-cs"/>
              </a:rPr>
              <a:t>Näiden taulukoiden avulla voidaan arvioida eri-suuruisten otosten ja eri tutkimusten avulla saatujen prosenttilukujen erotusten merkitsevyyttä.</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Taulukoista valitaan aina se, jossa p (=prosenttiluku) on lähinnä saatua tulosta/osuutta.</a:t>
            </a:r>
            <a:endParaRPr lang="fi-FI" sz="1200" b="1" kern="1200" dirty="0">
              <a:solidFill>
                <a:schemeClr val="tx1"/>
              </a:solidFill>
              <a:effectLst/>
              <a:latin typeface="+mj-lt"/>
              <a:ea typeface="+mn-ea"/>
              <a:cs typeface="+mn-cs"/>
            </a:endParaRPr>
          </a:p>
          <a:p>
            <a:endParaRPr lang="fi-FI" sz="1200" b="1" kern="1200" dirty="0">
              <a:solidFill>
                <a:schemeClr val="tx1"/>
              </a:solidFill>
              <a:effectLst/>
              <a:latin typeface="+mj-lt"/>
              <a:ea typeface="+mn-ea"/>
              <a:cs typeface="+mn-cs"/>
            </a:endParaRPr>
          </a:p>
          <a:p>
            <a:r>
              <a:rPr lang="fi-FI" sz="1200" b="1" kern="1200" dirty="0">
                <a:solidFill>
                  <a:schemeClr val="tx1"/>
                </a:solidFill>
                <a:effectLst/>
                <a:ea typeface="+mn-ea"/>
                <a:cs typeface="+mn-cs"/>
              </a:rPr>
              <a:t>ESIMERKKI</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Tehtiin kaksi eri tutkimusta eri aikoina. Toisessa oli 250 vastaajaa ja toisessa 1000. Tuotteen markkina-osuus oli pienemmässä tutkimuksessa 37 % ja suuremmassa 35 %.</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
        <p:nvSpPr>
          <p:cNvPr id="3" name="Alatunnisteen paikkamerkki 2">
            <a:extLst>
              <a:ext uri="{FF2B5EF4-FFF2-40B4-BE49-F238E27FC236}">
                <a16:creationId xmlns:a16="http://schemas.microsoft.com/office/drawing/2014/main" id="{0A785F4D-8380-B6F6-7099-F78A3EECEAD5}"/>
              </a:ext>
              <a:ext uri="{C183D7F6-B498-43B3-948B-1728B52AA6E4}">
                <adec:decorative xmlns:adec="http://schemas.microsoft.com/office/drawing/2017/decorative" val="1"/>
              </a:ext>
            </a:extLst>
          </p:cNvPr>
          <p:cNvSpPr>
            <a:spLocks noGrp="1"/>
          </p:cNvSpPr>
          <p:nvPr>
            <p:ph type="ftr" sz="quarter" idx="4294967295"/>
          </p:nvPr>
        </p:nvSpPr>
        <p:spPr>
          <a:xfrm>
            <a:off x="4038600" y="6356350"/>
            <a:ext cx="4114800" cy="365125"/>
          </a:xfrm>
        </p:spPr>
        <p:txBody>
          <a:bodyPr/>
          <a:lstStyle/>
          <a:p>
            <a:r>
              <a:rPr lang="fi-FI"/>
              <a:t>Pääkaupunkiseudun varhaiskasvatuskysely 2024 - KAUNIAINEN</a:t>
            </a:r>
            <a:endParaRPr lang="fi-FI" dirty="0"/>
          </a:p>
        </p:txBody>
      </p:sp>
      <p:sp>
        <p:nvSpPr>
          <p:cNvPr id="11" name="Dian numeron paikkamerkki 10">
            <a:extLst>
              <a:ext uri="{FF2B5EF4-FFF2-40B4-BE49-F238E27FC236}">
                <a16:creationId xmlns:a16="http://schemas.microsoft.com/office/drawing/2014/main" id="{EBE3B28A-6194-E949-F242-1F3A9C893407}"/>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FE5B6939-2160-4D54-A0A9-177BFACD315D}" type="slidenum">
              <a:rPr lang="fi-FI" smtClean="0"/>
              <a:pPr/>
              <a:t>43</a:t>
            </a:fld>
            <a:endParaRPr lang="fi-FI" dirty="0"/>
          </a:p>
        </p:txBody>
      </p:sp>
      <p:pic>
        <p:nvPicPr>
          <p:cNvPr id="2" name="Kuva 1">
            <a:extLst>
              <a:ext uri="{FF2B5EF4-FFF2-40B4-BE49-F238E27FC236}">
                <a16:creationId xmlns:a16="http://schemas.microsoft.com/office/drawing/2014/main" id="{3A6130C0-9CD0-A1B3-1B4A-139C0F4A7774}"/>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Päivämäärän paikkamerkki 11">
            <a:extLst>
              <a:ext uri="{FF2B5EF4-FFF2-40B4-BE49-F238E27FC236}">
                <a16:creationId xmlns:a16="http://schemas.microsoft.com/office/drawing/2014/main" id="{628E7E1E-86C8-0016-E8CF-9F3CB3A667BC}"/>
              </a:ext>
              <a:ext uri="{C183D7F6-B498-43B3-948B-1728B52AA6E4}">
                <adec:decorative xmlns:adec="http://schemas.microsoft.com/office/drawing/2017/decorative" val="1"/>
              </a:ext>
            </a:extLst>
          </p:cNvPr>
          <p:cNvSpPr>
            <a:spLocks noGrp="1"/>
          </p:cNvSpPr>
          <p:nvPr>
            <p:ph type="dt" sz="half" idx="4294967295"/>
          </p:nvPr>
        </p:nvSpPr>
        <p:spPr>
          <a:xfrm>
            <a:off x="838200" y="6356350"/>
            <a:ext cx="2743200" cy="365125"/>
          </a:xfrm>
        </p:spPr>
        <p:txBody>
          <a:bodyPr/>
          <a:lstStyle/>
          <a:p>
            <a:r>
              <a:rPr lang="fi-FI"/>
              <a:t>17.12.2024</a:t>
            </a:r>
            <a:endParaRPr lang="fi-FI" dirty="0"/>
          </a:p>
        </p:txBody>
      </p:sp>
    </p:spTree>
    <p:extLst>
      <p:ext uri="{BB962C8B-B14F-4D97-AF65-F5344CB8AC3E}">
        <p14:creationId xmlns:p14="http://schemas.microsoft.com/office/powerpoint/2010/main" val="2082598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6C9D6-9220-6FCA-B242-238275F41D9B}"/>
              </a:ext>
            </a:extLst>
          </p:cNvPr>
          <p:cNvSpPr>
            <a:spLocks noGrp="1"/>
          </p:cNvSpPr>
          <p:nvPr>
            <p:ph type="ctrTitle"/>
          </p:nvPr>
        </p:nvSpPr>
        <p:spPr/>
        <p:txBody>
          <a:bodyPr/>
          <a:lstStyle/>
          <a:p>
            <a:r>
              <a:rPr lang="en-FI"/>
              <a:t>Kiitos! Tack!</a:t>
            </a:r>
          </a:p>
        </p:txBody>
      </p:sp>
    </p:spTree>
    <p:extLst>
      <p:ext uri="{BB962C8B-B14F-4D97-AF65-F5344CB8AC3E}">
        <p14:creationId xmlns:p14="http://schemas.microsoft.com/office/powerpoint/2010/main" val="385399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B518-C662-573E-3AF1-E0A007BD76F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46ACA22-BD5B-899E-4453-23538E2CFAFD}"/>
              </a:ext>
            </a:extLst>
          </p:cNvPr>
          <p:cNvSpPr>
            <a:spLocks noGrp="1"/>
          </p:cNvSpPr>
          <p:nvPr>
            <p:ph type="title"/>
          </p:nvPr>
        </p:nvSpPr>
        <p:spPr/>
        <p:txBody>
          <a:bodyPr/>
          <a:lstStyle/>
          <a:p>
            <a:r>
              <a:rPr lang="fi-FI"/>
              <a:t>Tiedonkeruun sujumisesta</a:t>
            </a:r>
          </a:p>
        </p:txBody>
      </p:sp>
      <p:sp>
        <p:nvSpPr>
          <p:cNvPr id="6" name="Tekstin paikkamerkki 4">
            <a:extLst>
              <a:ext uri="{FF2B5EF4-FFF2-40B4-BE49-F238E27FC236}">
                <a16:creationId xmlns:a16="http://schemas.microsoft.com/office/drawing/2014/main" id="{630A147B-4701-E7C4-3B63-5972C67ECE6D}"/>
              </a:ext>
            </a:extLst>
          </p:cNvPr>
          <p:cNvSpPr txBox="1">
            <a:spLocks/>
          </p:cNvSpPr>
          <p:nvPr/>
        </p:nvSpPr>
        <p:spPr>
          <a:xfrm>
            <a:off x="1221065" y="1481989"/>
            <a:ext cx="10484978" cy="4389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600" dirty="0">
                <a:solidFill>
                  <a:schemeClr val="tx1">
                    <a:lumMod val="50000"/>
                  </a:schemeClr>
                </a:solidFill>
              </a:rPr>
              <a:t>Tiedonkeruuta jatkettiin alkuperäisestä suunnitelmasta 11 vuorokaudella, koska tiedonkeruun aikana oli erilaisia ongelmatilanteita: </a:t>
            </a:r>
          </a:p>
          <a:p>
            <a:pPr marL="742950" lvl="1" indent="-285750">
              <a:buFont typeface="Arial" panose="020B0604020202020204" pitchFamily="34" charset="0"/>
              <a:buChar char="•"/>
            </a:pPr>
            <a:r>
              <a:rPr lang="fi-FI" sz="1600" dirty="0">
                <a:solidFill>
                  <a:schemeClr val="tx1">
                    <a:lumMod val="50000"/>
                  </a:schemeClr>
                </a:solidFill>
              </a:rPr>
              <a:t>linkkitekstin muuntuminen kaupungin ja yksittäisen vastaanottajan tietoturva-asetusten vuoksi (Helsinki)</a:t>
            </a:r>
          </a:p>
          <a:p>
            <a:pPr marL="742950" lvl="1" indent="-285750">
              <a:buFont typeface="Arial" panose="020B0604020202020204" pitchFamily="34" charset="0"/>
              <a:buChar char="•"/>
            </a:pPr>
            <a:r>
              <a:rPr lang="fi-FI" sz="1600" dirty="0">
                <a:solidFill>
                  <a:schemeClr val="tx1">
                    <a:lumMod val="50000"/>
                  </a:schemeClr>
                </a:solidFill>
              </a:rPr>
              <a:t>linkkitekstin sisältämä väärä hyperlinkki, mikä linkkitekstin kopioimistavasta riippuen aiheutti sen, että vastauksia ohjautui väärään toimipisteeseen laajemmin Espoossa ja Kauniaisissa sekä muutamassa toimipisteessä Helsingissä. Vantaalla ongelmaa ei ollut.</a:t>
            </a:r>
          </a:p>
          <a:p>
            <a:pPr marL="1200150" lvl="2" indent="-285750">
              <a:buFont typeface="Arial" panose="020B0604020202020204" pitchFamily="34" charset="0"/>
              <a:buChar char="•"/>
            </a:pPr>
            <a:r>
              <a:rPr lang="fi-FI" sz="1600" dirty="0">
                <a:solidFill>
                  <a:schemeClr val="tx1">
                    <a:lumMod val="50000"/>
                  </a:schemeClr>
                </a:solidFill>
              </a:rPr>
              <a:t>Tämän vuoksi tiedonkeruu oli ensimmäisen viikonlopun ajan (26.10.-28.10.) pysähdyksissä ja avattiin uudelleen maanantaina 28.10.</a:t>
            </a:r>
          </a:p>
          <a:p>
            <a:pPr marL="1200150" lvl="2" indent="-285750">
              <a:buFont typeface="Arial" panose="020B0604020202020204" pitchFamily="34" charset="0"/>
              <a:buChar char="•"/>
            </a:pPr>
            <a:r>
              <a:rPr lang="fi-FI" sz="1600" dirty="0">
                <a:solidFill>
                  <a:schemeClr val="tx1">
                    <a:lumMod val="50000"/>
                  </a:schemeClr>
                </a:solidFill>
              </a:rPr>
              <a:t>Väärän linkin kautta vastanneista noin 10 prosenttia pystyttiin paikantamaan avointen vastausten kautta oikeisiin yksiköihin. Ne vastaukset, joita ei pystytty paikantamaan, ovat mukana Espoon, Helsingin ja Kauniaisten kaupunkitason tuloksissa sekä pääkaupunkiseututason tuloksissa.</a:t>
            </a:r>
          </a:p>
          <a:p>
            <a:pPr marL="742950" lvl="1" indent="-285750">
              <a:buFont typeface="Arial" panose="020B0604020202020204" pitchFamily="34" charset="0"/>
              <a:buChar char="•"/>
            </a:pPr>
            <a:r>
              <a:rPr lang="fi-FI" sz="1600" dirty="0">
                <a:solidFill>
                  <a:schemeClr val="tx1">
                    <a:lumMod val="50000"/>
                  </a:schemeClr>
                </a:solidFill>
              </a:rPr>
              <a:t>toimitetun ohjeistuksen häviäminen päiväkodissa</a:t>
            </a:r>
          </a:p>
          <a:p>
            <a:pPr marL="742950" lvl="1" indent="-285750">
              <a:buFont typeface="Arial" panose="020B0604020202020204" pitchFamily="34" charset="0"/>
              <a:buChar char="•"/>
            </a:pPr>
            <a:r>
              <a:rPr lang="fi-FI" sz="1600" dirty="0">
                <a:solidFill>
                  <a:schemeClr val="tx1">
                    <a:lumMod val="50000"/>
                  </a:schemeClr>
                </a:solidFill>
              </a:rPr>
              <a:t>väärän päiväkodin linkin tai puutteellisten saateviestien jakaminen sekä </a:t>
            </a:r>
          </a:p>
          <a:p>
            <a:pPr marL="742950" lvl="1" indent="-285750">
              <a:buFont typeface="Arial" panose="020B0604020202020204" pitchFamily="34" charset="0"/>
              <a:buChar char="•"/>
            </a:pPr>
            <a:r>
              <a:rPr lang="fi-FI" sz="1600" dirty="0">
                <a:solidFill>
                  <a:schemeClr val="tx1">
                    <a:lumMod val="50000"/>
                  </a:schemeClr>
                </a:solidFill>
              </a:rPr>
              <a:t>itse vastaamiseen liittyvänä ongelmana se, että vastaajan laiteasetusten vuoksi linkki ei avautunut</a:t>
            </a:r>
          </a:p>
          <a:p>
            <a:pPr marL="285750" indent="-285750">
              <a:buFont typeface="Arial" panose="020B0604020202020204" pitchFamily="34" charset="0"/>
              <a:buChar char="•"/>
            </a:pPr>
            <a:r>
              <a:rPr lang="fi-FI" sz="1600" dirty="0">
                <a:solidFill>
                  <a:schemeClr val="tx1">
                    <a:lumMod val="50000"/>
                  </a:schemeClr>
                </a:solidFill>
              </a:rPr>
              <a:t>Ongelmatilanteita varten vastaajalle oli avattu sähköpostiosoite, johon he pystyivät ottamaan suoraan yhteyttä. Yhteyttä ottaneiden kanssa selvitettiin ongelmatilanteet ja toimitettiin linkki tarvittaessa uudelleen.</a:t>
            </a:r>
            <a:endParaRPr lang="fi-FI" sz="1600" dirty="0"/>
          </a:p>
        </p:txBody>
      </p:sp>
      <p:sp>
        <p:nvSpPr>
          <p:cNvPr id="3" name="Dian numeron paikkamerkki 2">
            <a:extLst>
              <a:ext uri="{FF2B5EF4-FFF2-40B4-BE49-F238E27FC236}">
                <a16:creationId xmlns:a16="http://schemas.microsoft.com/office/drawing/2014/main" id="{9E782A51-88FE-8E16-7A83-9090121D0AE8}"/>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5</a:t>
            </a:fld>
            <a:endParaRPr lang="en-FI"/>
          </a:p>
        </p:txBody>
      </p:sp>
    </p:spTree>
    <p:extLst>
      <p:ext uri="{BB962C8B-B14F-4D97-AF65-F5344CB8AC3E}">
        <p14:creationId xmlns:p14="http://schemas.microsoft.com/office/powerpoint/2010/main" val="6767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99BC-8E2B-7276-BAE8-4EACC372AD5C}"/>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FB90B202-A5A3-6787-AB0A-2B025ECFCE81}"/>
              </a:ext>
            </a:extLst>
          </p:cNvPr>
          <p:cNvSpPr>
            <a:spLocks noGrp="1"/>
          </p:cNvSpPr>
          <p:nvPr>
            <p:ph type="title"/>
          </p:nvPr>
        </p:nvSpPr>
        <p:spPr>
          <a:xfrm>
            <a:off x="1206207" y="2766218"/>
            <a:ext cx="10515600" cy="1325563"/>
          </a:xfrm>
        </p:spPr>
        <p:txBody>
          <a:bodyPr/>
          <a:lstStyle/>
          <a:p>
            <a:pPr algn="ctr"/>
            <a:r>
              <a:rPr lang="fi-FI"/>
              <a:t>Taustatiedot</a:t>
            </a:r>
          </a:p>
        </p:txBody>
      </p:sp>
      <p:sp>
        <p:nvSpPr>
          <p:cNvPr id="2" name="Dian numeron paikkamerkki 1">
            <a:extLst>
              <a:ext uri="{FF2B5EF4-FFF2-40B4-BE49-F238E27FC236}">
                <a16:creationId xmlns:a16="http://schemas.microsoft.com/office/drawing/2014/main" id="{A609B23E-7BA7-8813-546F-0A4E1708F58D}"/>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6</a:t>
            </a:fld>
            <a:endParaRPr lang="en-FI"/>
          </a:p>
        </p:txBody>
      </p:sp>
    </p:spTree>
    <p:extLst>
      <p:ext uri="{BB962C8B-B14F-4D97-AF65-F5344CB8AC3E}">
        <p14:creationId xmlns:p14="http://schemas.microsoft.com/office/powerpoint/2010/main" val="5457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9EDA-A5BD-3283-DABC-F7FD5E5AC3BB}"/>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9B526929-31EF-1E69-36B0-BFC7E8A59A12}"/>
              </a:ext>
            </a:extLst>
          </p:cNvPr>
          <p:cNvSpPr>
            <a:spLocks noGrp="1"/>
          </p:cNvSpPr>
          <p:nvPr>
            <p:ph type="title"/>
          </p:nvPr>
        </p:nvSpPr>
        <p:spPr/>
        <p:txBody>
          <a:bodyPr/>
          <a:lstStyle/>
          <a:p>
            <a:r>
              <a:rPr lang="fi-FI" dirty="0"/>
              <a:t>Kieli, jolla lomakkeelle on vastattu</a:t>
            </a:r>
          </a:p>
        </p:txBody>
      </p:sp>
      <p:sp>
        <p:nvSpPr>
          <p:cNvPr id="3" name="Title 1">
            <a:extLst>
              <a:ext uri="{FF2B5EF4-FFF2-40B4-BE49-F238E27FC236}">
                <a16:creationId xmlns:a16="http://schemas.microsoft.com/office/drawing/2014/main" id="{0471EF1E-9E08-EBA1-3167-C86C86B5480E}"/>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2" name="Sisällön paikkamerkki 10" descr="Vastaajista 60 prosenttia vastasi suomen kielellä, 9 prosenttia englanniksi, 30 prosenttia ruotsiksi, 1 prosentti venäjäksi ja alle 1 prosentti muilla kielillä.">
            <a:extLst>
              <a:ext uri="{FF2B5EF4-FFF2-40B4-BE49-F238E27FC236}">
                <a16:creationId xmlns:a16="http://schemas.microsoft.com/office/drawing/2014/main" id="{4D3F3219-2E53-9378-0E20-EE8663ADD335}"/>
              </a:ext>
            </a:extLst>
          </p:cNvPr>
          <p:cNvGraphicFramePr>
            <a:graphicFrameLocks noGrp="1"/>
          </p:cNvGraphicFramePr>
          <p:nvPr>
            <p:ph sz="half" idx="1"/>
            <p:custDataLst>
              <p:tags r:id="rId1"/>
            </p:custDataLst>
            <p:extLst>
              <p:ext uri="{D42A27DB-BD31-4B8C-83A1-F6EECF244321}">
                <p14:modId xmlns:p14="http://schemas.microsoft.com/office/powerpoint/2010/main" val="2260230264"/>
              </p:ext>
            </p:extLst>
          </p:nvPr>
        </p:nvGraphicFramePr>
        <p:xfrm>
          <a:off x="1349375" y="1646797"/>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4" name="Dian numeron paikkamerkki 3">
            <a:extLst>
              <a:ext uri="{FF2B5EF4-FFF2-40B4-BE49-F238E27FC236}">
                <a16:creationId xmlns:a16="http://schemas.microsoft.com/office/drawing/2014/main" id="{F45AE30D-15A9-663B-017B-CF997760C809}"/>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7</a:t>
            </a:fld>
            <a:endParaRPr lang="en-FI"/>
          </a:p>
        </p:txBody>
      </p:sp>
    </p:spTree>
    <p:extLst>
      <p:ext uri="{BB962C8B-B14F-4D97-AF65-F5344CB8AC3E}">
        <p14:creationId xmlns:p14="http://schemas.microsoft.com/office/powerpoint/2010/main" val="316236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6DFB-3349-D9F8-D7E9-7B316CFAFB4B}"/>
            </a:ext>
          </a:extLst>
        </p:cNvPr>
        <p:cNvGrpSpPr/>
        <p:nvPr/>
      </p:nvGrpSpPr>
      <p:grpSpPr>
        <a:xfrm>
          <a:off x="0" y="0"/>
          <a:ext cx="0" cy="0"/>
          <a:chOff x="0" y="0"/>
          <a:chExt cx="0" cy="0"/>
        </a:xfrm>
      </p:grpSpPr>
      <p:sp>
        <p:nvSpPr>
          <p:cNvPr id="5" name="Otsikko 4" descr="Tutkimukseen vastanneiden henkilöiden lapsista 10 prosenttia on syntynyt vuonna 2023 tai 2024. Muina vuosina (2022 tai aiemmin) syntyneitä on 15 - 22 prosenttia vuosittain.">
            <a:extLst>
              <a:ext uri="{FF2B5EF4-FFF2-40B4-BE49-F238E27FC236}">
                <a16:creationId xmlns:a16="http://schemas.microsoft.com/office/drawing/2014/main" id="{FBA845D8-8715-9349-2B57-A9906C60145A}"/>
              </a:ext>
            </a:extLst>
          </p:cNvPr>
          <p:cNvSpPr>
            <a:spLocks noGrp="1"/>
          </p:cNvSpPr>
          <p:nvPr>
            <p:ph type="title"/>
          </p:nvPr>
        </p:nvSpPr>
        <p:spPr/>
        <p:txBody>
          <a:bodyPr/>
          <a:lstStyle/>
          <a:p>
            <a:r>
              <a:rPr lang="fi-FI" dirty="0"/>
              <a:t>Lapsen syntymävuosi</a:t>
            </a:r>
          </a:p>
        </p:txBody>
      </p:sp>
      <p:sp>
        <p:nvSpPr>
          <p:cNvPr id="3" name="Title 1">
            <a:extLst>
              <a:ext uri="{FF2B5EF4-FFF2-40B4-BE49-F238E27FC236}">
                <a16:creationId xmlns:a16="http://schemas.microsoft.com/office/drawing/2014/main" id="{DC38F85E-D240-0B34-80F6-1A81E7A7B7C4}"/>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n=297</a:t>
            </a:r>
          </a:p>
        </p:txBody>
      </p:sp>
      <p:graphicFrame>
        <p:nvGraphicFramePr>
          <p:cNvPr id="2" name="Sisällön paikkamerkki 10" descr="10 prosenttia lapsista on syntynyt vuonna 2023 tai vuonna 2024. Muina vuosina (2022 tai aiemmin) syntyneiden osuudet ovat 15-22 prosenttia vuosittain.">
            <a:extLst>
              <a:ext uri="{FF2B5EF4-FFF2-40B4-BE49-F238E27FC236}">
                <a16:creationId xmlns:a16="http://schemas.microsoft.com/office/drawing/2014/main" id="{1FB29765-9EEC-CF75-E624-E3DE751990BF}"/>
              </a:ext>
            </a:extLst>
          </p:cNvPr>
          <p:cNvGraphicFramePr>
            <a:graphicFrameLocks noGrp="1"/>
          </p:cNvGraphicFramePr>
          <p:nvPr>
            <p:ph sz="half" idx="1"/>
            <p:custDataLst>
              <p:tags r:id="rId1"/>
            </p:custDataLst>
            <p:extLst>
              <p:ext uri="{D42A27DB-BD31-4B8C-83A1-F6EECF244321}">
                <p14:modId xmlns:p14="http://schemas.microsoft.com/office/powerpoint/2010/main" val="2227383280"/>
              </p:ext>
            </p:extLst>
          </p:nvPr>
        </p:nvGraphicFramePr>
        <p:xfrm>
          <a:off x="1349375" y="1646797"/>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4" name="Dian numeron paikkamerkki 3">
            <a:extLst>
              <a:ext uri="{FF2B5EF4-FFF2-40B4-BE49-F238E27FC236}">
                <a16:creationId xmlns:a16="http://schemas.microsoft.com/office/drawing/2014/main" id="{04234BA3-EA20-E239-6BFF-CA3935713C8B}"/>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8</a:t>
            </a:fld>
            <a:endParaRPr lang="en-FI"/>
          </a:p>
        </p:txBody>
      </p:sp>
    </p:spTree>
    <p:extLst>
      <p:ext uri="{BB962C8B-B14F-4D97-AF65-F5344CB8AC3E}">
        <p14:creationId xmlns:p14="http://schemas.microsoft.com/office/powerpoint/2010/main" val="1383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0CF7D7-E608-3874-0879-48A317DEC4F4}"/>
              </a:ext>
            </a:extLst>
          </p:cNvPr>
          <p:cNvSpPr>
            <a:spLocks noGrp="1"/>
          </p:cNvSpPr>
          <p:nvPr>
            <p:ph type="title"/>
          </p:nvPr>
        </p:nvSpPr>
        <p:spPr/>
        <p:txBody>
          <a:bodyPr/>
          <a:lstStyle/>
          <a:p>
            <a:r>
              <a:rPr lang="fi-FI" dirty="0"/>
              <a:t>Lapsen syntymävuosi ja kieli</a:t>
            </a:r>
          </a:p>
        </p:txBody>
      </p:sp>
      <p:graphicFrame>
        <p:nvGraphicFramePr>
          <p:cNvPr id="5" name="Taulukko 4" descr="Tässä on esitetty ristiintaulukointi lapsen syntymävuoden ja lomakkeen kieliversion mukaan.">
            <a:extLst>
              <a:ext uri="{FF2B5EF4-FFF2-40B4-BE49-F238E27FC236}">
                <a16:creationId xmlns:a16="http://schemas.microsoft.com/office/drawing/2014/main" id="{BEF9B6FB-FDF4-77CC-5A9E-DFE392CF2793}"/>
              </a:ext>
            </a:extLst>
          </p:cNvPr>
          <p:cNvGraphicFramePr>
            <a:graphicFrameLocks noGrp="1"/>
          </p:cNvGraphicFramePr>
          <p:nvPr>
            <p:extLst>
              <p:ext uri="{D42A27DB-BD31-4B8C-83A1-F6EECF244321}">
                <p14:modId xmlns:p14="http://schemas.microsoft.com/office/powerpoint/2010/main" val="2361996896"/>
              </p:ext>
            </p:extLst>
          </p:nvPr>
        </p:nvGraphicFramePr>
        <p:xfrm>
          <a:off x="1826132" y="1689536"/>
          <a:ext cx="8323708" cy="4246246"/>
        </p:xfrm>
        <a:graphic>
          <a:graphicData uri="http://schemas.openxmlformats.org/drawingml/2006/table">
            <a:tbl>
              <a:tblPr/>
              <a:tblGrid>
                <a:gridCol w="3157270">
                  <a:extLst>
                    <a:ext uri="{9D8B030D-6E8A-4147-A177-3AD203B41FA5}">
                      <a16:colId xmlns:a16="http://schemas.microsoft.com/office/drawing/2014/main" val="3115891637"/>
                    </a:ext>
                  </a:extLst>
                </a:gridCol>
                <a:gridCol w="1175433">
                  <a:extLst>
                    <a:ext uri="{9D8B030D-6E8A-4147-A177-3AD203B41FA5}">
                      <a16:colId xmlns:a16="http://schemas.microsoft.com/office/drawing/2014/main" val="1545568211"/>
                    </a:ext>
                  </a:extLst>
                </a:gridCol>
                <a:gridCol w="1339447">
                  <a:extLst>
                    <a:ext uri="{9D8B030D-6E8A-4147-A177-3AD203B41FA5}">
                      <a16:colId xmlns:a16="http://schemas.microsoft.com/office/drawing/2014/main" val="3840376373"/>
                    </a:ext>
                  </a:extLst>
                </a:gridCol>
                <a:gridCol w="1325779">
                  <a:extLst>
                    <a:ext uri="{9D8B030D-6E8A-4147-A177-3AD203B41FA5}">
                      <a16:colId xmlns:a16="http://schemas.microsoft.com/office/drawing/2014/main" val="1506764584"/>
                    </a:ext>
                  </a:extLst>
                </a:gridCol>
                <a:gridCol w="1325779">
                  <a:extLst>
                    <a:ext uri="{9D8B030D-6E8A-4147-A177-3AD203B41FA5}">
                      <a16:colId xmlns:a16="http://schemas.microsoft.com/office/drawing/2014/main" val="4159391419"/>
                    </a:ext>
                  </a:extLst>
                </a:gridCol>
              </a:tblGrid>
              <a:tr h="300038">
                <a:tc rowSpan="2">
                  <a:txBody>
                    <a:bodyPr/>
                    <a:lstStyle/>
                    <a:p>
                      <a:pPr algn="ctr"/>
                      <a:r>
                        <a:rPr lang="fi-FI" sz="1400" dirty="0">
                          <a:latin typeface="+mn-lt"/>
                        </a:rPr>
                        <a:t>KAUNIAINEN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fi-FI" sz="1400" b="1" i="0" u="none" strike="noStrike" kern="1200" dirty="0">
                          <a:solidFill>
                            <a:srgbClr val="000000"/>
                          </a:solidFill>
                          <a:effectLst/>
                          <a:latin typeface="+mn-lt"/>
                          <a:ea typeface="+mn-ea"/>
                          <a:cs typeface="+mn-cs"/>
                        </a:rPr>
                        <a:t>Kaikki vastaajat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fi-FI" sz="1400" b="1" i="0" u="none" strike="noStrike" dirty="0">
                          <a:solidFill>
                            <a:srgbClr val="000000"/>
                          </a:solidFill>
                          <a:effectLst/>
                          <a:latin typeface="+mn-lt"/>
                        </a:rPr>
                        <a:t>Lomakkeen kieli</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i-FI"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b"/>
                      <a:endParaRPr lang="fi-FI"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652453"/>
                  </a:ext>
                </a:extLst>
              </a:tr>
              <a:tr h="300038">
                <a:tc vMerge="1">
                  <a:txBody>
                    <a:bodyPr/>
                    <a:lstStyle/>
                    <a:p>
                      <a:endParaRPr lang="fi-FI"/>
                    </a:p>
                  </a:txBody>
                  <a:tcPr/>
                </a:tc>
                <a:tc vMerge="1">
                  <a:txBody>
                    <a:bodyPr/>
                    <a:lstStyle/>
                    <a:p>
                      <a:endParaRPr dirty="0"/>
                    </a:p>
                  </a:txBody>
                  <a:tcPr/>
                </a:tc>
                <a:tc>
                  <a:txBody>
                    <a:bodyPr/>
                    <a:lstStyle/>
                    <a:p>
                      <a:pPr algn="ctr" fontAlgn="t"/>
                      <a:r>
                        <a:rPr lang="fi-FI" sz="1400" b="0" i="0" u="none" strike="noStrike" dirty="0">
                          <a:solidFill>
                            <a:srgbClr val="000000"/>
                          </a:solidFill>
                          <a:effectLst/>
                          <a:latin typeface="+mn-lt"/>
                        </a:rPr>
                        <a:t>Suomi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rPr>
                        <a:t>Englanti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rPr>
                        <a:t>Ruotsi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077937"/>
                  </a:ext>
                </a:extLst>
              </a:tr>
              <a:tr h="200025">
                <a:tc>
                  <a:txBody>
                    <a:bodyPr/>
                    <a:lstStyle/>
                    <a:p>
                      <a:pPr algn="l" fontAlgn="b"/>
                      <a:r>
                        <a:rPr lang="fi-FI" sz="1400" b="0" i="0" u="none" strike="noStrike" dirty="0">
                          <a:solidFill>
                            <a:srgbClr val="000000"/>
                          </a:solidFill>
                          <a:effectLst/>
                          <a:latin typeface="+mn-lt"/>
                        </a:rPr>
                        <a:t>Vastaajamäärä, 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a:solidFill>
                            <a:srgbClr val="000000"/>
                          </a:solidFill>
                          <a:effectLst/>
                          <a:latin typeface="+mn-lt"/>
                          <a:cs typeface="Arial" panose="020B0604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405088"/>
                  </a:ext>
                </a:extLst>
              </a:tr>
              <a:tr h="200025">
                <a:tc>
                  <a:txBody>
                    <a:bodyPr/>
                    <a:lstStyle/>
                    <a:p>
                      <a:pPr algn="l" fontAlgn="b"/>
                      <a:r>
                        <a:rPr lang="fi-FI" sz="1400" b="0" i="0" u="none" strike="noStrike">
                          <a:solidFill>
                            <a:srgbClr val="000000"/>
                          </a:solidFill>
                          <a:effectLst/>
                          <a:latin typeface="+mn-l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400" b="0"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400" b="0" i="0" u="none" strike="noStrike" dirty="0">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400" b="0" i="0" u="none" strike="noStrike" dirty="0">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400" b="0" i="0" u="none" strike="noStrike" dirty="0">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563981"/>
                  </a:ext>
                </a:extLst>
              </a:tr>
              <a:tr h="600075">
                <a:tc>
                  <a:txBody>
                    <a:bodyPr/>
                    <a:lstStyle/>
                    <a:p>
                      <a:pPr algn="l" fontAlgn="t"/>
                      <a:r>
                        <a:rPr lang="fi-FI" sz="1400" b="0" i="0" u="none" strike="noStrike" dirty="0">
                          <a:solidFill>
                            <a:srgbClr val="000000"/>
                          </a:solidFill>
                          <a:effectLst/>
                          <a:latin typeface="+mn-lt"/>
                        </a:rPr>
                        <a:t>2018 tai aiemmin, n=64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27 %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B0FF"/>
                    </a:solidFill>
                  </a:tcPr>
                </a:tc>
                <a:extLst>
                  <a:ext uri="{0D108BD9-81ED-4DB2-BD59-A6C34878D82A}">
                    <a16:rowId xmlns:a16="http://schemas.microsoft.com/office/drawing/2014/main" val="1944609038"/>
                  </a:ext>
                </a:extLst>
              </a:tr>
              <a:tr h="600075">
                <a:tc>
                  <a:txBody>
                    <a:bodyPr/>
                    <a:lstStyle/>
                    <a:p>
                      <a:pPr algn="l" fontAlgn="t"/>
                      <a:r>
                        <a:rPr lang="fi-FI" sz="1400" b="0" i="0" u="none" strike="noStrike" dirty="0">
                          <a:solidFill>
                            <a:srgbClr val="000000"/>
                          </a:solidFill>
                          <a:effectLst/>
                          <a:latin typeface="+mn-lt"/>
                        </a:rPr>
                        <a:t>2019, n=48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extLst>
                  <a:ext uri="{0D108BD9-81ED-4DB2-BD59-A6C34878D82A}">
                    <a16:rowId xmlns:a16="http://schemas.microsoft.com/office/drawing/2014/main" val="1149589305"/>
                  </a:ext>
                </a:extLst>
              </a:tr>
              <a:tr h="600075">
                <a:tc>
                  <a:txBody>
                    <a:bodyPr/>
                    <a:lstStyle/>
                    <a:p>
                      <a:pPr algn="l" fontAlgn="t"/>
                      <a:r>
                        <a:rPr lang="fi-FI" sz="1400" b="0" i="0" u="none" strike="noStrike" dirty="0">
                          <a:solidFill>
                            <a:srgbClr val="000000"/>
                          </a:solidFill>
                          <a:effectLst/>
                          <a:latin typeface="+mn-lt"/>
                        </a:rPr>
                        <a:t>2020, n=54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extLst>
                  <a:ext uri="{0D108BD9-81ED-4DB2-BD59-A6C34878D82A}">
                    <a16:rowId xmlns:a16="http://schemas.microsoft.com/office/drawing/2014/main" val="2128835101"/>
                  </a:ext>
                </a:extLst>
              </a:tr>
              <a:tr h="600075">
                <a:tc>
                  <a:txBody>
                    <a:bodyPr/>
                    <a:lstStyle/>
                    <a:p>
                      <a:pPr algn="l" fontAlgn="t"/>
                      <a:r>
                        <a:rPr lang="fi-FI" sz="1400" b="0" i="0" u="none" strike="noStrike" dirty="0">
                          <a:solidFill>
                            <a:srgbClr val="000000"/>
                          </a:solidFill>
                          <a:effectLst/>
                          <a:latin typeface="+mn-lt"/>
                        </a:rPr>
                        <a:t>2021, n=57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extLst>
                  <a:ext uri="{0D108BD9-81ED-4DB2-BD59-A6C34878D82A}">
                    <a16:rowId xmlns:a16="http://schemas.microsoft.com/office/drawing/2014/main" val="578858578"/>
                  </a:ext>
                </a:extLst>
              </a:tr>
              <a:tr h="400050">
                <a:tc>
                  <a:txBody>
                    <a:bodyPr/>
                    <a:lstStyle/>
                    <a:p>
                      <a:pPr algn="l" fontAlgn="t"/>
                      <a:r>
                        <a:rPr lang="fi-FI" sz="1400" b="0" i="0" u="none" strike="noStrike" dirty="0">
                          <a:solidFill>
                            <a:srgbClr val="000000"/>
                          </a:solidFill>
                          <a:effectLst/>
                          <a:latin typeface="+mn-lt"/>
                        </a:rPr>
                        <a:t>2022, n=45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extLst>
                  <a:ext uri="{0D108BD9-81ED-4DB2-BD59-A6C34878D82A}">
                    <a16:rowId xmlns:a16="http://schemas.microsoft.com/office/drawing/2014/main" val="3102390073"/>
                  </a:ext>
                </a:extLst>
              </a:tr>
              <a:tr h="400050">
                <a:tc>
                  <a:txBody>
                    <a:bodyPr/>
                    <a:lstStyle/>
                    <a:p>
                      <a:pPr algn="l" fontAlgn="t"/>
                      <a:r>
                        <a:rPr lang="fi-FI" sz="1400" b="0" i="0" u="none" strike="noStrike" dirty="0">
                          <a:solidFill>
                            <a:srgbClr val="000000"/>
                          </a:solidFill>
                          <a:effectLst/>
                          <a:latin typeface="+mn-lt"/>
                        </a:rPr>
                        <a:t>2023 tai 2024, n=29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400" b="0" i="0" u="none" strike="noStrike" dirty="0">
                          <a:solidFill>
                            <a:srgbClr val="000000"/>
                          </a:solidFill>
                          <a:effectLst/>
                          <a:latin typeface="+mn-lt"/>
                          <a:cs typeface="Arial" panose="020B0604020202020204" pitchFamily="34" charset="0"/>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A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tc>
                  <a:txBody>
                    <a:bodyPr/>
                    <a:lstStyle/>
                    <a:p>
                      <a:pPr algn="ctr" fontAlgn="t"/>
                      <a:r>
                        <a:rPr lang="fi-FI" sz="1400" b="0" i="0" u="none" strike="noStrike" dirty="0">
                          <a:solidFill>
                            <a:srgbClr val="000000"/>
                          </a:solidFill>
                          <a:effectLst/>
                          <a:latin typeface="+mn-lt"/>
                          <a:cs typeface="Arial" panose="020B0604020202020204" pitchFamily="34" charset="0"/>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extLst>
                  <a:ext uri="{0D108BD9-81ED-4DB2-BD59-A6C34878D82A}">
                    <a16:rowId xmlns:a16="http://schemas.microsoft.com/office/drawing/2014/main" val="1013072945"/>
                  </a:ext>
                </a:extLst>
              </a:tr>
            </a:tbl>
          </a:graphicData>
        </a:graphic>
      </p:graphicFrame>
      <p:sp>
        <p:nvSpPr>
          <p:cNvPr id="6" name="Tekstiruutu 5">
            <a:extLst>
              <a:ext uri="{FF2B5EF4-FFF2-40B4-BE49-F238E27FC236}">
                <a16:creationId xmlns:a16="http://schemas.microsoft.com/office/drawing/2014/main" id="{0EC3D5B1-7239-1C8B-8BD2-C07F7ADC2086}"/>
              </a:ext>
            </a:extLst>
          </p:cNvPr>
          <p:cNvSpPr txBox="1"/>
          <p:nvPr/>
        </p:nvSpPr>
        <p:spPr>
          <a:xfrm>
            <a:off x="1826132" y="6073192"/>
            <a:ext cx="6909966" cy="307777"/>
          </a:xfrm>
          <a:prstGeom prst="rect">
            <a:avLst/>
          </a:prstGeom>
          <a:noFill/>
        </p:spPr>
        <p:txBody>
          <a:bodyPr wrap="square" rtlCol="0">
            <a:spAutoFit/>
          </a:bodyPr>
          <a:lstStyle/>
          <a:p>
            <a:r>
              <a:rPr lang="fi-FI" sz="1400" dirty="0"/>
              <a:t>Muiden kielien vastaajia vähän, tuloksia ei esitetä</a:t>
            </a:r>
          </a:p>
        </p:txBody>
      </p:sp>
      <p:sp>
        <p:nvSpPr>
          <p:cNvPr id="4" name="Dian numeron paikkamerkki 3">
            <a:extLst>
              <a:ext uri="{FF2B5EF4-FFF2-40B4-BE49-F238E27FC236}">
                <a16:creationId xmlns:a16="http://schemas.microsoft.com/office/drawing/2014/main" id="{A4256277-9953-E8EC-3026-8EF62660CDB4}"/>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9</a:t>
            </a:fld>
            <a:endParaRPr lang="en-FI"/>
          </a:p>
        </p:txBody>
      </p:sp>
    </p:spTree>
    <p:extLst>
      <p:ext uri="{BB962C8B-B14F-4D97-AF65-F5344CB8AC3E}">
        <p14:creationId xmlns:p14="http://schemas.microsoft.com/office/powerpoint/2010/main" val="739513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29C412467E4A14090CFEE3402E3CDFE" ma:contentTypeVersion="14" ma:contentTypeDescription="Luo uusi asiakirja." ma:contentTypeScope="" ma:versionID="e17f0c7102afffe3878dacf6b55ea4fd">
  <xsd:schema xmlns:xsd="http://www.w3.org/2001/XMLSchema" xmlns:xs="http://www.w3.org/2001/XMLSchema" xmlns:p="http://schemas.microsoft.com/office/2006/metadata/properties" xmlns:ns2="c0979f65-941c-4e4d-a991-ae2f7a833524" xmlns:ns3="484c8c59-755d-4516-b8d2-1621b38262b4" xmlns:ns4="3582defa-b011-4fe3-b576-b6fc1cf6495b" targetNamespace="http://schemas.microsoft.com/office/2006/metadata/properties" ma:root="true" ma:fieldsID="de3abca130d24e4e4ce6d545e5ed635b" ns2:_="" ns3:_="" ns4:_="">
    <xsd:import namespace="c0979f65-941c-4e4d-a991-ae2f7a833524"/>
    <xsd:import namespace="484c8c59-755d-4516-b8d2-1621b38262b4"/>
    <xsd:import namespace="3582defa-b011-4fe3-b576-b6fc1cf649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9f65-941c-4e4d-a991-ae2f7a833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64e4f28e-659f-45cc-ac62-e8da996087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fda6ac1-413e-424c-92cc-e758c9c5e228}" ma:internalName="TaxCatchAll" ma:showField="CatchAllData" ma:web="3582defa-b011-4fe3-b576-b6fc1cf649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82defa-b011-4fe3-b576-b6fc1cf6495b"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c0979f65-941c-4e4d-a991-ae2f7a83352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E747AD-07DE-41B8-A64E-ABCC00862B6A}">
  <ds:schemaRefs>
    <ds:schemaRef ds:uri="3582defa-b011-4fe3-b576-b6fc1cf6495b"/>
    <ds:schemaRef ds:uri="484c8c59-755d-4516-b8d2-1621b38262b4"/>
    <ds:schemaRef ds:uri="c0979f65-941c-4e4d-a991-ae2f7a8335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498154-B29F-4E85-B9C1-3B4D2172835E}">
  <ds:schemaRefs>
    <ds:schemaRef ds:uri="3582defa-b011-4fe3-b576-b6fc1cf6495b"/>
    <ds:schemaRef ds:uri="484c8c59-755d-4516-b8d2-1621b38262b4"/>
    <ds:schemaRef ds:uri="c0979f65-941c-4e4d-a991-ae2f7a8335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D4972B-1494-4210-AD61-D808EC4C86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778</TotalTime>
  <Words>2484</Words>
  <Application>Microsoft Office PowerPoint</Application>
  <PresentationFormat>Laajakuva</PresentationFormat>
  <Paragraphs>570</Paragraphs>
  <Slides>44</Slides>
  <Notes>0</Notes>
  <HiddenSlides>0</HiddenSlides>
  <MMClips>0</MMClips>
  <ScaleCrop>false</ScaleCrop>
  <HeadingPairs>
    <vt:vector size="8" baseType="variant">
      <vt:variant>
        <vt:lpstr>Käytetyt fontit</vt:lpstr>
      </vt:variant>
      <vt:variant>
        <vt:i4>5</vt:i4>
      </vt:variant>
      <vt:variant>
        <vt:lpstr>Teema</vt:lpstr>
      </vt:variant>
      <vt:variant>
        <vt:i4>1</vt:i4>
      </vt:variant>
      <vt:variant>
        <vt:lpstr>Upotetut OLE-palvelimet</vt:lpstr>
      </vt:variant>
      <vt:variant>
        <vt:i4>1</vt:i4>
      </vt:variant>
      <vt:variant>
        <vt:lpstr>Dian otsikot</vt:lpstr>
      </vt:variant>
      <vt:variant>
        <vt:i4>44</vt:i4>
      </vt:variant>
    </vt:vector>
  </HeadingPairs>
  <TitlesOfParts>
    <vt:vector size="51" baseType="lpstr">
      <vt:lpstr>Arial</vt:lpstr>
      <vt:lpstr>Calibri</vt:lpstr>
      <vt:lpstr>Calibri Light</vt:lpstr>
      <vt:lpstr>Corbel</vt:lpstr>
      <vt:lpstr>Times New Roman</vt:lpstr>
      <vt:lpstr>Office Theme</vt:lpstr>
      <vt:lpstr>Worksheet</vt:lpstr>
      <vt:lpstr>Pääkaupunkiseudun varhaiskasvatuskysely 2024 - Kauniainen 22.1.2025  Taloustutkimus Oy Timo Myllymäki &amp; Tuomo Turja</vt:lpstr>
      <vt:lpstr>Sisällysluettelo</vt:lpstr>
      <vt:lpstr>Tutkimuksen toteutus</vt:lpstr>
      <vt:lpstr>Tutkimuksen toteutus</vt:lpstr>
      <vt:lpstr>Tiedonkeruun sujumisesta</vt:lpstr>
      <vt:lpstr>Taustatiedot</vt:lpstr>
      <vt:lpstr>Kieli, jolla lomakkeelle on vastattu</vt:lpstr>
      <vt:lpstr>Lapsen syntymävuosi</vt:lpstr>
      <vt:lpstr>Lapsen syntymävuosi ja kieli</vt:lpstr>
      <vt:lpstr>Lapsen sukupuoli</vt:lpstr>
      <vt:lpstr>Lapsen aloitusaika nykyisessä varhaiskasvatus- tai esiopetuspaikassa</vt:lpstr>
      <vt:lpstr>Lapselle esitetyt kysymykset Vastaaminen ei ollut pakollista</vt:lpstr>
      <vt:lpstr>Mitkä asiat tekevät sinut iloiseksi päiväkodissa? </vt:lpstr>
      <vt:lpstr>Mitkä asiat harmittavat sinua päiväkodissa? </vt:lpstr>
      <vt:lpstr>Varhaiskasvatukseen hakeminen ja aloittaminen 5=täysin samaa mieltä – 1=täysin eri mieltä</vt:lpstr>
      <vt:lpstr>Varhaiskasvatukseen hakeminen ja aloittaminen</vt:lpstr>
      <vt:lpstr>Lapsen osallisuus ja toiminnan laatu 5=täysin samaa mieltä – 1=täysin eri mieltä</vt:lpstr>
      <vt:lpstr>Lapsen osallisuus ja toiminnan laatu</vt:lpstr>
      <vt:lpstr>Yhteistyö henkilökunnan kanssa 5=täysin samaa mieltä – 1=täysin eri mieltä</vt:lpstr>
      <vt:lpstr>Yhteistyö henkilökunnan kanssa</vt:lpstr>
      <vt:lpstr>Yleisarvosana 10=erinomainen – 4=heikko</vt:lpstr>
      <vt:lpstr>Minkä yleisarvosanan annat lapsesi varhaiskasvatukselle/esiopetukselle</vt:lpstr>
      <vt:lpstr>Kooste kaikista väittämistä</vt:lpstr>
      <vt:lpstr>Kaikki asiakastyytyväisyysväittämät 1/2</vt:lpstr>
      <vt:lpstr>Kaikki asiakastyytyväisyysväittämät 2/2</vt:lpstr>
      <vt:lpstr>Kehittämisanalyysi</vt:lpstr>
      <vt:lpstr>Varhaiskasvatuksen vahvuudet ja kehittämisen kohteet</vt:lpstr>
      <vt:lpstr>PowerPoint-esitys</vt:lpstr>
      <vt:lpstr>PowerPoint-esitys</vt:lpstr>
      <vt:lpstr>PowerPoint-esitys</vt:lpstr>
      <vt:lpstr>Avoin kysymys  Miten kehittäisit varhaiskasvatusta tai esiopetusta?  Mitä muuta palautetta haluat antaa?  Vastaukset teemoiteltiin ja analysoitiin tekoälyavusteisesti.</vt:lpstr>
      <vt:lpstr>Miten kehittäisit varhaiskasvatusta tai esiopetusta?</vt:lpstr>
      <vt:lpstr>Miten kehittäisit varhaiskasvatusta tai esiopetusta?</vt:lpstr>
      <vt:lpstr>Kaupungin vertailusivut</vt:lpstr>
      <vt:lpstr>Varhaiskasvatukseen hakeminen ja aloittaminen</vt:lpstr>
      <vt:lpstr>Varhaiskasvatukseen hakeminen ja aloittaminen</vt:lpstr>
      <vt:lpstr>Lapsen osallisuus ja toiminnan laatu</vt:lpstr>
      <vt:lpstr>Lapsen osallisuus ja toiminnan laatu</vt:lpstr>
      <vt:lpstr>Yhteistyö henkilökunnan kanssa</vt:lpstr>
      <vt:lpstr>Yhteistyö henkilökunnan kanssa</vt:lpstr>
      <vt:lpstr>Yleisarvosana varhaiskasvatukselle ja esiopetukselle</vt:lpstr>
      <vt:lpstr>PowerPoint-esitys</vt:lpstr>
      <vt:lpstr>PowerPoint-esitys</vt:lpstr>
      <vt:lpstr>Kiitos! Tack!</vt:lpstr>
    </vt:vector>
  </TitlesOfParts>
  <Manager/>
  <Company>Å Communications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Jake Papinaho</dc:creator>
  <cp:keywords/>
  <dc:description/>
  <cp:lastModifiedBy>Timo Myllymäki</cp:lastModifiedBy>
  <cp:revision>45</cp:revision>
  <dcterms:created xsi:type="dcterms:W3CDTF">2022-11-14T13:59:23Z</dcterms:created>
  <dcterms:modified xsi:type="dcterms:W3CDTF">2025-01-24T09:42:13Z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0x010100629C412467E4A14090CFEE3402E3CDFE</vt:lpwstr>
  </property>
  <property fmtid="{D5CDD505-2E9C-101B-9397-08002B2CF9AE}" pid="3" name="MediaServiceImageTags">
    <vt:lpwstr/>
  </property>
</Properties>
</file>