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3" r:id="rId3"/>
  </p:sldMasterIdLst>
  <p:notesMasterIdLst>
    <p:notesMasterId r:id="rId16"/>
  </p:notesMasterIdLst>
  <p:sldIdLst>
    <p:sldId id="284" r:id="rId4"/>
    <p:sldId id="262" r:id="rId5"/>
    <p:sldId id="478" r:id="rId6"/>
    <p:sldId id="488" r:id="rId7"/>
    <p:sldId id="485" r:id="rId8"/>
    <p:sldId id="479" r:id="rId9"/>
    <p:sldId id="482" r:id="rId10"/>
    <p:sldId id="471" r:id="rId11"/>
    <p:sldId id="483" r:id="rId12"/>
    <p:sldId id="472" r:id="rId13"/>
    <p:sldId id="484" r:id="rId14"/>
    <p:sldId id="489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DF3"/>
    <a:srgbClr val="BFC8DC"/>
    <a:srgbClr val="8562B7"/>
    <a:srgbClr val="2C1A46"/>
    <a:srgbClr val="4F2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ematyyli 1 - Korostu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ematyyli 1 - Korostu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ematyyli 1 - Korostu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eematyyli 2 - Korostu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Vaalea tyyli 1 - Korostu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Vaalea tyyli 2 - Korostu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Vaalea tyyli 3 - Korostu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Normaali tyyli 1 - Korostu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Normaali tyyli 4 - Korostu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6"/>
    <p:restoredTop sz="94539"/>
  </p:normalViewPr>
  <p:slideViewPr>
    <p:cSldViewPr snapToGrid="0" snapToObjects="1">
      <p:cViewPr varScale="1">
        <p:scale>
          <a:sx n="133" d="100"/>
          <a:sy n="133" d="100"/>
        </p:scale>
        <p:origin x="11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7" d="100"/>
          <a:sy n="147" d="100"/>
        </p:scale>
        <p:origin x="463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CDB31-4CE9-854A-9E56-4572DE0E105C}" type="datetimeFigureOut">
              <a:rPr lang="fi-FI" smtClean="0"/>
              <a:t>25.1.2023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92492-9046-9F40-A052-0F637C4CBF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741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92492-9046-9F40-A052-0F637C4CBFE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3252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92492-9046-9F40-A052-0F637C4CBFE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8848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92492-9046-9F40-A052-0F637C4CBFEA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6235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92492-9046-9F40-A052-0F637C4CBFEA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41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92492-9046-9F40-A052-0F637C4CBFE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169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92492-9046-9F40-A052-0F637C4CBFE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477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92492-9046-9F40-A052-0F637C4CBFE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4835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92492-9046-9F40-A052-0F637C4CBFE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0733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92492-9046-9F40-A052-0F637C4CBFE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4759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92492-9046-9F40-A052-0F637C4CBFE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087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92492-9046-9F40-A052-0F637C4CBFE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5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92492-9046-9F40-A052-0F637C4CBFE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59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859ED91E-D700-8643-B02D-7678E0978A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8000" y="3128787"/>
            <a:ext cx="6768000" cy="98731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15000"/>
              </a:prstClr>
            </a:outerShdw>
          </a:effectLst>
        </p:spPr>
        <p:txBody>
          <a:bodyPr anchor="b"/>
          <a:lstStyle>
            <a:lvl1pPr algn="ctr">
              <a:lnSpc>
                <a:spcPct val="100000"/>
              </a:lnSpc>
              <a:defRPr sz="2000" b="1" i="0">
                <a:solidFill>
                  <a:schemeClr val="bg1"/>
                </a:solidFill>
                <a:latin typeface="Source Sans Pro Semibold" panose="020B0503030403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2006AFF-3882-6843-AD70-13F15F0DB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6000" y="3955500"/>
            <a:ext cx="1188000" cy="118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47D21A-1B1C-3D41-AD0A-9067C81EE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8000" y="4130651"/>
            <a:ext cx="6768000" cy="563549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15000"/>
              </a:prstClr>
            </a:outerShdw>
          </a:effectLst>
        </p:spPr>
        <p:txBody>
          <a:bodyPr anchor="t"/>
          <a:lstStyle>
            <a:lvl1pPr algn="ctr">
              <a:buFontTx/>
              <a:buNone/>
              <a:defRPr sz="9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5431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212F5F-80B6-1047-A8E6-E51C03827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" y="4767263"/>
            <a:ext cx="374090" cy="273844"/>
          </a:xfrm>
          <a:prstGeom prst="rect">
            <a:avLst/>
          </a:prstGeom>
        </p:spPr>
        <p:txBody>
          <a:bodyPr anchor="b"/>
          <a:lstStyle>
            <a:lvl1pPr algn="l">
              <a:defRPr sz="600"/>
            </a:lvl1pPr>
          </a:lstStyle>
          <a:p>
            <a:fld id="{8D6C8D1F-3066-F545-9C8E-50A640D5C1D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8C83BC-9F12-4242-90B0-549FAC4E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273844"/>
            <a:ext cx="8080892" cy="99417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7EE952-A9E0-C34B-8FE5-0FCED2E0F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29" y="1280507"/>
            <a:ext cx="8080893" cy="326350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91722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71C28-E244-7341-97A4-289413490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" y="4767263"/>
            <a:ext cx="374090" cy="273844"/>
          </a:xfrm>
          <a:prstGeom prst="rect">
            <a:avLst/>
          </a:prstGeom>
        </p:spPr>
        <p:txBody>
          <a:bodyPr anchor="b"/>
          <a:lstStyle>
            <a:lvl1pPr algn="l">
              <a:defRPr sz="600"/>
            </a:lvl1pPr>
          </a:lstStyle>
          <a:p>
            <a:fld id="{FFE1175E-EEA1-A842-BABF-96E8CF3F69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96B4F6-9E99-9A41-B40E-12FB6B49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29" y="273844"/>
            <a:ext cx="8080893" cy="99417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ACFFC3-501C-8346-A65D-C249780D6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435" y="1280507"/>
            <a:ext cx="3886200" cy="3263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/>
            </a:lvl1pPr>
            <a:lvl2pPr>
              <a:buFontTx/>
              <a:buNone/>
              <a:defRPr sz="10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B5F87A-DC17-8C45-8ABA-1430B6E60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1528" y="1280507"/>
            <a:ext cx="3886200" cy="3263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/>
            </a:lvl1pPr>
            <a:lvl2pPr>
              <a:buFontTx/>
              <a:buNone/>
              <a:defRPr sz="10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90263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2BC8D2-C0AB-7341-A5BE-DA640DC99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4330" y="4767263"/>
            <a:ext cx="374090" cy="273844"/>
          </a:xfrm>
          <a:prstGeom prst="rect">
            <a:avLst/>
          </a:prstGeom>
        </p:spPr>
        <p:txBody>
          <a:bodyPr anchor="b"/>
          <a:lstStyle>
            <a:lvl1pPr algn="l">
              <a:defRPr sz="600"/>
            </a:lvl1pPr>
          </a:lstStyle>
          <a:p>
            <a:fld id="{6A9F54F1-4149-7546-9DF6-966D2269569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2353B37-3E0A-AE4E-BA22-FA16EBA6D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7" y="273844"/>
            <a:ext cx="8077772" cy="99417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B1A16D-A33D-B546-95BE-A10F86617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878" y="1281664"/>
            <a:ext cx="3868340" cy="6107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b="0" i="0">
                <a:latin typeface="Source Sans Pro" panose="020B0503030403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9259458-AF7C-8E42-8B58-A98D36634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878" y="1906102"/>
            <a:ext cx="3868340" cy="264127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/>
            </a:lvl1pPr>
            <a:lvl2pPr>
              <a:buFontTx/>
              <a:buNone/>
              <a:defRPr sz="11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638F8CC-ED24-EB47-801B-2B93CD5C5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258" y="1281664"/>
            <a:ext cx="3887391" cy="6107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b="0" i="0">
                <a:latin typeface="Source Sans Pro" panose="020B0503030403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BD667C5-B9EB-0D4F-A82F-4B1A77A04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258" y="1906102"/>
            <a:ext cx="3887391" cy="264127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/>
            </a:lvl1pPr>
            <a:lvl2pPr>
              <a:buFontTx/>
              <a:buNone/>
              <a:defRPr sz="11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15765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4FF0A5B-E5A2-364A-A43F-870CBB0FD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" y="4767263"/>
            <a:ext cx="374090" cy="273844"/>
          </a:xfrm>
          <a:prstGeom prst="rect">
            <a:avLst/>
          </a:prstGeom>
        </p:spPr>
        <p:txBody>
          <a:bodyPr anchor="b"/>
          <a:lstStyle>
            <a:lvl1pPr algn="l">
              <a:defRPr sz="600"/>
            </a:lvl1pPr>
          </a:lstStyle>
          <a:p>
            <a:fld id="{3DD4D48B-A81C-684B-8A3B-DBB0C15B55C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690150-042B-AD40-8D77-63AA263A5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25" y="288308"/>
            <a:ext cx="3399559" cy="800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0374781-653F-6642-9366-9FD609F19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625" y="1088408"/>
            <a:ext cx="3399559" cy="3460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1C9089-4AC5-924D-BA6E-D56513AD81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75625" y="273844"/>
            <a:ext cx="4459600" cy="427490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28001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DF4AC47C-9D66-4346-AE83-3838BE874160}"/>
              </a:ext>
            </a:extLst>
          </p:cNvPr>
          <p:cNvSpPr/>
          <p:nvPr userDrawn="1"/>
        </p:nvSpPr>
        <p:spPr>
          <a:xfrm>
            <a:off x="4123474" y="273844"/>
            <a:ext cx="4669863" cy="42719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C48A17-F3A0-FD4F-91B9-83DDDDE2443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53061" y="436728"/>
            <a:ext cx="4425884" cy="394420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uorakulmainen kolmio 10">
            <a:extLst>
              <a:ext uri="{FF2B5EF4-FFF2-40B4-BE49-F238E27FC236}">
                <a16:creationId xmlns:a16="http://schemas.microsoft.com/office/drawing/2014/main" id="{1E0B5DDA-AA8B-6840-B09E-2931A3EE085A}"/>
              </a:ext>
            </a:extLst>
          </p:cNvPr>
          <p:cNvSpPr/>
          <p:nvPr userDrawn="1"/>
        </p:nvSpPr>
        <p:spPr>
          <a:xfrm rot="16200000">
            <a:off x="8260887" y="4014116"/>
            <a:ext cx="532450" cy="532450"/>
          </a:xfrm>
          <a:prstGeom prst="rtTriangl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AC44E2-5DC2-4944-B773-DF88966E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63" y="283756"/>
            <a:ext cx="3559921" cy="800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C3CD744-D1B7-424A-9B6C-2EACDAAE9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0663" y="1083856"/>
            <a:ext cx="3559921" cy="3461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4FF0A5B-E5A2-364A-A43F-870CBB0FD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" y="4767263"/>
            <a:ext cx="374090" cy="273844"/>
          </a:xfrm>
          <a:prstGeom prst="rect">
            <a:avLst/>
          </a:prstGeom>
        </p:spPr>
        <p:txBody>
          <a:bodyPr anchor="b"/>
          <a:lstStyle>
            <a:lvl1pPr algn="l">
              <a:defRPr sz="600"/>
            </a:lvl1pPr>
          </a:lstStyle>
          <a:p>
            <a:fld id="{3DD4D48B-A81C-684B-8A3B-DBB0C15B55C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Suorakulmainen kolmio 13">
            <a:extLst>
              <a:ext uri="{FF2B5EF4-FFF2-40B4-BE49-F238E27FC236}">
                <a16:creationId xmlns:a16="http://schemas.microsoft.com/office/drawing/2014/main" id="{9A21C81D-F816-7B4F-9E99-AF8AC585F8A2}"/>
              </a:ext>
            </a:extLst>
          </p:cNvPr>
          <p:cNvSpPr/>
          <p:nvPr userDrawn="1"/>
        </p:nvSpPr>
        <p:spPr>
          <a:xfrm rot="16200000">
            <a:off x="8260887" y="4186989"/>
            <a:ext cx="532450" cy="532450"/>
          </a:xfrm>
          <a:prstGeom prst="rtTriangl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9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D7981C8-46BC-9646-BC3F-A296A23AD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" y="4767263"/>
            <a:ext cx="374090" cy="273844"/>
          </a:xfrm>
          <a:prstGeom prst="rect">
            <a:avLst/>
          </a:prstGeom>
        </p:spPr>
        <p:txBody>
          <a:bodyPr anchor="b"/>
          <a:lstStyle>
            <a:lvl1pPr algn="l">
              <a:defRPr sz="600"/>
            </a:lvl1pPr>
          </a:lstStyle>
          <a:p>
            <a:fld id="{53199DA7-3EC9-F740-A9C2-8D12FCA892D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118A65CD-9984-B24F-9BD4-AEBB99F17112}"/>
              </a:ext>
            </a:extLst>
          </p:cNvPr>
          <p:cNvSpPr/>
          <p:nvPr userDrawn="1"/>
        </p:nvSpPr>
        <p:spPr>
          <a:xfrm>
            <a:off x="351851" y="2367886"/>
            <a:ext cx="3528000" cy="21805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ainen kolmio 11">
            <a:extLst>
              <a:ext uri="{FF2B5EF4-FFF2-40B4-BE49-F238E27FC236}">
                <a16:creationId xmlns:a16="http://schemas.microsoft.com/office/drawing/2014/main" id="{BA190FF2-B586-584D-B475-265415364EE4}"/>
              </a:ext>
            </a:extLst>
          </p:cNvPr>
          <p:cNvSpPr/>
          <p:nvPr userDrawn="1"/>
        </p:nvSpPr>
        <p:spPr>
          <a:xfrm rot="16200000">
            <a:off x="3351806" y="4013649"/>
            <a:ext cx="540000" cy="540000"/>
          </a:xfrm>
          <a:prstGeom prst="rtTriangl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5C3E86-BA16-8A40-8319-80F69B2D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51" y="736979"/>
            <a:ext cx="3521226" cy="83668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53672FE-716E-8E47-A4CA-7FA13FD99DE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45691" y="273845"/>
            <a:ext cx="4289533" cy="428939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6D7A2AB-95FE-334D-B726-C47644BFCDD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2136" y="2571750"/>
            <a:ext cx="3277603" cy="19766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 Muokkaa tekstin perustyylejä napsauttamalla</a:t>
            </a:r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F03C2C8B-E788-6143-8195-90380E2FC8B5}"/>
              </a:ext>
            </a:extLst>
          </p:cNvPr>
          <p:cNvCxnSpPr>
            <a:cxnSpLocks/>
          </p:cNvCxnSpPr>
          <p:nvPr userDrawn="1"/>
        </p:nvCxnSpPr>
        <p:spPr>
          <a:xfrm>
            <a:off x="4141051" y="4298968"/>
            <a:ext cx="4280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53E6AE1-286C-7246-B802-BB28FDBF9DB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1851" y="1583896"/>
            <a:ext cx="3521226" cy="77375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900" i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7609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D7981C8-46BC-9646-BC3F-A296A23AD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" y="4767263"/>
            <a:ext cx="374090" cy="273844"/>
          </a:xfrm>
          <a:prstGeom prst="rect">
            <a:avLst/>
          </a:prstGeom>
        </p:spPr>
        <p:txBody>
          <a:bodyPr anchor="b"/>
          <a:lstStyle>
            <a:lvl1pPr algn="l">
              <a:defRPr sz="600"/>
            </a:lvl1pPr>
          </a:lstStyle>
          <a:p>
            <a:fld id="{53199DA7-3EC9-F740-A9C2-8D12FCA892D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6B7EDC1F-3230-FE45-BBC7-8871C62D70CA}"/>
              </a:ext>
            </a:extLst>
          </p:cNvPr>
          <p:cNvSpPr/>
          <p:nvPr userDrawn="1"/>
        </p:nvSpPr>
        <p:spPr>
          <a:xfrm>
            <a:off x="351851" y="2024150"/>
            <a:ext cx="3528000" cy="25242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ainen kolmio 13">
            <a:extLst>
              <a:ext uri="{FF2B5EF4-FFF2-40B4-BE49-F238E27FC236}">
                <a16:creationId xmlns:a16="http://schemas.microsoft.com/office/drawing/2014/main" id="{B77DACC9-F9BF-2A40-9061-127A000EFD04}"/>
              </a:ext>
            </a:extLst>
          </p:cNvPr>
          <p:cNvSpPr/>
          <p:nvPr userDrawn="1"/>
        </p:nvSpPr>
        <p:spPr>
          <a:xfrm rot="16200000">
            <a:off x="3351806" y="4013649"/>
            <a:ext cx="540000" cy="540000"/>
          </a:xfrm>
          <a:prstGeom prst="rtTriangl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8B8EB28-45C3-F44B-8E63-694F62522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51" y="277395"/>
            <a:ext cx="3521226" cy="773753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D602984-86C8-BE4B-8D49-5A5E9EF3257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45691" y="273845"/>
            <a:ext cx="4289533" cy="428939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C54F201-2F97-834A-9E07-D14EC479B12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2136" y="2150610"/>
            <a:ext cx="3277603" cy="23978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 Muokkaa tekstin perustyylejä napsauttamalla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B1074B9F-00E8-4848-8807-4A2C78B0BF13}"/>
              </a:ext>
            </a:extLst>
          </p:cNvPr>
          <p:cNvCxnSpPr>
            <a:cxnSpLocks/>
          </p:cNvCxnSpPr>
          <p:nvPr userDrawn="1"/>
        </p:nvCxnSpPr>
        <p:spPr>
          <a:xfrm>
            <a:off x="4141051" y="4298968"/>
            <a:ext cx="42800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27ED909-58B2-1445-9452-A7DA5CEB4115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1851" y="1051148"/>
            <a:ext cx="3521226" cy="9571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900" i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6586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D7981C8-46BC-9646-BC3F-A296A23AD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" y="4767263"/>
            <a:ext cx="374090" cy="273844"/>
          </a:xfrm>
          <a:prstGeom prst="rect">
            <a:avLst/>
          </a:prstGeom>
        </p:spPr>
        <p:txBody>
          <a:bodyPr anchor="b"/>
          <a:lstStyle>
            <a:lvl1pPr algn="l">
              <a:defRPr sz="600"/>
            </a:lvl1pPr>
          </a:lstStyle>
          <a:p>
            <a:fld id="{53199DA7-3EC9-F740-A9C2-8D12FCA892D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32706-7926-6940-AB9B-74E46F4A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7" y="273844"/>
            <a:ext cx="8084348" cy="99417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015026A-3B23-E54A-B0C6-69435309B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878" y="1268016"/>
            <a:ext cx="2693031" cy="6107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b="0" i="0">
                <a:latin typeface="Source Sans Pro" panose="020B0503030403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BE4FCE1-8256-744F-BB1D-AE745A94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878" y="1878806"/>
            <a:ext cx="2693031" cy="266857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/>
            </a:lvl1pPr>
            <a:lvl2pPr>
              <a:buFontTx/>
              <a:buNone/>
              <a:defRPr sz="9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F0C8160-605D-0148-9BE5-E5653C2A9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49163" y="1268016"/>
            <a:ext cx="2693031" cy="6107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b="0" i="0">
                <a:latin typeface="Source Sans Pro" panose="020B0503030403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CAB1D9F-9D78-1844-962F-185F0EF198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9163" y="1878806"/>
            <a:ext cx="2693031" cy="266857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/>
            </a:lvl1pPr>
            <a:lvl2pPr>
              <a:buFontTx/>
              <a:buNone/>
              <a:defRPr sz="9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3FE4685-7EF6-5E41-A5CC-5C348A9DF3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42194" y="1268016"/>
            <a:ext cx="2693031" cy="6107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 b="0" i="0">
                <a:latin typeface="Source Sans Pro" panose="020B0503030403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9997755E-E479-0746-9FF8-0F750062585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42194" y="1878806"/>
            <a:ext cx="2693031" cy="266857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/>
            </a:lvl1pPr>
            <a:lvl2pPr>
              <a:buFontTx/>
              <a:buNone/>
              <a:defRPr sz="9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15740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D7981C8-46BC-9646-BC3F-A296A23AD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" y="4767263"/>
            <a:ext cx="374090" cy="273844"/>
          </a:xfrm>
          <a:prstGeom prst="rect">
            <a:avLst/>
          </a:prstGeom>
        </p:spPr>
        <p:txBody>
          <a:bodyPr anchor="b"/>
          <a:lstStyle>
            <a:lvl1pPr algn="l">
              <a:defRPr sz="600"/>
            </a:lvl1pPr>
          </a:lstStyle>
          <a:p>
            <a:fld id="{53199DA7-3EC9-F740-A9C2-8D12FCA892D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B703489-0921-C548-BAAD-8D56D507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7" y="273844"/>
            <a:ext cx="8084348" cy="99417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CB1E22D-1E0F-354B-90E3-855AE2CCC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878" y="1268016"/>
            <a:ext cx="2693031" cy="32793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/>
            </a:lvl1pPr>
            <a:lvl2pPr>
              <a:buFontTx/>
              <a:buNone/>
              <a:defRPr sz="9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945FB255-3BD1-1F42-835C-3E133CC857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9163" y="1268016"/>
            <a:ext cx="2693031" cy="32793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/>
            </a:lvl1pPr>
            <a:lvl2pPr>
              <a:buFontTx/>
              <a:buNone/>
              <a:defRPr sz="9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9DDABC5C-699D-EB41-B9EB-9C9D27F4B9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42194" y="1268016"/>
            <a:ext cx="2693031" cy="32793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/>
            </a:lvl1pPr>
            <a:lvl2pPr>
              <a:buFontTx/>
              <a:buNone/>
              <a:defRPr sz="9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29410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71C28-E244-7341-97A4-289413490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" y="4767263"/>
            <a:ext cx="374090" cy="273844"/>
          </a:xfrm>
          <a:prstGeom prst="rect">
            <a:avLst/>
          </a:prstGeom>
        </p:spPr>
        <p:txBody>
          <a:bodyPr anchor="b"/>
          <a:lstStyle>
            <a:lvl1pPr algn="l">
              <a:defRPr sz="600"/>
            </a:lvl1pPr>
          </a:lstStyle>
          <a:p>
            <a:fld id="{FFE1175E-EEA1-A842-BABF-96E8CF3F69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6F92EC-E143-7241-A128-ED2290D9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29" y="273844"/>
            <a:ext cx="8080893" cy="99417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1C4A66A-212D-A046-8181-1C7E54BA4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435" y="2538373"/>
            <a:ext cx="1943079" cy="200563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/>
            </a:lvl1pPr>
            <a:lvl2pPr>
              <a:buFontTx/>
              <a:buNone/>
              <a:defRPr sz="9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F076DD3-9C3A-2C4E-87C2-7D5AC02B168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302349" y="2538373"/>
            <a:ext cx="1943079" cy="200563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/>
            </a:lvl1pPr>
            <a:lvl2pPr>
              <a:buFontTx/>
              <a:buNone/>
              <a:defRPr sz="9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6668E0-B795-3649-B79D-AD2C6D66152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47262" y="2538373"/>
            <a:ext cx="1943079" cy="200563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/>
            </a:lvl1pPr>
            <a:lvl2pPr>
              <a:buFontTx/>
              <a:buNone/>
              <a:defRPr sz="9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D60C43D-9533-7C47-A512-9155842E730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308292" y="1280507"/>
            <a:ext cx="2126932" cy="3263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100"/>
            </a:lvl1pPr>
            <a:lvl2pPr>
              <a:buFontTx/>
              <a:buNone/>
              <a:defRPr sz="11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2BBC00E-6F9C-C940-B952-DDC9A3CB744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57435" y="1280507"/>
            <a:ext cx="5832906" cy="125786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100"/>
            </a:lvl1pPr>
            <a:lvl2pPr>
              <a:buFontTx/>
              <a:buNone/>
              <a:defRPr sz="11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1138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15978E84-2796-4F4E-A04A-29AE47720E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8000" y="3128787"/>
            <a:ext cx="6768000" cy="98731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15000"/>
              </a:prstClr>
            </a:outerShdw>
          </a:effectLst>
        </p:spPr>
        <p:txBody>
          <a:bodyPr anchor="b"/>
          <a:lstStyle>
            <a:lvl1pPr algn="ctr">
              <a:lnSpc>
                <a:spcPct val="100000"/>
              </a:lnSpc>
              <a:defRPr sz="2000" b="1" i="0">
                <a:solidFill>
                  <a:schemeClr val="bg1"/>
                </a:solidFill>
                <a:latin typeface="Source Sans Pro Semibold" panose="020B0503030403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2006AFF-3882-6843-AD70-13F15F0DB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6000" y="3955500"/>
            <a:ext cx="1188000" cy="118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47D21A-1B1C-3D41-AD0A-9067C81EE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8000" y="4130651"/>
            <a:ext cx="6768000" cy="563549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15000"/>
              </a:prstClr>
            </a:outerShdw>
          </a:effectLst>
        </p:spPr>
        <p:txBody>
          <a:bodyPr anchor="t"/>
          <a:lstStyle>
            <a:lvl1pPr algn="ctr">
              <a:buFontTx/>
              <a:buNone/>
              <a:defRPr sz="9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35316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71C28-E244-7341-97A4-289413490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" y="4767263"/>
            <a:ext cx="374090" cy="273844"/>
          </a:xfrm>
          <a:prstGeom prst="rect">
            <a:avLst/>
          </a:prstGeom>
        </p:spPr>
        <p:txBody>
          <a:bodyPr anchor="b"/>
          <a:lstStyle>
            <a:lvl1pPr algn="l">
              <a:defRPr sz="600"/>
            </a:lvl1pPr>
          </a:lstStyle>
          <a:p>
            <a:fld id="{FFE1175E-EEA1-A842-BABF-96E8CF3F69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5650F0-1F18-0F4B-B71F-8FC3C747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29" y="273844"/>
            <a:ext cx="8074053" cy="99417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C265A7-6B92-8E48-A87A-2FA2190E3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435" y="1279922"/>
            <a:ext cx="3886200" cy="15727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/>
            </a:lvl1pPr>
            <a:lvl2pPr>
              <a:buFontTx/>
              <a:buNone/>
              <a:defRPr sz="9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AB9B8D7-984A-4F4C-9A72-B10FC30F1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2183" y="1279922"/>
            <a:ext cx="3886200" cy="15727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/>
            </a:lvl1pPr>
            <a:lvl2pPr>
              <a:buFontTx/>
              <a:buNone/>
              <a:defRPr sz="9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0BE7EA-0921-9148-B55F-92340AF3E5B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57435" y="2976391"/>
            <a:ext cx="3886200" cy="15727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/>
            </a:lvl1pPr>
            <a:lvl2pPr>
              <a:buFontTx/>
              <a:buNone/>
              <a:defRPr sz="9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D5A71C-C47D-9940-96AB-519D30FC843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42183" y="2976391"/>
            <a:ext cx="3886200" cy="15727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00"/>
            </a:lvl1pPr>
            <a:lvl2pPr>
              <a:buFontTx/>
              <a:buNone/>
              <a:defRPr sz="9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75165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D7981C8-46BC-9646-BC3F-A296A23AD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" y="4767263"/>
            <a:ext cx="374090" cy="273844"/>
          </a:xfrm>
          <a:prstGeom prst="rect">
            <a:avLst/>
          </a:prstGeom>
        </p:spPr>
        <p:txBody>
          <a:bodyPr anchor="b"/>
          <a:lstStyle>
            <a:lvl1pPr algn="l">
              <a:defRPr sz="600"/>
            </a:lvl1pPr>
          </a:lstStyle>
          <a:p>
            <a:fld id="{53199DA7-3EC9-F740-A9C2-8D12FCA892D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451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F0CDC6B9-F7EB-554D-89AC-31C262B92C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281" b="4281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ln w="6350">
            <a:solidFill>
              <a:schemeClr val="accent5"/>
            </a:solidFill>
            <a:prstDash val="sysDot"/>
          </a:ln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2006AFF-3882-6843-AD70-13F15F0DB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6000" y="3955500"/>
            <a:ext cx="1188000" cy="118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81761E3-4470-974B-AEC9-DE2DB019D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000" y="3128787"/>
            <a:ext cx="6768000" cy="98731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15000"/>
              </a:prstClr>
            </a:outerShdw>
          </a:effectLst>
        </p:spPr>
        <p:txBody>
          <a:bodyPr anchor="b"/>
          <a:lstStyle>
            <a:lvl1pPr algn="ctr">
              <a:lnSpc>
                <a:spcPct val="100000"/>
              </a:lnSpc>
              <a:defRPr sz="20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8A3C8B-2952-6741-9D97-E19DDF51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8000" y="4130651"/>
            <a:ext cx="6768000" cy="563549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15000"/>
              </a:prstClr>
            </a:outerShdw>
          </a:effectLst>
        </p:spPr>
        <p:txBody>
          <a:bodyPr anchor="t"/>
          <a:lstStyle>
            <a:lvl1pPr algn="ctr">
              <a:buFontTx/>
              <a:buNone/>
              <a:defRPr sz="900" b="0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34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889903A4-604A-894B-B116-5F2BD03AD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836" r="26797"/>
          <a:stretch/>
        </p:blipFill>
        <p:spPr>
          <a:xfrm>
            <a:off x="3349691" y="0"/>
            <a:ext cx="5794309" cy="51435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909A540-6654-0844-9F47-6443B0C862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941" y="0"/>
            <a:ext cx="4574645" cy="51435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9B6BCEA-627F-3A47-A91D-58E1FC85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2074664"/>
            <a:ext cx="3295521" cy="9941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A53FB5-813D-CB4A-B03B-376520728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686" y="3068836"/>
            <a:ext cx="3300165" cy="166925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A2D5834-1A54-314A-8F2A-D72EBFFA56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56000" y="3955500"/>
            <a:ext cx="1188000" cy="1188000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32230977-6DEA-CC41-9DE1-E65CF89F3395}"/>
              </a:ext>
            </a:extLst>
          </p:cNvPr>
          <p:cNvSpPr>
            <a:spLocks/>
          </p:cNvSpPr>
          <p:nvPr userDrawn="1"/>
        </p:nvSpPr>
        <p:spPr>
          <a:xfrm>
            <a:off x="0" y="-2250"/>
            <a:ext cx="72000" cy="5148000"/>
          </a:xfrm>
          <a:prstGeom prst="rect">
            <a:avLst/>
          </a:prstGeom>
          <a:solidFill>
            <a:srgbClr val="2C1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751C63E-12B3-624C-9CD9-040C6BE6A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" y="4767263"/>
            <a:ext cx="374090" cy="273844"/>
          </a:xfrm>
          <a:prstGeom prst="rect">
            <a:avLst/>
          </a:prstGeom>
        </p:spPr>
        <p:txBody>
          <a:bodyPr anchor="b"/>
          <a:lstStyle>
            <a:lvl1pPr algn="l">
              <a:defRPr sz="600"/>
            </a:lvl1pPr>
          </a:lstStyle>
          <a:p>
            <a:fld id="{53199DA7-3EC9-F740-A9C2-8D12FCA892D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995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AE9C3365-3E11-F04A-833A-441A13564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27" r="29499"/>
          <a:stretch/>
        </p:blipFill>
        <p:spPr>
          <a:xfrm>
            <a:off x="3649851" y="0"/>
            <a:ext cx="5494149" cy="51435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15A291F-F7BA-8644-98F6-43B8CB03DE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944" y="0"/>
            <a:ext cx="4570646" cy="5143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E62D251-F032-1543-B044-21ED56DE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2074664"/>
            <a:ext cx="3295521" cy="9941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27E3D1-F68C-9942-B264-0139BF83A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686" y="3068836"/>
            <a:ext cx="3300165" cy="166925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8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02B95FB-6E4B-4044-A563-5EF2EFA6F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" y="4767263"/>
            <a:ext cx="374090" cy="273844"/>
          </a:xfrm>
          <a:prstGeom prst="rect">
            <a:avLst/>
          </a:prstGeom>
        </p:spPr>
        <p:txBody>
          <a:bodyPr anchor="b"/>
          <a:lstStyle>
            <a:lvl1pPr algn="l">
              <a:defRPr sz="600"/>
            </a:lvl1pPr>
          </a:lstStyle>
          <a:p>
            <a:fld id="{53199DA7-3EC9-F740-A9C2-8D12FCA892D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A2D5834-1A54-314A-8F2A-D72EBFFA56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56000" y="3955500"/>
            <a:ext cx="118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2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A0F77F42-C229-7B46-8C05-BF1D1C601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281" r="9638" b="4281"/>
          <a:stretch/>
        </p:blipFill>
        <p:spPr>
          <a:xfrm rot="10800000">
            <a:off x="881347" y="0"/>
            <a:ext cx="8262651" cy="5143500"/>
          </a:xfrm>
          <a:prstGeom prst="rect">
            <a:avLst/>
          </a:prstGeom>
          <a:ln w="6350">
            <a:solidFill>
              <a:schemeClr val="accent5"/>
            </a:solidFill>
            <a:prstDash val="sysDot"/>
          </a:ln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9D3C392-87A2-E64A-BAC7-01693D2D0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007" y="-1"/>
            <a:ext cx="4570646" cy="514350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C9062D3-6823-2146-85F3-4F1F7C182A9C}"/>
              </a:ext>
            </a:extLst>
          </p:cNvPr>
          <p:cNvSpPr txBox="1">
            <a:spLocks/>
          </p:cNvSpPr>
          <p:nvPr userDrawn="1"/>
        </p:nvSpPr>
        <p:spPr>
          <a:xfrm>
            <a:off x="354330" y="4767263"/>
            <a:ext cx="374090" cy="27384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199DA7-3EC9-F740-A9C2-8D12FCA892D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91E28D0-21C7-6241-9851-4B98F1A5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506314"/>
            <a:ext cx="3623701" cy="99417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878DEDA-7230-9D41-8A87-2135CFECE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687" y="1508457"/>
            <a:ext cx="3623702" cy="325880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/>
            </a:lvl1pPr>
            <a:lvl2pPr>
              <a:buFontTx/>
              <a:buNone/>
              <a:defRPr sz="10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A2D5834-1A54-314A-8F2A-D72EBFFA56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56000" y="3955500"/>
            <a:ext cx="1188000" cy="11880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F0458E0-9789-2B4B-A892-3EF840861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" y="4767263"/>
            <a:ext cx="374090" cy="273844"/>
          </a:xfrm>
          <a:prstGeom prst="rect">
            <a:avLst/>
          </a:prstGeom>
        </p:spPr>
        <p:txBody>
          <a:bodyPr anchor="b"/>
          <a:lstStyle>
            <a:lvl1pPr algn="l">
              <a:defRPr sz="600"/>
            </a:lvl1pPr>
          </a:lstStyle>
          <a:p>
            <a:fld id="{53199DA7-3EC9-F740-A9C2-8D12FCA892D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901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E0B7B770-C7BA-EC42-94E1-3646453CE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281" r="9638" b="4281"/>
          <a:stretch/>
        </p:blipFill>
        <p:spPr>
          <a:xfrm rot="10800000">
            <a:off x="881347" y="0"/>
            <a:ext cx="8262651" cy="5143500"/>
          </a:xfrm>
          <a:prstGeom prst="rect">
            <a:avLst/>
          </a:prstGeom>
          <a:ln w="6350">
            <a:solidFill>
              <a:schemeClr val="accent5"/>
            </a:solidFill>
            <a:prstDash val="sysDot"/>
          </a:ln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436CAF4-EF68-5A48-8263-58106AB5B6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687" y="0"/>
            <a:ext cx="457064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" y="506314"/>
            <a:ext cx="3623701" cy="99417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687" y="1601689"/>
            <a:ext cx="3623702" cy="3263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/>
            </a:lvl1pPr>
            <a:lvl2pPr>
              <a:buFontTx/>
              <a:buNone/>
              <a:defRPr sz="10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A2D5834-1A54-314A-8F2A-D72EBFFA56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56000" y="3955500"/>
            <a:ext cx="1188000" cy="1188000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32230977-6DEA-CC41-9DE1-E65CF89F3395}"/>
              </a:ext>
            </a:extLst>
          </p:cNvPr>
          <p:cNvSpPr>
            <a:spLocks/>
          </p:cNvSpPr>
          <p:nvPr userDrawn="1"/>
        </p:nvSpPr>
        <p:spPr>
          <a:xfrm>
            <a:off x="0" y="-2250"/>
            <a:ext cx="72000" cy="5148000"/>
          </a:xfrm>
          <a:prstGeom prst="rect">
            <a:avLst/>
          </a:prstGeom>
          <a:solidFill>
            <a:srgbClr val="2C1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84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198363CE-4652-D844-91BC-D05465E43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952" r="37461"/>
          <a:stretch/>
        </p:blipFill>
        <p:spPr>
          <a:xfrm>
            <a:off x="4243998" y="0"/>
            <a:ext cx="4900002" cy="514350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5CFEEBA5-0DEA-0D4A-9FFC-7960236031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16866" y="0"/>
            <a:ext cx="4570646" cy="51435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1FD4A05-1DED-6846-888C-B86D19A3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263128"/>
            <a:ext cx="5402844" cy="99417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B19D55F-5392-C84A-A7E2-91F4FC3F3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686" y="1257300"/>
            <a:ext cx="5402845" cy="350669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/>
            </a:lvl1pPr>
            <a:lvl2pPr>
              <a:buFontTx/>
              <a:buNone/>
              <a:defRPr sz="10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A2D5834-1A54-314A-8F2A-D72EBFFA56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56000" y="3955500"/>
            <a:ext cx="1188000" cy="1188000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32230977-6DEA-CC41-9DE1-E65CF89F3395}"/>
              </a:ext>
            </a:extLst>
          </p:cNvPr>
          <p:cNvSpPr>
            <a:spLocks/>
          </p:cNvSpPr>
          <p:nvPr userDrawn="1"/>
        </p:nvSpPr>
        <p:spPr>
          <a:xfrm>
            <a:off x="0" y="-2250"/>
            <a:ext cx="72000" cy="5148000"/>
          </a:xfrm>
          <a:prstGeom prst="rect">
            <a:avLst/>
          </a:prstGeom>
          <a:solidFill>
            <a:srgbClr val="2C1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614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3C80A27D-2B60-4845-BD48-B454B5A1E889}"/>
              </a:ext>
            </a:extLst>
          </p:cNvPr>
          <p:cNvSpPr txBox="1">
            <a:spLocks/>
          </p:cNvSpPr>
          <p:nvPr userDrawn="1"/>
        </p:nvSpPr>
        <p:spPr>
          <a:xfrm>
            <a:off x="354330" y="4767263"/>
            <a:ext cx="374090" cy="27384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199DA7-3EC9-F740-A9C2-8D12FCA892D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148A21D-AF83-E64A-B64E-47821DE8C586}"/>
              </a:ext>
            </a:extLst>
          </p:cNvPr>
          <p:cNvSpPr txBox="1">
            <a:spLocks/>
          </p:cNvSpPr>
          <p:nvPr userDrawn="1"/>
        </p:nvSpPr>
        <p:spPr>
          <a:xfrm>
            <a:off x="354330" y="4767263"/>
            <a:ext cx="374090" cy="27384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199DA7-3EC9-F740-A9C2-8D12FCA892D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FC0E512-F29B-584B-A87B-ABE69A90D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" y="4767263"/>
            <a:ext cx="374090" cy="273844"/>
          </a:xfrm>
          <a:prstGeom prst="rect">
            <a:avLst/>
          </a:prstGeom>
        </p:spPr>
        <p:txBody>
          <a:bodyPr anchor="b"/>
          <a:lstStyle>
            <a:lvl1pPr algn="l">
              <a:defRPr sz="600"/>
            </a:lvl1pPr>
          </a:lstStyle>
          <a:p>
            <a:fld id="{53199DA7-3EC9-F740-A9C2-8D12FCA892D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A2D5834-1A54-314A-8F2A-D72EBFFA56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000" y="3955500"/>
            <a:ext cx="1188000" cy="1188000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32230977-6DEA-CC41-9DE1-E65CF89F3395}"/>
              </a:ext>
            </a:extLst>
          </p:cNvPr>
          <p:cNvSpPr>
            <a:spLocks/>
          </p:cNvSpPr>
          <p:nvPr userDrawn="1"/>
        </p:nvSpPr>
        <p:spPr>
          <a:xfrm>
            <a:off x="0" y="-2250"/>
            <a:ext cx="72000" cy="5148000"/>
          </a:xfrm>
          <a:prstGeom prst="rect">
            <a:avLst/>
          </a:prstGeom>
          <a:solidFill>
            <a:srgbClr val="2C1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388E27C9-205C-A24C-A4F5-137AE4A5228E}"/>
              </a:ext>
            </a:extLst>
          </p:cNvPr>
          <p:cNvSpPr/>
          <p:nvPr userDrawn="1"/>
        </p:nvSpPr>
        <p:spPr>
          <a:xfrm>
            <a:off x="0" y="0"/>
            <a:ext cx="3028491" cy="51457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3A174D9-0D1C-B549-9EC0-3C5787BFB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9" y="2074664"/>
            <a:ext cx="276514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 noProof="1"/>
              <a:t>Muokkaa ots. perustyyl. napsautt.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F68C1C4-AD07-5949-A4BB-8072076F6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0629" y="818405"/>
            <a:ext cx="5416493" cy="350669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000"/>
            </a:lvl1pPr>
            <a:lvl2pPr>
              <a:buFontTx/>
              <a:buNone/>
              <a:defRPr sz="10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72690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0341F4F-B5BF-C542-8CFC-91E9211235BA}"/>
              </a:ext>
            </a:extLst>
          </p:cNvPr>
          <p:cNvSpPr>
            <a:spLocks/>
          </p:cNvSpPr>
          <p:nvPr/>
        </p:nvSpPr>
        <p:spPr>
          <a:xfrm>
            <a:off x="0" y="-2250"/>
            <a:ext cx="72000" cy="5148000"/>
          </a:xfrm>
          <a:prstGeom prst="rect">
            <a:avLst/>
          </a:prstGeom>
          <a:solidFill>
            <a:srgbClr val="2C1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BB6B98A-CB53-734E-A97A-74E876BB9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" y="4767263"/>
            <a:ext cx="374090" cy="273844"/>
          </a:xfrm>
          <a:prstGeom prst="rect">
            <a:avLst/>
          </a:prstGeom>
        </p:spPr>
        <p:txBody>
          <a:bodyPr anchor="b"/>
          <a:lstStyle>
            <a:lvl1pPr algn="l">
              <a:defRPr sz="600"/>
            </a:lvl1pPr>
          </a:lstStyle>
          <a:p>
            <a:fld id="{E39DB825-2F27-6A48-B98F-41672747ED4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B0D285D-A848-F64C-B2F1-7213CCE0555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56000" y="3955500"/>
            <a:ext cx="1188000" cy="11880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69627028-30ED-9E46-8AFE-6D0F11B2E9C4}"/>
              </a:ext>
            </a:extLst>
          </p:cNvPr>
          <p:cNvSpPr>
            <a:spLocks/>
          </p:cNvSpPr>
          <p:nvPr userDrawn="1"/>
        </p:nvSpPr>
        <p:spPr>
          <a:xfrm>
            <a:off x="0" y="-2250"/>
            <a:ext cx="72000" cy="5148000"/>
          </a:xfrm>
          <a:prstGeom prst="rect">
            <a:avLst/>
          </a:prstGeom>
          <a:solidFill>
            <a:srgbClr val="2C1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2C9D4728-5DE6-4A4E-A9B6-4525D162AB7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7956000" y="3955500"/>
            <a:ext cx="1188000" cy="11880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0386CCF-0415-5C49-9374-338BAA7B0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29" y="273844"/>
            <a:ext cx="808089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1"/>
              <a:t>Muokkaa ots. perustyyl. napsautt.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F3AD31E-F160-214D-9A0E-C3A8FC6EE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330" y="1280507"/>
            <a:ext cx="8080894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1"/>
              <a:t>Muokkaa tekstin perustyylejä napsauttamalla</a:t>
            </a:r>
          </a:p>
          <a:p>
            <a:pPr lvl="1"/>
            <a:r>
              <a:rPr lang="fi-FI" noProof="1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17744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0" r:id="rId2"/>
    <p:sldLayoutId id="2147483673" r:id="rId3"/>
    <p:sldLayoutId id="2147483724" r:id="rId4"/>
    <p:sldLayoutId id="2147483749" r:id="rId5"/>
    <p:sldLayoutId id="2147483745" r:id="rId6"/>
    <p:sldLayoutId id="2147483677" r:id="rId7"/>
    <p:sldLayoutId id="2147483735" r:id="rId8"/>
    <p:sldLayoutId id="2147483799" r:id="rId9"/>
    <p:sldLayoutId id="2147483772" r:id="rId10"/>
    <p:sldLayoutId id="2147483773" r:id="rId11"/>
    <p:sldLayoutId id="2147483775" r:id="rId12"/>
    <p:sldLayoutId id="2147483669" r:id="rId13"/>
    <p:sldLayoutId id="2147483718" r:id="rId14"/>
    <p:sldLayoutId id="2147483728" r:id="rId15"/>
    <p:sldLayoutId id="2147483797" r:id="rId16"/>
    <p:sldLayoutId id="2147483776" r:id="rId17"/>
    <p:sldLayoutId id="2147483798" r:id="rId18"/>
    <p:sldLayoutId id="2147483731" r:id="rId19"/>
    <p:sldLayoutId id="2147483774" r:id="rId20"/>
    <p:sldLayoutId id="2147483791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Source Sans Pro Semibold" panose="020B0503030403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1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1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Source Sans Pro Light" panose="020B04030304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Source Sans Pro Light" panose="020B04030304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Source Sans Pro Light" panose="020B04030304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innolink.fi/" TargetMode="External"/><Relationship Id="rId7" Type="http://schemas.openxmlformats.org/officeDocument/2006/relationships/hyperlink" Target="https://twitter.com/Innolink_f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www.linkedin.com/company/innolink-group/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s://www.youtube.com/channel/UCB-i8hAf-aXb7NUkR-J6kD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B820BE-2B8B-4C42-81A3-0C11D98B7B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2000" dirty="0"/>
              <a:t>Kundenkät för småbarnspedagogik </a:t>
            </a:r>
            <a:br>
              <a:rPr lang="sv-SE" sz="2000" dirty="0"/>
            </a:br>
            <a:r>
              <a:rPr lang="sv-SE" sz="2000" dirty="0"/>
              <a:t>och förskola i Huvudstadsregionen </a:t>
            </a:r>
            <a:r>
              <a:rPr lang="fi-FI" b="0" noProof="1"/>
              <a:t>2022</a:t>
            </a:r>
            <a:br>
              <a:rPr lang="fi-FI" b="0" noProof="1"/>
            </a:br>
            <a:r>
              <a:rPr lang="fi-FI" b="0" noProof="1"/>
              <a:t/>
            </a:r>
            <a:br>
              <a:rPr lang="fi-FI" b="0" noProof="1"/>
            </a:br>
            <a:r>
              <a:rPr lang="fi-FI" b="0" noProof="1"/>
              <a:t>Grankulla</a:t>
            </a:r>
            <a:endParaRPr lang="fi-FI" b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E730AB-8BE8-534B-B54C-22B9236162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fi-FI" noProof="1"/>
              <a:t>9.12.2022 </a:t>
            </a:r>
            <a:br>
              <a:rPr lang="fi-FI" noProof="1"/>
            </a:br>
            <a:r>
              <a:rPr lang="fi-FI" dirty="0">
                <a:ea typeface="Tahoma" pitchFamily="34" charset="0"/>
                <a:cs typeface="Arial" panose="020B0604020202020204" pitchFamily="34" charset="0"/>
              </a:rPr>
              <a:t>Mikko Ulander • Katja Helkala • Petteri Halmela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2E72F51-B7AE-954F-ABF0-9EA6C1C6E35C}"/>
              </a:ext>
            </a:extLst>
          </p:cNvPr>
          <p:cNvSpPr txBox="1"/>
          <p:nvPr/>
        </p:nvSpPr>
        <p:spPr>
          <a:xfrm>
            <a:off x="631528" y="9341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9" name="Suorakulmainen kolmio 8">
            <a:extLst>
              <a:ext uri="{FF2B5EF4-FFF2-40B4-BE49-F238E27FC236}">
                <a16:creationId xmlns:a16="http://schemas.microsoft.com/office/drawing/2014/main" id="{15CFEEF2-9C91-7547-AF8C-0971ACEC460E}"/>
              </a:ext>
            </a:extLst>
          </p:cNvPr>
          <p:cNvSpPr/>
          <p:nvPr/>
        </p:nvSpPr>
        <p:spPr>
          <a:xfrm rot="5400000">
            <a:off x="-45720" y="45720"/>
            <a:ext cx="2103120" cy="2011680"/>
          </a:xfrm>
          <a:prstGeom prst="rtTriangle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4940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6B092DA-14B6-5A46-308C-8AEA03CF3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E1175E-EEA1-A842-BABF-96E8CF3F691A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345E24-58B4-2B60-6DB1-14FA5095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Övergripande</a:t>
            </a:r>
            <a:r>
              <a:rPr lang="fi-FI" dirty="0"/>
              <a:t> </a:t>
            </a:r>
            <a:r>
              <a:rPr lang="fi-FI" dirty="0" err="1"/>
              <a:t>skolbetyg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Grankulla</a:t>
            </a:r>
          </a:p>
        </p:txBody>
      </p:sp>
      <p:sp>
        <p:nvSpPr>
          <p:cNvPr id="4" name="Tekstikehys 7">
            <a:extLst>
              <a:ext uri="{FF2B5EF4-FFF2-40B4-BE49-F238E27FC236}">
                <a16:creationId xmlns:a16="http://schemas.microsoft.com/office/drawing/2014/main" id="{7838C314-F729-7E92-70C8-73495B363EE8}"/>
              </a:ext>
            </a:extLst>
          </p:cNvPr>
          <p:cNvSpPr txBox="1"/>
          <p:nvPr/>
        </p:nvSpPr>
        <p:spPr>
          <a:xfrm>
            <a:off x="7817138" y="105475"/>
            <a:ext cx="12088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Skala: 4 = dåligt …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10 = utmärkt</a:t>
            </a:r>
          </a:p>
          <a:p>
            <a:endParaRPr lang="fi-FI" sz="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0ABFB2E-AF70-8EF5-BB8D-1E5CC04CA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72" y="2267334"/>
            <a:ext cx="2880360" cy="12573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8416A1B-04DC-6496-70F0-E9544F9C5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29" y="1280507"/>
            <a:ext cx="8080893" cy="853093"/>
          </a:xfrm>
        </p:spPr>
        <p:txBody>
          <a:bodyPr numCol="1">
            <a:noAutofit/>
          </a:bodyPr>
          <a:lstStyle/>
          <a:p>
            <a:r>
              <a:rPr lang="fi-FI" sz="1100" dirty="0" err="1">
                <a:ea typeface="Source Sans Pro" panose="020B0503030403020204" pitchFamily="34" charset="0"/>
              </a:rPr>
              <a:t>Utveckling</a:t>
            </a:r>
            <a:r>
              <a:rPr lang="fi-FI" sz="1100" dirty="0">
                <a:ea typeface="Source Sans Pro" panose="020B0503030403020204" pitchFamily="34" charset="0"/>
              </a:rPr>
              <a:t>:						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4DCFF2C-893E-F921-99C9-91E0BDBA9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18724"/>
            <a:ext cx="2691393" cy="298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94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6B092DA-14B6-5A46-308C-8AEA03CF3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E1175E-EEA1-A842-BABF-96E8CF3F691A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345E24-58B4-2B60-6DB1-14FA5095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önskemål har du av småbarnspedagogiken i framtiden? Hur vill du utveckla tjänsterna inom småbarnspedagogiken? (Grankulla 2022)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B9318D4-274B-799A-9568-79318CB8B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185" y="1421288"/>
            <a:ext cx="5631180" cy="3078480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4CBFEF2-2F8C-6B27-A9BB-5C104657353B}"/>
              </a:ext>
            </a:extLst>
          </p:cNvPr>
          <p:cNvSpPr txBox="1">
            <a:spLocks/>
          </p:cNvSpPr>
          <p:nvPr/>
        </p:nvSpPr>
        <p:spPr>
          <a:xfrm>
            <a:off x="1231482" y="4639464"/>
            <a:ext cx="6522331" cy="382470"/>
          </a:xfrm>
          <a:prstGeom prst="rect">
            <a:avLst/>
          </a:prstGeom>
        </p:spPr>
        <p:txBody>
          <a:bodyPr lIns="0" tIns="0" rIns="90000">
            <a:noAutofit/>
          </a:bodyPr>
          <a:lstStyle>
            <a:lvl1pPr marL="0" indent="0" algn="l" defTabSz="685797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514350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857250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200147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543047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1885944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4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4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1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Svaren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på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de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öppna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frågorna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undersökningen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sammanfattas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 sk.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ordmoln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Ordmolnet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är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samtidigt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både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en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visuell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och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en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kvantitativ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representation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som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illustrerar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huvudinnehållet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 de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öppna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svaren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Ju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större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ordet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eller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svaret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på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frågan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är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ordmolnet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desto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oftare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har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ordet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fråga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dykt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upp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svaren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198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FAB563-908E-69E1-E00F-4D819394FB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Tack</a:t>
            </a:r>
            <a:r>
              <a:rPr lang="fi-FI" dirty="0"/>
              <a:t> för visat </a:t>
            </a:r>
            <a:r>
              <a:rPr lang="fi-FI" dirty="0" err="1"/>
              <a:t>intresse</a:t>
            </a:r>
            <a:r>
              <a:rPr lang="fi-FI" dirty="0"/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A7314C-B6DA-894F-BD6B-9F5234F7D0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pPr>
              <a:lnSpc>
                <a:spcPts val="1000"/>
              </a:lnSpc>
            </a:pPr>
            <a:r>
              <a:rPr lang="fi-FI" sz="800" noProof="1"/>
              <a:t>Våra e-postmeddelanden är förnamn.efternamn@innolink.fi</a:t>
            </a:r>
            <a:br>
              <a:rPr lang="fi-FI" sz="800" noProof="1"/>
            </a:br>
            <a:r>
              <a:rPr lang="fi-FI" sz="800" noProof="1"/>
              <a:t>Följ oss online på www.innolink.fi och på sociala medier #innolink</a:t>
            </a:r>
          </a:p>
        </p:txBody>
      </p:sp>
      <p:pic>
        <p:nvPicPr>
          <p:cNvPr id="15" name="Kuva 14">
            <a:hlinkClick r:id="rId3"/>
            <a:extLst>
              <a:ext uri="{FF2B5EF4-FFF2-40B4-BE49-F238E27FC236}">
                <a16:creationId xmlns:a16="http://schemas.microsoft.com/office/drawing/2014/main" id="{B78D571F-55D5-CA4D-8F12-49979907D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712" y="4538088"/>
            <a:ext cx="251735" cy="251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7" name="Kuva 16">
            <a:hlinkClick r:id="rId5"/>
            <a:extLst>
              <a:ext uri="{FF2B5EF4-FFF2-40B4-BE49-F238E27FC236}">
                <a16:creationId xmlns:a16="http://schemas.microsoft.com/office/drawing/2014/main" id="{A93B0FCC-B4B7-9949-99BC-805DA88DE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1069" y="4538088"/>
            <a:ext cx="251735" cy="251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9" name="Kuva 18">
            <a:hlinkClick r:id="rId7"/>
            <a:extLst>
              <a:ext uri="{FF2B5EF4-FFF2-40B4-BE49-F238E27FC236}">
                <a16:creationId xmlns:a16="http://schemas.microsoft.com/office/drawing/2014/main" id="{E6F6A1A4-4AD7-A748-BA66-49F13560A4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1197" y="4538088"/>
            <a:ext cx="251735" cy="251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21" name="Kuva 20">
            <a:hlinkClick r:id="rId9"/>
            <a:extLst>
              <a:ext uri="{FF2B5EF4-FFF2-40B4-BE49-F238E27FC236}">
                <a16:creationId xmlns:a16="http://schemas.microsoft.com/office/drawing/2014/main" id="{951B3F2D-97D0-254D-8D23-2594A4FBA1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1326" y="4538090"/>
            <a:ext cx="251734" cy="251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25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5867485-28EF-8F40-BCB2-F437154A2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273844"/>
            <a:ext cx="7886700" cy="994172"/>
          </a:xfrm>
        </p:spPr>
        <p:txBody>
          <a:bodyPr/>
          <a:lstStyle/>
          <a:p>
            <a:r>
              <a:rPr lang="fi-FI" noProof="1"/>
              <a:t>Allmänt om kundenkäten</a:t>
            </a: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ED483A3-167F-DF44-9C26-B005B102FA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4330" y="1306159"/>
            <a:ext cx="7886700" cy="3263504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sv-SE" dirty="0"/>
              <a:t>Syftet med enkäten var att få föräldrarnas och barnens bedömning av verksamheten av sin egen småbarnspedagogik-/förskoleplats och därigenom verksamheten för småbarnspedagogik och </a:t>
            </a:r>
            <a:r>
              <a:rPr lang="sv-SE" dirty="0" err="1"/>
              <a:t>förskoleutbildning</a:t>
            </a:r>
            <a:r>
              <a:rPr lang="sv-SE" dirty="0"/>
              <a:t> i städerna.</a:t>
            </a:r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sv-SE" dirty="0"/>
              <a:t>Datainsamling genomfördes som en elektronisk enkät i oktober-november 2022.</a:t>
            </a:r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sv-SE" dirty="0"/>
              <a:t>Målgruppen bestod av vårdnadshavare och barn som tillhör småbarnspedagogikens och förskoleplatsernas </a:t>
            </a:r>
            <a:r>
              <a:rPr lang="sv-SE" dirty="0" err="1"/>
              <a:t>servicedistrikter</a:t>
            </a:r>
            <a:r>
              <a:rPr lang="sv-SE" dirty="0"/>
              <a:t> i Helsingfors, Esbo, Vanda och Grankulla. </a:t>
            </a:r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sv-SE" dirty="0"/>
              <a:t>Enkäten baseras på </a:t>
            </a:r>
            <a:r>
              <a:rPr lang="fi-FI" sz="1100" dirty="0">
                <a:ea typeface="Source Sans Pro" panose="020B0503030403020204" pitchFamily="34" charset="0"/>
              </a:rPr>
              <a:t>17 374 </a:t>
            </a:r>
            <a:r>
              <a:rPr lang="sv-SE" dirty="0"/>
              <a:t>svar.</a:t>
            </a:r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sv-SE" dirty="0"/>
              <a:t>Denna rapport presenterar de viktigaste resultaten av enkäten gällande resultaten av </a:t>
            </a:r>
            <a:r>
              <a:rPr lang="fi-FI" dirty="0"/>
              <a:t>Grankulla, </a:t>
            </a:r>
            <a:r>
              <a:rPr lang="fi-FI" sz="1100" dirty="0">
                <a:ea typeface="Source Sans Pro" panose="020B0503030403020204" pitchFamily="34" charset="0"/>
              </a:rPr>
              <a:t>n = 240 (2020: n = 192).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2F7D563-6AAB-3B4D-9E5F-1D3BAFF9D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C8D1F-3066-F545-9C8E-50A640D5C1D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68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5867485-28EF-8F40-BCB2-F437154A2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273844"/>
            <a:ext cx="7886700" cy="994172"/>
          </a:xfrm>
        </p:spPr>
        <p:txBody>
          <a:bodyPr/>
          <a:lstStyle/>
          <a:p>
            <a:r>
              <a:rPr lang="sv-SE" dirty="0"/>
              <a:t>Svarprocent</a:t>
            </a: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ED483A3-167F-DF44-9C26-B005B102FA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4330" y="1306159"/>
            <a:ext cx="7886700" cy="3263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FI" sz="1100" dirty="0">
                <a:ea typeface="Source Sans Pro" panose="020B0503030403020204" pitchFamily="34" charset="0"/>
              </a:rPr>
              <a:t>Varje verksamhetsställe hade sitt egen elektroniska svarslänk. </a:t>
            </a:r>
            <a:r>
              <a:rPr lang="sv-FI" dirty="0">
                <a:ea typeface="Source Sans Pro" panose="020B0503030403020204" pitchFamily="34" charset="0"/>
              </a:rPr>
              <a:t>Därifrån fick svaren med verksamhetsställespecifik </a:t>
            </a:r>
            <a:r>
              <a:rPr lang="sv-FI" sz="1100" dirty="0">
                <a:ea typeface="Source Sans Pro" panose="020B0503030403020204" pitchFamily="34" charset="0"/>
              </a:rPr>
              <a:t>bakgrundsinformation. Svarsprocenten uppskattades i förhållande till antalet barn i småbarnspedagogik /förskolan. </a:t>
            </a:r>
          </a:p>
          <a:p>
            <a:pPr>
              <a:lnSpc>
                <a:spcPct val="100000"/>
              </a:lnSpc>
            </a:pPr>
            <a:r>
              <a:rPr lang="sv-FI" dirty="0">
                <a:ea typeface="Source Sans Pro" panose="020B0503030403020204" pitchFamily="34" charset="0"/>
              </a:rPr>
              <a:t>Svarprocenten för Grankulla blev 41 % (2020: 38 %).</a:t>
            </a:r>
            <a:r>
              <a:rPr lang="sv-FI" dirty="0">
                <a:solidFill>
                  <a:srgbClr val="FF0000"/>
                </a:solidFill>
                <a:ea typeface="Source Sans Pro" panose="020B0503030403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sv-FI" dirty="0">
                <a:ea typeface="Source Sans Pro" panose="020B0503030403020204" pitchFamily="34" charset="0"/>
              </a:rPr>
              <a:t>Den genomsnittliga svarprocenten per verksamhetsställe i Grankulla var 38 % och median var 42 %.</a:t>
            </a:r>
            <a:endParaRPr lang="fi-FI" dirty="0">
              <a:highlight>
                <a:srgbClr val="FFFF00"/>
              </a:highlight>
              <a:ea typeface="Source Sans Pro" panose="020B0503030403020204" pitchFamily="34" charset="0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2F7D563-6AAB-3B4D-9E5F-1D3BAFF9D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C8D1F-3066-F545-9C8E-50A640D5C1D2}" type="slidenum">
              <a:rPr lang="fi-FI" smtClean="0"/>
              <a:pPr/>
              <a:t>3</a:t>
            </a:fld>
            <a:endParaRPr lang="fi-FI" dirty="0"/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A98AE57F-317D-A1EA-DFEE-FFC34BADB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082696"/>
              </p:ext>
            </p:extLst>
          </p:nvPr>
        </p:nvGraphicFramePr>
        <p:xfrm>
          <a:off x="1057680" y="2680677"/>
          <a:ext cx="3240000" cy="157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104383936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68890111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74184261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195693215"/>
                    </a:ext>
                  </a:extLst>
                </a:gridCol>
              </a:tblGrid>
              <a:tr h="358153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GRANKULLA</a:t>
                      </a:r>
                    </a:p>
                  </a:txBody>
                  <a:tcPr marL="7620" marR="7620" marT="7620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Antalet barn</a:t>
                      </a:r>
                      <a:endParaRPr lang="sv-SE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577" marR="7577" marT="7577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Antalet svar</a:t>
                      </a:r>
                      <a:endParaRPr lang="sv-SE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577" marR="7577" marT="7577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Svar-procent</a:t>
                      </a:r>
                      <a:endParaRPr lang="sv-SE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577" marR="7577" marT="7577" marB="0" anchor="b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372"/>
                  </a:ext>
                </a:extLst>
              </a:tr>
              <a:tr h="17436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Kommunal, finskspråkig</a:t>
                      </a:r>
                      <a:endParaRPr lang="sv-SE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577" marR="7577" marT="7577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114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36 %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44374"/>
                  </a:ext>
                </a:extLst>
              </a:tr>
              <a:tr h="17436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Kommunal, svenskspråkig</a:t>
                      </a:r>
                      <a:endParaRPr lang="sv-SE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577" marR="7577" marT="7577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50 %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0817"/>
                  </a:ext>
                </a:extLst>
              </a:tr>
              <a:tr h="174365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Servicesedel</a:t>
                      </a:r>
                      <a:r>
                        <a:rPr lang="fi-FI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, </a:t>
                      </a:r>
                      <a:r>
                        <a:rPr lang="fi-FI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finskspråkig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23 %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412927"/>
                  </a:ext>
                </a:extLst>
              </a:tr>
              <a:tr h="174365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Servicesedel</a:t>
                      </a:r>
                      <a:r>
                        <a:rPr lang="fi-FI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, </a:t>
                      </a:r>
                      <a:r>
                        <a:rPr lang="fi-FI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svenskspråkig</a:t>
                      </a:r>
                      <a:endParaRPr lang="fi-FI" sz="9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61 %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75246"/>
                  </a:ext>
                </a:extLst>
              </a:tr>
              <a:tr h="17436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Privat, finskspråkig</a:t>
                      </a:r>
                      <a:endParaRPr lang="sv-SE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577" marR="7577" marT="7577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50 %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229847"/>
                  </a:ext>
                </a:extLst>
              </a:tr>
              <a:tr h="17436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noProof="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Privat, svenskspråkig</a:t>
                      </a:r>
                      <a:endParaRPr lang="sv-SE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577" marR="7577" marT="7577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0 %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004821"/>
                  </a:ext>
                </a:extLst>
              </a:tr>
              <a:tr h="174365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C8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C8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C8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41 %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C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37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355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6B092DA-14B6-5A46-308C-8AEA03CF3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E1175E-EEA1-A842-BABF-96E8CF3F691A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345E24-58B4-2B60-6DB1-14FA5095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Bedömning av faktorer</a:t>
            </a:r>
            <a:r>
              <a:rPr lang="fi-FI" dirty="0"/>
              <a:t/>
            </a:r>
            <a:br>
              <a:rPr lang="fi-FI" dirty="0"/>
            </a:br>
            <a:r>
              <a:rPr lang="sv-SE" dirty="0"/>
              <a:t>Genomsnitt</a:t>
            </a:r>
            <a:r>
              <a:rPr lang="fi-FI" sz="2000" dirty="0"/>
              <a:t> 2022 – </a:t>
            </a:r>
            <a:r>
              <a:rPr lang="fi-FI" b="0" noProof="1"/>
              <a:t>Grankulla</a:t>
            </a:r>
            <a:r>
              <a:rPr lang="fi-FI" sz="2000" dirty="0"/>
              <a:t> </a:t>
            </a:r>
            <a:endParaRPr lang="fi-FI" dirty="0"/>
          </a:p>
        </p:txBody>
      </p:sp>
      <p:sp>
        <p:nvSpPr>
          <p:cNvPr id="20" name="Tekstikehys 7">
            <a:extLst>
              <a:ext uri="{FF2B5EF4-FFF2-40B4-BE49-F238E27FC236}">
                <a16:creationId xmlns:a16="http://schemas.microsoft.com/office/drawing/2014/main" id="{FEC5EE9B-2EB0-82CA-B80E-829498445A17}"/>
              </a:ext>
            </a:extLst>
          </p:cNvPr>
          <p:cNvSpPr txBox="1"/>
          <p:nvPr/>
        </p:nvSpPr>
        <p:spPr>
          <a:xfrm>
            <a:off x="7459980" y="105475"/>
            <a:ext cx="156596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Skala: 1 = håller inte alls med,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 = håller i stort sett inte med, 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3 = håller i viss mån inte med,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4 = neutral, 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5 = håller med i viss mån,  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6 = håller i stort sett med,  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7 = håller helt med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97C312C-FB22-B1DE-7B19-89502C51F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" y="1268016"/>
            <a:ext cx="8435222" cy="33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0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6B092DA-14B6-5A46-308C-8AEA03CF3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E1175E-EEA1-A842-BABF-96E8CF3F691A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345E24-58B4-2B60-6DB1-14FA5095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Bedömning av faktorer</a:t>
            </a:r>
            <a:r>
              <a:rPr lang="fi-FI" dirty="0"/>
              <a:t/>
            </a:r>
            <a:br>
              <a:rPr lang="fi-FI" dirty="0"/>
            </a:br>
            <a:r>
              <a:rPr lang="fi-FI" sz="2000" dirty="0" err="1"/>
              <a:t>Utveckling</a:t>
            </a:r>
            <a:r>
              <a:rPr lang="fi-FI" sz="2000" dirty="0"/>
              <a:t> – </a:t>
            </a:r>
            <a:r>
              <a:rPr lang="fi-FI" b="0" noProof="1"/>
              <a:t>Grankulla</a:t>
            </a:r>
            <a:r>
              <a:rPr lang="fi-FI" sz="2000" dirty="0"/>
              <a:t> </a:t>
            </a:r>
            <a:endParaRPr lang="fi-FI" dirty="0"/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78402D13-0DAE-850E-78AF-8F49E5933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049896"/>
              </p:ext>
            </p:extLst>
          </p:nvPr>
        </p:nvGraphicFramePr>
        <p:xfrm>
          <a:off x="354330" y="1547895"/>
          <a:ext cx="5940000" cy="2979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104383936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6346006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8068732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8890111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endParaRPr lang="fi-FI" sz="800" b="1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2020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i="0" u="none" strike="noStrike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2022</a:t>
                      </a:r>
                    </a:p>
                  </a:txBody>
                  <a:tcPr marL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Utveckling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3852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</a:t>
                      </a:r>
                    </a:p>
                  </a:txBody>
                  <a:tcPr marR="7620" marT="762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192</a:t>
                      </a:r>
                    </a:p>
                  </a:txBody>
                  <a:tcPr marL="7620" marR="7620" marT="762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240</a:t>
                      </a:r>
                    </a:p>
                  </a:txBody>
                  <a:tcPr marL="7620" marR="7620" marT="762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3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Mitt barn trivs i småbarnspedagogiken eller förskolan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6,5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6,4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-0,1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443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Personalen bemöter mig som vårdnadshavare på ett respektfullt och vänligt sätt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6,7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6,7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308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Personalen ger mig tillräcklig information om hur mitt barns dag har varit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6,1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6,3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0,2</a:t>
                      </a:r>
                    </a:p>
                  </a:txBody>
                  <a:tcPr marL="7620" marR="7620" marT="7620" marB="0" anchor="ctr"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4129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Kommunikationen om aktuella ämnen i småbarnspedagogiken/förskolan är tillräcklig och tillförlitlig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6,3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0,1</a:t>
                      </a:r>
                    </a:p>
                  </a:txBody>
                  <a:tcPr marL="7620" marR="7620" marT="7620" marB="0" anchor="ctr"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75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Mitt barns säkerhet och välbefinnande tillgodoses väl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6,5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6,5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004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6.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Mitt barn har vänner i småbarnspedagogiken eller förskolan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6,4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6,4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37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7.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 mitt barns undervisning i småbarnspedagogiken/förskolan förverkligas de metoder som diskuterats och kommits överens om i diskussionen om barnets plan för småbarnspedagogik eller förskoleundervisningen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6,3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6,3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7571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8.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Småbarnspedagogiken/förskoleundervisning utnyttjar mångsidigt olika lärmiljöer utöver småbarnspedagogikenheten 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6,3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0,1</a:t>
                      </a:r>
                    </a:p>
                  </a:txBody>
                  <a:tcPr marL="7620" marR="7620" marT="7620" marB="0" anchor="ctr"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6189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9.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Mitt barn har möjlighet att delta i varierade mångsidiga aktiviteter och lekar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6,5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6,5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7572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10.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Mitt barns styrkor, behov och intressen beaktas i verksamheten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9906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11.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Mitt barn har möjlighet att påverka planeringen av och innehållet i verksamheten.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2363A"/>
                          </a:solidFill>
                          <a:effectLst/>
                          <a:latin typeface="Source Sans Pro" panose="020B0503030403020204" pitchFamily="34" charset="0"/>
                        </a:rPr>
                        <a:t>5,5</a:t>
                      </a:r>
                    </a:p>
                  </a:txBody>
                  <a:tcPr marL="7620"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2363A"/>
                          </a:solidFill>
                          <a:effectLst/>
                          <a:latin typeface="Source Sans Pro" panose="020B0503030403020204" pitchFamily="34" charset="0"/>
                        </a:rPr>
                        <a:t>5,5</a:t>
                      </a:r>
                    </a:p>
                  </a:txBody>
                  <a:tcPr marL="7620"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48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12.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Jag har möjlighet att uttrycka mina önskningar och ge återkoppling som berör verksamheten i mitt barns grupp 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6,3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6,3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758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13.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Den respons, de idéer och önskemål jag har gett har uppmärksammats.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6,0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6,0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74253"/>
                  </a:ext>
                </a:extLst>
              </a:tr>
            </a:tbl>
          </a:graphicData>
        </a:graphic>
      </p:graphicFrame>
      <p:sp>
        <p:nvSpPr>
          <p:cNvPr id="4" name="Tekstikehys 7">
            <a:extLst>
              <a:ext uri="{FF2B5EF4-FFF2-40B4-BE49-F238E27FC236}">
                <a16:creationId xmlns:a16="http://schemas.microsoft.com/office/drawing/2014/main" id="{33855A28-1B83-C04C-7FA3-2226C1E3FEEB}"/>
              </a:ext>
            </a:extLst>
          </p:cNvPr>
          <p:cNvSpPr txBox="1"/>
          <p:nvPr/>
        </p:nvSpPr>
        <p:spPr>
          <a:xfrm>
            <a:off x="7459980" y="105475"/>
            <a:ext cx="156596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Skala: 1 = håller inte alls med,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 = håller i stort sett inte med, 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3 = håller i viss mån inte med,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4 = neutral, 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5 = håller med i viss mån,  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6 = håller i stort sett med,  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7 = håller helt med</a:t>
            </a:r>
          </a:p>
          <a:p>
            <a:endParaRPr lang="sv-SE" sz="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Grön: 6,0 eller bättre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Röd: lägre än 5,0</a:t>
            </a:r>
          </a:p>
          <a:p>
            <a:endParaRPr lang="fi-FI" sz="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6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6B092DA-14B6-5A46-308C-8AEA03CF3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E1175E-EEA1-A842-BABF-96E8CF3F691A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345E24-58B4-2B60-6DB1-14FA5095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Bedömning av faktorer</a:t>
            </a:r>
            <a:r>
              <a:rPr lang="fi-FI" dirty="0"/>
              <a:t/>
            </a:r>
            <a:br>
              <a:rPr lang="fi-FI" dirty="0"/>
            </a:br>
            <a:r>
              <a:rPr lang="fi-FI" sz="2000" dirty="0" err="1"/>
              <a:t>Fördelning</a:t>
            </a:r>
            <a:r>
              <a:rPr lang="fi-FI" sz="2000" dirty="0"/>
              <a:t> 2022 – </a:t>
            </a:r>
            <a:r>
              <a:rPr lang="fi-FI" b="0" noProof="1"/>
              <a:t>Grankulla</a:t>
            </a:r>
            <a:r>
              <a:rPr lang="fi-FI" sz="2000" dirty="0"/>
              <a:t> 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AF59EA2-D34D-DAD7-05AC-4F0736E8A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9" y="1121915"/>
            <a:ext cx="8256803" cy="369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2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6B092DA-14B6-5A46-308C-8AEA03CF3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E1175E-EEA1-A842-BABF-96E8CF3F691A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345E24-58B4-2B60-6DB1-14FA5095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Bedömning av faktorer</a:t>
            </a:r>
            <a:r>
              <a:rPr lang="fi-FI" dirty="0"/>
              <a:t/>
            </a:r>
            <a:br>
              <a:rPr lang="fi-FI" dirty="0"/>
            </a:br>
            <a:r>
              <a:rPr lang="fi-FI" sz="2000" dirty="0" err="1"/>
              <a:t>Enligt</a:t>
            </a:r>
            <a:r>
              <a:rPr lang="fi-FI" sz="2000" dirty="0"/>
              <a:t> </a:t>
            </a:r>
            <a:r>
              <a:rPr lang="fi-FI" sz="2000" dirty="0" err="1"/>
              <a:t>producent</a:t>
            </a:r>
            <a:r>
              <a:rPr lang="fi-FI" sz="2000" dirty="0"/>
              <a:t> – </a:t>
            </a:r>
            <a:r>
              <a:rPr lang="fi-FI" b="0" noProof="1"/>
              <a:t>Grankulla</a:t>
            </a:r>
            <a:r>
              <a:rPr lang="fi-FI" sz="2000" dirty="0"/>
              <a:t> 2022</a:t>
            </a:r>
            <a:endParaRPr lang="fi-FI" dirty="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B1AF6394-3745-C6B7-ECB1-E41333738C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026180"/>
              </p:ext>
            </p:extLst>
          </p:nvPr>
        </p:nvGraphicFramePr>
        <p:xfrm>
          <a:off x="353258" y="1365463"/>
          <a:ext cx="5940000" cy="3310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38843034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3403296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0271407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52559138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fontAlgn="ctr"/>
                      <a:endParaRPr lang="fi-FI" sz="800" b="1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5975" marR="5498" marT="549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dirty="0" err="1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kommunal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5498" marR="65975" marT="549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dirty="0" err="1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servicesedel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5498" marR="65975" marT="549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dirty="0" err="1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privat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5498" marR="65975" marT="549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18494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</a:t>
                      </a:r>
                    </a:p>
                  </a:txBody>
                  <a:tcPr marL="65975" marR="5498" marT="5498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184</a:t>
                      </a:r>
                    </a:p>
                  </a:txBody>
                  <a:tcPr marL="7620" marR="7620" marT="762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1173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Mitt barn trivs i småbarnspedagogiken eller förskolan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6,4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6,6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6,6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84211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Personalen bemöter mig som vårdnadshavare på ett respektfullt och vänligt sätt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6,7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6,9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6,9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73295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Personalen ger mig tillräcklig information om hur mitt barns dag har varit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6,3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6,9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47916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Kommunikationen om aktuella ämnen i småbarnspedagogiken/förskolan är tillräcklig och tillförlitlig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6,6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6,8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76622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Mitt barns säkerhet och välbefinnande tillgodoses väl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6,5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6,6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6,7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9939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6.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Mitt barn har vänner i småbarnspedagogiken eller förskolan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6,4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6,9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84298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7.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 mitt barns undervisning i småbarnspedagogiken/förskolan förverkligas de metoder som diskuterats och kommits överens om i diskussionen om barnets plan för småbarnspedagogik eller förskoleundervisningen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6,3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6,6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23439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8.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Småbarnspedagogiken/förskoleundervisning utnyttjar mångsidigt olika lärmiljöer utöver småbarnspedagogikenheten 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6,5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3538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9.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Mitt barn har möjlighet att delta i varierade mångsidiga aktiviteter och lekar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6,5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6,6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6,5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20506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10.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Mitt barns styrkor, behov och intressen beaktas i verksamheten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6,3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6,3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579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11.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Mitt barn har möjlighet att påverka planeringen av och innehållet i verksamheten.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32363A"/>
                          </a:solidFill>
                          <a:effectLst/>
                          <a:latin typeface="Source Sans Pro" panose="020B0503030403020204" pitchFamily="34" charset="0"/>
                        </a:rPr>
                        <a:t>5,5</a:t>
                      </a:r>
                    </a:p>
                  </a:txBody>
                  <a:tcPr marL="7620"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32363A"/>
                          </a:solidFill>
                          <a:effectLst/>
                          <a:latin typeface="Source Sans Pro" panose="020B0503030403020204" pitchFamily="34" charset="0"/>
                        </a:rPr>
                        <a:t>5,5</a:t>
                      </a:r>
                    </a:p>
                  </a:txBody>
                  <a:tcPr marL="7620"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32363A"/>
                          </a:solidFill>
                          <a:effectLst/>
                          <a:latin typeface="Source Sans Pro" panose="020B0503030403020204" pitchFamily="34" charset="0"/>
                        </a:rPr>
                        <a:t>5,9</a:t>
                      </a:r>
                    </a:p>
                  </a:txBody>
                  <a:tcPr marL="7620" marR="7620" marT="7620" marB="0" anchor="ctr"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327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12.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Jag har möjlighet att uttrycka mina önskningar och ge återkoppling som berör verksamheten i mitt barns grupp 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6,5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6,5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93985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fi-FI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13. </a:t>
                      </a:r>
                      <a:r>
                        <a:rPr lang="sv-S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Den respons, de idéer och önskemål jag har gett har uppmärksammats.</a:t>
                      </a:r>
                      <a:endParaRPr lang="fi-FI" sz="800" b="0" i="0" u="none" strike="noStrike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32363A"/>
                          </a:solidFill>
                          <a:effectLst/>
                          <a:latin typeface="Source Sans Pro" panose="020B0503030403020204" pitchFamily="34" charset="0"/>
                        </a:rPr>
                        <a:t>5,9</a:t>
                      </a:r>
                    </a:p>
                  </a:txBody>
                  <a:tcPr marL="7620" marR="7620" marT="7620" marB="0" anchor="ctr">
                    <a:solidFill>
                      <a:srgbClr val="EAED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6,3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32363A"/>
                          </a:solidFill>
                          <a:effectLst/>
                          <a:latin typeface="Source Sans Pro" panose="020B0503030403020204" pitchFamily="34" charset="0"/>
                        </a:rPr>
                        <a:t>5,7</a:t>
                      </a:r>
                    </a:p>
                  </a:txBody>
                  <a:tcPr marL="7620" marR="7620" marT="7620" marB="0" anchor="ctr">
                    <a:solidFill>
                      <a:srgbClr val="EA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80442"/>
                  </a:ext>
                </a:extLst>
              </a:tr>
            </a:tbl>
          </a:graphicData>
        </a:graphic>
      </p:graphicFrame>
      <p:sp>
        <p:nvSpPr>
          <p:cNvPr id="6" name="Tekstikehys 7">
            <a:extLst>
              <a:ext uri="{FF2B5EF4-FFF2-40B4-BE49-F238E27FC236}">
                <a16:creationId xmlns:a16="http://schemas.microsoft.com/office/drawing/2014/main" id="{93A5C060-94E9-E938-033C-8E9619F22050}"/>
              </a:ext>
            </a:extLst>
          </p:cNvPr>
          <p:cNvSpPr txBox="1"/>
          <p:nvPr/>
        </p:nvSpPr>
        <p:spPr>
          <a:xfrm>
            <a:off x="7459980" y="105475"/>
            <a:ext cx="156596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Skala: 1 = håller inte alls med,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 = håller i stort sett inte med, 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3 = håller i viss mån inte med,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4 = neutral, 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5 = håller med i viss mån,  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6 = håller i stort sett med,  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7 = håller helt med</a:t>
            </a:r>
          </a:p>
          <a:p>
            <a:endParaRPr lang="sv-SE" sz="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Grön: 6,0 eller bättre</a:t>
            </a:r>
          </a:p>
          <a:p>
            <a:r>
              <a:rPr lang="sv-SE" sz="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Röd: lägre än 5,0</a:t>
            </a:r>
          </a:p>
          <a:p>
            <a:endParaRPr lang="fi-FI" sz="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6B092DA-14B6-5A46-308C-8AEA03CF3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E1175E-EEA1-A842-BABF-96E8CF3F691A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345E24-58B4-2B60-6DB1-14FA5095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Frågor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barnet</a:t>
            </a:r>
            <a:r>
              <a:rPr lang="fi-FI" dirty="0"/>
              <a:t>: </a:t>
            </a: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roligt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ditt</a:t>
            </a:r>
            <a:r>
              <a:rPr lang="fi-FI" dirty="0"/>
              <a:t> </a:t>
            </a:r>
            <a:r>
              <a:rPr lang="fi-FI" dirty="0" err="1"/>
              <a:t>daghem</a:t>
            </a:r>
            <a:r>
              <a:rPr lang="fi-FI" dirty="0"/>
              <a:t>? (Grankulla 2022)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27FC3-8C56-E912-1A2C-475CE2F576E6}"/>
              </a:ext>
            </a:extLst>
          </p:cNvPr>
          <p:cNvSpPr txBox="1">
            <a:spLocks/>
          </p:cNvSpPr>
          <p:nvPr/>
        </p:nvSpPr>
        <p:spPr>
          <a:xfrm>
            <a:off x="1231482" y="4639464"/>
            <a:ext cx="6522331" cy="382470"/>
          </a:xfrm>
          <a:prstGeom prst="rect">
            <a:avLst/>
          </a:prstGeom>
        </p:spPr>
        <p:txBody>
          <a:bodyPr lIns="0" tIns="0" rIns="90000">
            <a:noAutofit/>
          </a:bodyPr>
          <a:lstStyle>
            <a:lvl1pPr marL="0" indent="0" algn="l" defTabSz="685797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514350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857250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200147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543047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1885944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4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4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1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Svaren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på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de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öppna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frågorna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undersökningen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sammanfattas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 sk.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ordmoln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Ordmolnet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är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samtidigt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både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en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visuell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och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en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kvantitativ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representation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som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illustrerar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huvudinnehållet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 de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öppna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svaren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Ju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större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ordet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eller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svaret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på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frågan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är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ordmolnet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desto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oftare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har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ordet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fråga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dykt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upp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svaren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5036128-2D1C-B8B1-A932-A0C9EE766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688" y="1354154"/>
            <a:ext cx="5760720" cy="32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5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6B092DA-14B6-5A46-308C-8AEA03CF3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E1175E-EEA1-A842-BABF-96E8CF3F691A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345E24-58B4-2B60-6DB1-14FA5095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 till barnet: Vad är inte roligt på ditt daghem? (Grankulla 2022)</a:t>
            </a:r>
            <a:endParaRPr lang="fi-FI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73DB662-086B-3620-06EF-FE844790357E}"/>
              </a:ext>
            </a:extLst>
          </p:cNvPr>
          <p:cNvSpPr txBox="1">
            <a:spLocks/>
          </p:cNvSpPr>
          <p:nvPr/>
        </p:nvSpPr>
        <p:spPr>
          <a:xfrm>
            <a:off x="1231482" y="4639464"/>
            <a:ext cx="6522331" cy="382470"/>
          </a:xfrm>
          <a:prstGeom prst="rect">
            <a:avLst/>
          </a:prstGeom>
        </p:spPr>
        <p:txBody>
          <a:bodyPr lIns="0" tIns="0" rIns="90000">
            <a:noAutofit/>
          </a:bodyPr>
          <a:lstStyle>
            <a:lvl1pPr marL="0" indent="0" algn="l" defTabSz="685797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514350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857250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200147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543047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1885944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4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4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1" indent="-171450" algn="l" defTabSz="685797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Svaren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på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de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öppna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frågorna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undersökningen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sammanfattas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 sk.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ordmoln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Ordmolnet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är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samtidigt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både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en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visuell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och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en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kvantitativ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representation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som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illustrerar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huvudinnehållet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 de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öppna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svaren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Ju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större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ordet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eller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svaret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på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frågan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är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ordmolnet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desto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oftare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har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ordet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fråga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dykt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upp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 </a:t>
            </a:r>
            <a:r>
              <a:rPr lang="fi-FI" sz="700" i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svaren</a:t>
            </a:r>
            <a:r>
              <a:rPr lang="fi-FI" sz="700" i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A2E11B-FB30-3B64-F00A-0F2FA19ED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266" y="1376400"/>
            <a:ext cx="5821680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26951"/>
      </p:ext>
    </p:extLst>
  </p:cSld>
  <p:clrMapOvr>
    <a:masterClrMapping/>
  </p:clrMapOvr>
</p:sld>
</file>

<file path=ppt/theme/theme1.xml><?xml version="1.0" encoding="utf-8"?>
<a:theme xmlns:a="http://schemas.openxmlformats.org/drawingml/2006/main" name="Innolink2022colours">
  <a:themeElements>
    <a:clrScheme name="Innolink_colours2022">
      <a:dk1>
        <a:srgbClr val="2C1A46"/>
      </a:dk1>
      <a:lt1>
        <a:srgbClr val="FFFFFF"/>
      </a:lt1>
      <a:dk2>
        <a:srgbClr val="95A3C5"/>
      </a:dk2>
      <a:lt2>
        <a:srgbClr val="8DCFB6"/>
      </a:lt2>
      <a:accent1>
        <a:srgbClr val="4F2F80"/>
      </a:accent1>
      <a:accent2>
        <a:srgbClr val="8DCFB6"/>
      </a:accent2>
      <a:accent3>
        <a:srgbClr val="74BAD0"/>
      </a:accent3>
      <a:accent4>
        <a:srgbClr val="EE7766"/>
      </a:accent4>
      <a:accent5>
        <a:srgbClr val="95A3C5"/>
      </a:accent5>
      <a:accent6>
        <a:srgbClr val="E65C8D"/>
      </a:accent6>
      <a:hlink>
        <a:srgbClr val="4F2F80"/>
      </a:hlink>
      <a:folHlink>
        <a:srgbClr val="95A3C5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link_raportointi_ohjeet1122_fi" id="{0A7C6CFB-2E91-8B4E-A29B-FDAA9716F0AC}" vid="{1DDB6B18-352A-064B-98F2-88D1E244631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FBB5BDEDC11054283FA669BFC0B3AAF" ma:contentTypeVersion="16" ma:contentTypeDescription="Luo uusi asiakirja." ma:contentTypeScope="" ma:versionID="a992f2dd60c2b1fd3664f02b2f3ae8f0">
  <xsd:schema xmlns:xsd="http://www.w3.org/2001/XMLSchema" xmlns:xs="http://www.w3.org/2001/XMLSchema" xmlns:p="http://schemas.microsoft.com/office/2006/metadata/properties" xmlns:ns2="e072308e-8361-4676-93eb-b0f055f64577" xmlns:ns3="25403405-02da-43fb-810c-d3f009b3a3c3" targetNamespace="http://schemas.microsoft.com/office/2006/metadata/properties" ma:root="true" ma:fieldsID="aff97af235f2e2890cfb43a1e3270336" ns2:_="" ns3:_="">
    <xsd:import namespace="e072308e-8361-4676-93eb-b0f055f64577"/>
    <xsd:import namespace="25403405-02da-43fb-810c-d3f009b3a3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2308e-8361-4676-93eb-b0f055f645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02763335-e364-4596-8eed-deb0a8a271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03405-02da-43fb-810c-d3f009b3a3c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b75084-3a1d-4c6b-b4b7-9be0179d2b0d}" ma:internalName="TaxCatchAll" ma:showField="CatchAllData" ma:web="25403405-02da-43fb-810c-d3f009b3a3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1D2A21-32BD-4D82-A60A-04BB66E1B4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BF9831-C2D8-4925-9F85-71726BE5BA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72308e-8361-4676-93eb-b0f055f64577"/>
    <ds:schemaRef ds:uri="25403405-02da-43fb-810c-d3f009b3a3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Innolink_raportointi_ohjeet1122_fi</Template>
  <TotalTime>9471</TotalTime>
  <Words>1062</Words>
  <Application>Microsoft Office PowerPoint</Application>
  <PresentationFormat>Näytössä katseltava esitys (16:9)</PresentationFormat>
  <Paragraphs>226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Arial</vt:lpstr>
      <vt:lpstr>Calibri</vt:lpstr>
      <vt:lpstr>Source Sans Pro</vt:lpstr>
      <vt:lpstr>Source Sans Pro Light</vt:lpstr>
      <vt:lpstr>Source Sans Pro Semibold</vt:lpstr>
      <vt:lpstr>Tahoma</vt:lpstr>
      <vt:lpstr>Innolink2022colours</vt:lpstr>
      <vt:lpstr>Kundenkät för småbarnspedagogik  och förskola i Huvudstadsregionen 2022  Grankulla</vt:lpstr>
      <vt:lpstr>Allmänt om kundenkäten</vt:lpstr>
      <vt:lpstr>Svarprocent</vt:lpstr>
      <vt:lpstr>Bedömning av faktorer Genomsnitt 2022 – Grankulla </vt:lpstr>
      <vt:lpstr>Bedömning av faktorer Utveckling – Grankulla </vt:lpstr>
      <vt:lpstr>Bedömning av faktorer Fördelning 2022 – Grankulla </vt:lpstr>
      <vt:lpstr>Bedömning av faktorer Enligt producent – Grankulla 2022</vt:lpstr>
      <vt:lpstr>Frågor till barnet: Vad är roligt på ditt daghem? (Grankulla 2022)</vt:lpstr>
      <vt:lpstr>Frågor till barnet: Vad är inte roligt på ditt daghem? (Grankulla 2022)</vt:lpstr>
      <vt:lpstr>Övergripande skolbetyg Grankulla</vt:lpstr>
      <vt:lpstr>Vilka önskemål har du av småbarnspedagogiken i framtiden? Hur vill du utveckla tjänsterna inom småbarnspedagogiken? (Grankulla 2022)</vt:lpstr>
      <vt:lpstr>Tack för visat intresse!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Asiakastutkimus 2022</dc:title>
  <dc:creator>Kultanen Helena</dc:creator>
  <cp:lastModifiedBy>Markus Jahnsson</cp:lastModifiedBy>
  <cp:revision>17</cp:revision>
  <dcterms:created xsi:type="dcterms:W3CDTF">2022-11-25T12:34:54Z</dcterms:created>
  <dcterms:modified xsi:type="dcterms:W3CDTF">2023-01-25T12:02:03Z</dcterms:modified>
</cp:coreProperties>
</file>