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75" r:id="rId6"/>
    <p:sldId id="269" r:id="rId7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83" d="100"/>
          <a:sy n="83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36B27AB-221B-4227-8712-008D453F1DB1}" type="datetime1">
              <a:rPr lang="fi-FI" smtClean="0"/>
              <a:t>25.4.2022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D3690-57BB-483A-83C1-9D9164AE49B9}" type="datetime1">
              <a:rPr lang="fi-FI" smtClean="0"/>
              <a:pPr/>
              <a:t>25.4.2022</a:t>
            </a:fld>
            <a:endParaRPr lang="en-US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 dirty="0" smtClean="0"/>
              <a:t>Muokkaa tekstin perustyylejä napsauttamalla</a:t>
            </a:r>
          </a:p>
          <a:p>
            <a:pPr lvl="1" rtl="0"/>
            <a:r>
              <a:rPr lang="fi-FI" noProof="0" dirty="0" smtClean="0"/>
              <a:t>Toinen taso</a:t>
            </a:r>
          </a:p>
          <a:p>
            <a:pPr lvl="2" rtl="0"/>
            <a:r>
              <a:rPr lang="fi-FI" noProof="0" dirty="0" smtClean="0"/>
              <a:t>Kolmas taso</a:t>
            </a:r>
          </a:p>
          <a:p>
            <a:pPr lvl="3" rtl="0"/>
            <a:r>
              <a:rPr lang="fi-FI" noProof="0" dirty="0" smtClean="0"/>
              <a:t>Neljäs taso</a:t>
            </a:r>
          </a:p>
          <a:p>
            <a:pPr lvl="4" rtl="0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035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fi-FI" noProof="0" smtClean="0"/>
              <a:t>2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22738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fi-FI" noProof="0" smtClean="0"/>
              <a:t>3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68353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ksi kuvaa kuvatekste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7" name="Puolivapaa piirto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5" name="Kuvan paikkamerkki 14" descr="Tyhjä paikkamerkki kuvan lisäämistä varten. Napsauta paikkamerkkiä ja valitse kuva, jonka haluat lisätä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5400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18" name="Puolivapaa piirto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9" name="Kuvan paikkamerkki 18" descr="Tyhjä paikkamerkki kuvan lisäämistä varten. Napsauta paikkamerkkiä ja valitse kuva, jonka haluat lisätä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20" name="Tekstin paikkamerkki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5400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olme kuva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7" name="Puolivapaa piirto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5" name="Kuvan paikkamerkki 14" descr="Tyhjä paikkamerkki kuvan lisäämistä varten. Napsauta paikkamerkkiä ja valitse kuva, jonka haluat lisätä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8" name="Puolivapaa piirto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9" name="Kuvan paikkamerkki 18" descr="Tyhjä paikkamerkki kuvan lisäämistä varten. Napsauta paikkamerkkiä ja valitse kuva, jonka haluat lisätä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2" name="Puolivapaa piirto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3" name="Kuvan paikkamerkki 12" descr="Tyhjä paikkamerkki kuvan lisäämistä varten. Napsauta paikkamerkkiä ja valitse kuva, jonka haluat lisätä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i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fi-FI" smtClean="0"/>
              <a:t>Muokkaa perustyyl. napsautt.</a:t>
            </a:r>
            <a:endParaRPr lang="fi"/>
          </a:p>
        </p:txBody>
      </p:sp>
      <p:sp>
        <p:nvSpPr>
          <p:cNvPr id="8" name="Puolivapaa piirto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9" name="Kuvan paikkamerkki 8" descr="Tyhjä paikkamerkki kuvan lisäämistä varten. Napsauta paikkamerkkiä ja valitse kuva, jonka haluat lisätä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0" name="Puolivapaa piirto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1" name="Kuvan paikkamerkki 10" descr="Tyhjä paikkamerkki kuvan lisäämistä varten. Napsauta paikkamerkkiä ja valitse kuva, jonka haluat lisätä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2" name="Puolivapaa piirto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3" name="Kuvan paikkamerkki 12" descr="Tyhjä paikkamerkki kuvan lisäämistä varten. Napsauta paikkamerkkiä ja valitse kuva, jonka haluat lisätä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4" name="Puolivapaa piirto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5" name="Kuvan paikkamerkki 14" descr="Tyhjä paikkamerkki kuvan lisäämistä varten. Napsauta paikkamerkkiä ja valitse kuva, jonka haluat lisätä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20" name="Puolivapaa piirto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21" name="Kuvan paikkamerkki 20" descr="Tyhjä paikkamerkki kuvan lisäämistä varten. Napsauta paikkamerkkiä ja valitse kuva, jonka haluat lisätä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90DCC91-912C-467B-81F8-0961728034F2}" type="datetime1">
              <a:rPr lang="fi-FI" smtClean="0"/>
              <a:pPr/>
              <a:t>25.4.2022</a:t>
            </a:fld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F72948F-E0DC-482E-BAC0-2775C399C1F7}" type="datetime1">
              <a:rPr lang="fi-FI" smtClean="0"/>
              <a:pPr/>
              <a:t>25.4.2022</a:t>
            </a:fld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D25A80-E162-43C5-9A6B-7A2DF987B9F8}" type="datetime1">
              <a:rPr lang="fi-FI" smtClean="0"/>
              <a:pPr/>
              <a:t>25.4.2022</a:t>
            </a:fld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0E03F1A-3D64-4C2D-BD2E-7000327C784B}" type="datetime1">
              <a:rPr lang="fi-FI" smtClean="0"/>
              <a:pPr/>
              <a:t>25.4.2022</a:t>
            </a:fld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50C5D82-BF27-45A0-9B3D-A31618B9E2D8}" type="datetime1">
              <a:rPr lang="fi-FI" smtClean="0"/>
              <a:pPr/>
              <a:t>25.4.2022</a:t>
            </a:fld>
            <a:endParaRPr lang="en-US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119AB88-A1EB-45BC-AAC2-AFE100813DFA}" type="datetime1">
              <a:rPr lang="fi-FI" smtClean="0"/>
              <a:pPr/>
              <a:t>25.4.2022</a:t>
            </a:fld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B68A553-501F-4BDD-9B57-01B4335960EE}" type="datetime1">
              <a:rPr lang="fi-FI" smtClean="0"/>
              <a:pPr/>
              <a:t>25.4.2022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8871DCD-4078-45D5-8559-E7CE90EBBD4A}" type="datetime1">
              <a:rPr lang="fi-FI" smtClean="0"/>
              <a:pPr/>
              <a:t>25.4.2022</a:t>
            </a:fld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uolivapaa piirto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12" name="Kuvan paikkamerkki 11" descr="Tyhjä paikkamerkki kuvan lisäämistä varten. Napsauta paikkamerkkiä ja valitse kuva, jonka haluat lisätä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9448E5B-04E8-4DC0-8712-0D57636819C2}" type="datetime1">
              <a:rPr lang="fi-FI" smtClean="0"/>
              <a:pPr/>
              <a:t>25.4.2022</a:t>
            </a:fld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 noProof="0" dirty="0" smtClean="0"/>
              <a:t>Muokkaa otsikon perustyyliä napsauttamalla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 dirty="0"/>
              <a:t>Muokkaa tekstin perustyylejä napsauttamalla</a:t>
            </a:r>
          </a:p>
          <a:p>
            <a:pPr lvl="1" rtl="0"/>
            <a:r>
              <a:rPr lang="fi-FI" noProof="0" dirty="0"/>
              <a:t>Toinen taso</a:t>
            </a:r>
          </a:p>
          <a:p>
            <a:pPr lvl="2" rtl="0"/>
            <a:r>
              <a:rPr lang="fi-FI" noProof="0" dirty="0"/>
              <a:t>Kolmas taso</a:t>
            </a:r>
          </a:p>
          <a:p>
            <a:pPr lvl="3" rtl="0"/>
            <a:r>
              <a:rPr lang="fi-FI" noProof="0" dirty="0"/>
              <a:t>Neljäs taso</a:t>
            </a:r>
          </a:p>
          <a:p>
            <a:pPr lvl="4" rtl="0"/>
            <a:r>
              <a:rPr lang="fi-FI" noProof="0" dirty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08C1CD93-1527-445A-954F-D9992F1F868A}" type="datetime1">
              <a:rPr lang="fi-FI" smtClean="0"/>
              <a:pPr/>
              <a:t>25.4.2022</a:t>
            </a:fld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879376"/>
          </a:xfrm>
        </p:spPr>
        <p:txBody>
          <a:bodyPr rtlCol="0"/>
          <a:lstStyle/>
          <a:p>
            <a:pPr rtl="0"/>
            <a:r>
              <a:rPr lang="fi-FI" dirty="0" err="1" smtClean="0"/>
              <a:t>Karvin</a:t>
            </a:r>
            <a:r>
              <a:rPr lang="fi-FI" dirty="0" smtClean="0"/>
              <a:t> arviointi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200" y="1380034"/>
            <a:ext cx="8786192" cy="3096344"/>
          </a:xfrm>
        </p:spPr>
        <p:txBody>
          <a:bodyPr rtlCol="0"/>
          <a:lstStyle/>
          <a:p>
            <a:pPr rtl="0"/>
            <a:r>
              <a:rPr lang="fi-FI" dirty="0" smtClean="0"/>
              <a:t>Pikku Akatemia </a:t>
            </a:r>
          </a:p>
          <a:p>
            <a:pPr rtl="0"/>
            <a:r>
              <a:rPr lang="fi-FI" sz="1800" dirty="0" smtClean="0"/>
              <a:t>Kevät 2022</a:t>
            </a:r>
          </a:p>
          <a:p>
            <a:pPr rtl="0"/>
            <a:endParaRPr lang="fi-FI" sz="1800" dirty="0"/>
          </a:p>
          <a:p>
            <a:r>
              <a:rPr lang="fi-FI" sz="1800" dirty="0" err="1"/>
              <a:t>Karvin</a:t>
            </a:r>
            <a:r>
              <a:rPr lang="fi-FI" sz="1800" dirty="0"/>
              <a:t> arviointi tehdään säännöllisesti kaksi kertaa toimintavuodessa. </a:t>
            </a:r>
            <a:br>
              <a:rPr lang="fi-FI" sz="1800" dirty="0"/>
            </a:br>
            <a:r>
              <a:rPr lang="fi-FI" sz="1800" dirty="0"/>
              <a:t>Arvioinnissa henkilökunta peilaa toimintaansa yhteisesti ja ryhmäkohtaisesti valittujen indikaattoreiden ja kriteerien valossa numeerisesti ja sanallisesti. Lisäksi henkilökunta miettii jatkon kehittämistoiminnan. </a:t>
            </a:r>
            <a:br>
              <a:rPr lang="fi-FI" sz="1800" dirty="0"/>
            </a:br>
            <a:r>
              <a:rPr lang="fi-FI" sz="1800" dirty="0"/>
              <a:t>Arviointi julkaistaan päiväkodin netti-sivuilla ja se menee tiedoksi myös varhaiskasvatusvaliokunnalle</a:t>
            </a:r>
            <a:r>
              <a:rPr lang="fi-FI" sz="1600" dirty="0"/>
              <a:t>.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119658"/>
          </a:xfrm>
        </p:spPr>
        <p:txBody>
          <a:bodyPr rtlCol="0">
            <a:noAutofit/>
          </a:bodyPr>
          <a:lstStyle/>
          <a:p>
            <a:r>
              <a:rPr lang="fi-FI" sz="2400" b="1" dirty="0"/>
              <a:t>Yhteisesti valitut indikaattorit </a:t>
            </a:r>
            <a:r>
              <a:rPr lang="fi-FI" sz="2400" dirty="0"/>
              <a:t>(keskiarvo arvosanoista, yhteenvetosanat)</a:t>
            </a:r>
            <a:br>
              <a:rPr lang="fi-FI" sz="2400" dirty="0"/>
            </a:b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5878" y="1477659"/>
            <a:ext cx="9829800" cy="3024336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Indikaattori 3: </a:t>
            </a:r>
            <a:r>
              <a:rPr lang="fi-FI" dirty="0"/>
              <a:t>arvosana 3, yksilöllisyys</a:t>
            </a:r>
            <a:r>
              <a:rPr lang="fi-FI" dirty="0" smtClean="0"/>
              <a:t>, kuulluksi tuleminen ja joustavuus</a:t>
            </a:r>
          </a:p>
          <a:p>
            <a:pPr marL="0" indent="0">
              <a:buNone/>
            </a:pPr>
            <a:r>
              <a:rPr lang="fi-FI" b="1" dirty="0" smtClean="0"/>
              <a:t>Indikaattori 13: </a:t>
            </a:r>
            <a:r>
              <a:rPr lang="fi-FI" dirty="0"/>
              <a:t>arvosana 3, osallisuus, oppimisympäristön </a:t>
            </a:r>
            <a:r>
              <a:rPr lang="fi-FI" dirty="0" smtClean="0"/>
              <a:t>muuntautuminen ja </a:t>
            </a:r>
            <a:r>
              <a:rPr lang="fi-FI" dirty="0" err="1" smtClean="0"/>
              <a:t>kielipedan</a:t>
            </a:r>
            <a:r>
              <a:rPr lang="fi-FI" dirty="0" smtClean="0"/>
              <a:t> jalkautuminen</a:t>
            </a:r>
          </a:p>
          <a:p>
            <a:pPr marL="0" indent="0">
              <a:buNone/>
            </a:pPr>
            <a:r>
              <a:rPr lang="fi-FI" b="1" dirty="0" smtClean="0"/>
              <a:t>Indikaattori 19: </a:t>
            </a:r>
            <a:r>
              <a:rPr lang="fi-FI" dirty="0"/>
              <a:t>arvosana 3.8, </a:t>
            </a:r>
            <a:r>
              <a:rPr lang="fi-FI" dirty="0" smtClean="0"/>
              <a:t>positiivisuus sekä </a:t>
            </a:r>
            <a:r>
              <a:rPr lang="fi-FI" dirty="0"/>
              <a:t>kaveri- ja </a:t>
            </a:r>
            <a:r>
              <a:rPr lang="fi-FI" dirty="0" smtClean="0"/>
              <a:t>tunnetaidot</a:t>
            </a:r>
          </a:p>
          <a:p>
            <a:pPr marL="0" indent="0">
              <a:buNone/>
            </a:pPr>
            <a:r>
              <a:rPr lang="fi-FI" b="1" dirty="0" smtClean="0"/>
              <a:t>Indikaattori 23: </a:t>
            </a:r>
            <a:r>
              <a:rPr lang="fi-FI" dirty="0"/>
              <a:t>arvosana 3.2, työnjako ja tehtävät </a:t>
            </a:r>
            <a:r>
              <a:rPr lang="fi-FI" dirty="0" smtClean="0"/>
              <a:t>tiedossa sekä selkeä </a:t>
            </a:r>
            <a:r>
              <a:rPr lang="fi-FI" dirty="0"/>
              <a:t>arki</a:t>
            </a: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Indikaattori 25</a:t>
            </a:r>
            <a:r>
              <a:rPr lang="fi-FI" dirty="0" smtClean="0"/>
              <a:t>: </a:t>
            </a:r>
            <a:r>
              <a:rPr lang="fi-FI" dirty="0"/>
              <a:t>arvosana 3, </a:t>
            </a:r>
            <a:r>
              <a:rPr lang="fi-FI" dirty="0" smtClean="0"/>
              <a:t>ammatillisuus ja kunnioittava </a:t>
            </a:r>
            <a:r>
              <a:rPr lang="fi-FI" dirty="0"/>
              <a:t>työote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17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794304" cy="687610"/>
          </a:xfrm>
        </p:spPr>
        <p:txBody>
          <a:bodyPr rtlCol="0">
            <a:noAutofit/>
          </a:bodyPr>
          <a:lstStyle/>
          <a:p>
            <a:r>
              <a:rPr lang="fi-FI" sz="2400" b="1" dirty="0"/>
              <a:t>Ryhmäkohtaisesti valitut indikaattorit </a:t>
            </a:r>
            <a:r>
              <a:rPr lang="fi-FI" sz="2400" dirty="0"/>
              <a:t>(keskiarvo arvosanoista, yhteenvetosanat)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65684" y="1079054"/>
            <a:ext cx="9829800" cy="3528392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fi-FI" b="1" dirty="0" smtClean="0"/>
          </a:p>
          <a:p>
            <a:pPr marL="0" indent="0" rtl="0">
              <a:buNone/>
            </a:pPr>
            <a:r>
              <a:rPr lang="fi-FI" b="1" dirty="0" smtClean="0"/>
              <a:t>Toukat</a:t>
            </a:r>
            <a:r>
              <a:rPr lang="fi-FI" dirty="0" smtClean="0"/>
              <a:t>, indikaattori 4: arvosana 2,5, moniammatillisen yhteistyön varmistaminen</a:t>
            </a:r>
          </a:p>
          <a:p>
            <a:pPr marL="0" indent="0">
              <a:buNone/>
            </a:pPr>
            <a:r>
              <a:rPr lang="fi-FI" b="1" dirty="0" smtClean="0"/>
              <a:t>Kultakalat</a:t>
            </a:r>
            <a:r>
              <a:rPr lang="fi-FI" dirty="0" smtClean="0"/>
              <a:t>, indikaattori 10: arvosana 3, ikä-ja taitotasoisen </a:t>
            </a:r>
            <a:r>
              <a:rPr lang="fi-FI" dirty="0"/>
              <a:t>toiminnan varmistaminen</a:t>
            </a:r>
          </a:p>
          <a:p>
            <a:pPr marL="0" indent="0">
              <a:buNone/>
            </a:pPr>
            <a:r>
              <a:rPr lang="fi-FI" b="1" dirty="0" smtClean="0"/>
              <a:t>Sisiliskot</a:t>
            </a:r>
            <a:r>
              <a:rPr lang="fi-FI" dirty="0" smtClean="0"/>
              <a:t>, indikaattori 12: arvosana 3, moniammatillisen yhteistyön </a:t>
            </a:r>
            <a:r>
              <a:rPr lang="fi-FI" dirty="0"/>
              <a:t>varmistaminen</a:t>
            </a:r>
          </a:p>
          <a:p>
            <a:pPr marL="0" indent="0" rtl="0">
              <a:buNone/>
            </a:pPr>
            <a:r>
              <a:rPr lang="fi-FI" b="1" dirty="0" err="1" smtClean="0"/>
              <a:t>Humpet</a:t>
            </a:r>
            <a:r>
              <a:rPr lang="fi-FI" dirty="0" smtClean="0"/>
              <a:t>, indikaattori 21: arvosana 3, kulttuurisen tietoisuuden lisääminen</a:t>
            </a:r>
          </a:p>
          <a:p>
            <a:pPr marL="0" indent="0">
              <a:buNone/>
            </a:pPr>
            <a:r>
              <a:rPr lang="fi-FI" b="1" dirty="0" smtClean="0"/>
              <a:t>Perhoset</a:t>
            </a:r>
            <a:r>
              <a:rPr lang="fi-FI" dirty="0" smtClean="0"/>
              <a:t>, indikaattori </a:t>
            </a:r>
            <a:r>
              <a:rPr lang="fi-FI" dirty="0" smtClean="0"/>
              <a:t>20: arvosana 3, yksilöllisen </a:t>
            </a:r>
            <a:r>
              <a:rPr lang="fi-FI" dirty="0"/>
              <a:t>huomioimisen </a:t>
            </a:r>
            <a:r>
              <a:rPr lang="fi-FI" dirty="0" smtClean="0"/>
              <a:t>varmistaminen ja </a:t>
            </a:r>
            <a:endParaRPr lang="fi-FI" dirty="0"/>
          </a:p>
          <a:p>
            <a:pPr marL="0" indent="0" rtl="0">
              <a:buNone/>
            </a:pPr>
            <a:r>
              <a:rPr lang="fi-FI" dirty="0" smtClean="0"/>
              <a:t>kulttuurisen tietoisuuden lisääminen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pset ystävät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379_TF03896101" id="{3E3FE09D-6089-4EDC-AC6C-8654FCAF671D}" vid="{F02C0A4D-4045-43E2-868E-D7BA4F26F211}"/>
    </a:ext>
  </a:extLst>
</a:theme>
</file>

<file path=ppt/theme/theme2.xml><?xml version="1.0" encoding="utf-8"?>
<a:theme xmlns:a="http://schemas.openxmlformats.org/drawingml/2006/main" name="Office-te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A15C6C-6BB6-4DB6-B7D6-7F14EAB2CC5C}">
  <ds:schemaRefs>
    <ds:schemaRef ds:uri="40262f94-9f35-4ac3-9a90-690165a166b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4f35948-e619-41b3-aa29-22878b09cfd2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Lapset koulupihalla, opetusesitys, albumi (laajakuva)</Template>
  <TotalTime>98</TotalTime>
  <Words>154</Words>
  <Application>Microsoft Office PowerPoint</Application>
  <PresentationFormat>Laajakuva</PresentationFormat>
  <Paragraphs>23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Lapset ystävät 16 x 9</vt:lpstr>
      <vt:lpstr>Karvin arviointi</vt:lpstr>
      <vt:lpstr>Yhteisesti valitut indikaattorit (keskiarvo arvosanoista, yhteenvetosanat) </vt:lpstr>
      <vt:lpstr>Ryhmäkohtaisesti valitut indikaattorit (keskiarvo arvosanoista, yhteenvetosanat)</vt:lpstr>
    </vt:vector>
  </TitlesOfParts>
  <Company>Kauniainen Grankulla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Karvin arviointi</dc:title>
  <dc:creator>Paula Somila</dc:creator>
  <cp:keywords/>
  <cp:lastModifiedBy>Paula Somila</cp:lastModifiedBy>
  <cp:revision>26</cp:revision>
  <dcterms:created xsi:type="dcterms:W3CDTF">2022-04-25T06:36:27Z</dcterms:created>
  <dcterms:modified xsi:type="dcterms:W3CDTF">2022-04-25T08:15:12Z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