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3" d="100"/>
          <a:sy n="83" d="100"/>
        </p:scale>
        <p:origin x="12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i-FI" smtClean="0"/>
              <a:t>Muokkaa perustyyl. napsautt.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smtClean="0"/>
              <a:t>Muokkaa perustyyl. napsautt.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smtClean="0"/>
              <a:t>Muokkaa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i-FI" smtClean="0"/>
              <a:t>Muokkaa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i-FI" smtClean="0"/>
              <a:t>Muokkaa perustyyl. napsautt.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i-FI" smtClean="0"/>
              <a:t>Muokkaa perustyyl. napsautt.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i-FI" smtClean="0"/>
              <a:t>Muokkaa perustyyl. napsautt.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i-FI" smtClean="0"/>
              <a:t>Muokkaa tekstin perustyylejä</a:t>
            </a:r>
          </a:p>
        </p:txBody>
      </p:sp>
      <p:sp>
        <p:nvSpPr>
          <p:cNvPr id="5" name="Date Placeholder 4"/>
          <p:cNvSpPr>
            <a:spLocks noGrp="1"/>
          </p:cNvSpPr>
          <p:nvPr>
            <p:ph type="dt" sz="half" idx="10"/>
          </p:nvPr>
        </p:nvSpPr>
        <p:spPr/>
        <p:txBody>
          <a:bodyPr/>
          <a:lstStyle/>
          <a:p>
            <a:fld id="{42A54C80-263E-416B-A8E0-580EDEADCBDC}" type="datetimeFigureOut">
              <a:rPr lang="en-US" dirty="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2/16/2022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i-FI" smtClean="0"/>
              <a:t>Muokkaa perustyyl. napsautt.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Pikku Akatemia</a:t>
            </a:r>
            <a:endParaRPr lang="fi-FI" dirty="0"/>
          </a:p>
        </p:txBody>
      </p:sp>
      <p:sp>
        <p:nvSpPr>
          <p:cNvPr id="3" name="Alaotsikko 2"/>
          <p:cNvSpPr>
            <a:spLocks noGrp="1"/>
          </p:cNvSpPr>
          <p:nvPr>
            <p:ph type="subTitle" idx="1"/>
          </p:nvPr>
        </p:nvSpPr>
        <p:spPr/>
        <p:txBody>
          <a:bodyPr/>
          <a:lstStyle/>
          <a:p>
            <a:r>
              <a:rPr lang="fi-FI" dirty="0" smtClean="0"/>
              <a:t>Toiminnan arviointi ja kehittäminen</a:t>
            </a:r>
          </a:p>
          <a:p>
            <a:r>
              <a:rPr lang="fi-FI" dirty="0" smtClean="0"/>
              <a:t>syksy 2021 (</a:t>
            </a:r>
            <a:r>
              <a:rPr lang="fi-FI" dirty="0" err="1" smtClean="0"/>
              <a:t>Karvi</a:t>
            </a:r>
            <a:r>
              <a:rPr lang="fi-FI" dirty="0" smtClean="0"/>
              <a:t>)</a:t>
            </a:r>
            <a:endParaRPr lang="fi-FI" dirty="0"/>
          </a:p>
        </p:txBody>
      </p:sp>
    </p:spTree>
    <p:extLst>
      <p:ext uri="{BB962C8B-B14F-4D97-AF65-F5344CB8AC3E}">
        <p14:creationId xmlns:p14="http://schemas.microsoft.com/office/powerpoint/2010/main" val="3683107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600"/>
            <a:ext cx="8802332" cy="385823"/>
          </a:xfrm>
        </p:spPr>
        <p:txBody>
          <a:bodyPr>
            <a:normAutofit fontScale="90000"/>
          </a:bodyPr>
          <a:lstStyle/>
          <a:p>
            <a:r>
              <a:rPr lang="fi-FI" sz="1800" dirty="0" smtClean="0"/>
              <a:t>Toiminnan arviointi ja kehittäminen (kaikille yhteiset indikaattorit, numeerinen arviointi 1-4)</a:t>
            </a:r>
            <a:endParaRPr lang="fi-FI" sz="1800" dirty="0"/>
          </a:p>
        </p:txBody>
      </p:sp>
      <p:sp>
        <p:nvSpPr>
          <p:cNvPr id="3" name="Sisällön paikkamerkki 2"/>
          <p:cNvSpPr>
            <a:spLocks noGrp="1"/>
          </p:cNvSpPr>
          <p:nvPr>
            <p:ph idx="1"/>
          </p:nvPr>
        </p:nvSpPr>
        <p:spPr>
          <a:xfrm>
            <a:off x="677334" y="995424"/>
            <a:ext cx="8596668" cy="5462628"/>
          </a:xfrm>
        </p:spPr>
        <p:txBody>
          <a:bodyPr>
            <a:normAutofit/>
          </a:bodyPr>
          <a:lstStyle/>
          <a:p>
            <a:r>
              <a:rPr lang="fi-FI" sz="1200" dirty="0"/>
              <a:t>Henkilöstö toimii sensitiivisesti ja havaitsee lasten aloitteet sekä vastaa niihin lasten osallisuutta ja toimijuutta tukevalla tavalla.(indikaattori </a:t>
            </a:r>
            <a:r>
              <a:rPr lang="fi-FI" sz="1200" dirty="0" smtClean="0"/>
              <a:t>3, keskiarvo 3)</a:t>
            </a:r>
          </a:p>
          <a:p>
            <a:pPr lvl="1"/>
            <a:r>
              <a:rPr lang="fi-FI" sz="1000" dirty="0" smtClean="0"/>
              <a:t>Yhteenvetosanat</a:t>
            </a:r>
            <a:r>
              <a:rPr lang="fi-FI" sz="1000" dirty="0"/>
              <a:t>: lasten osallisuus huomioiden ikätaso, osallisuus taataan kommunikointia tukevien menetelmien avulla</a:t>
            </a:r>
            <a:endParaRPr lang="fi-FI" sz="1000" dirty="0" smtClean="0"/>
          </a:p>
          <a:p>
            <a:r>
              <a:rPr lang="fi-FI" sz="1200" dirty="0"/>
              <a:t>Henkilöstön ja lasten yhdessä suunnittelema ja rakentama pedagoginen oppimisympäristö kannustaa lapsia leikkimään, liikkumaan, tutkimaan, luomaan ja ilmaisemaan. Oppimisympäristöä arvioidaan ja muokataan säännöllisesti lasten tarpeiden  ja mielenkiinnon kohteiden mukaisesti siten, että se haastaa ja innostaa lapsia oppimaan. </a:t>
            </a:r>
            <a:r>
              <a:rPr lang="fi-FI" sz="1200" dirty="0" smtClean="0"/>
              <a:t>(indikaattori 13, keskiarvo 2,9)</a:t>
            </a:r>
          </a:p>
          <a:p>
            <a:pPr lvl="1"/>
            <a:r>
              <a:rPr lang="fi-FI" sz="1000" dirty="0" smtClean="0"/>
              <a:t>Yhteenvetosanat: </a:t>
            </a:r>
            <a:r>
              <a:rPr lang="fi-FI" sz="1000" dirty="0"/>
              <a:t>Herkkyyttä kuulla lasten aloitteet ikä- tai taitotasosta riippumatta. Tilojen ja laajennetun oppimisympäristön lisääntynyt käyttö. Huomioidaan eri oppimisen muodot tukemassa lapsen oppimista.</a:t>
            </a:r>
            <a:endParaRPr lang="fi-FI" sz="1000" dirty="0" smtClean="0"/>
          </a:p>
          <a:p>
            <a:r>
              <a:rPr lang="fi-FI" sz="1200" dirty="0"/>
              <a:t>Henkilöstö rakentaa ja ohjaa ryhmän toimintakulttuuria systemaattisesti siten, että se edistää, pitää yllä ja kehittää yhteenkuuluvuutta. Henkilöstö huolehtii siitä, että jokainen lapsi saa kokea kuuluvansa ryhmään. Henkilöstö tukee lasten monipuolisten kaverisuhteiden muodostumista ja ylläpitämistä</a:t>
            </a:r>
            <a:r>
              <a:rPr lang="fi-FI" sz="1200" dirty="0" smtClean="0"/>
              <a:t>. (indikaattori 19, keskiarvo 3,2)</a:t>
            </a:r>
          </a:p>
          <a:p>
            <a:pPr lvl="1"/>
            <a:r>
              <a:rPr lang="fi-FI" sz="1000" dirty="0" smtClean="0"/>
              <a:t>Yhteenvetosanat: </a:t>
            </a:r>
            <a:r>
              <a:rPr lang="fi-FI" sz="1000" dirty="0"/>
              <a:t>Toiminnan keskiössä ovat vuorovaikutustaidot, ryhmäytyminen, tunnetaidot sekä positiivinen ilmapiiri.</a:t>
            </a:r>
            <a:endParaRPr lang="fi-FI" sz="1000" dirty="0" smtClean="0"/>
          </a:p>
          <a:p>
            <a:r>
              <a:rPr lang="fi-FI" sz="1200" dirty="0"/>
              <a:t>Varhaiskasvatuksen henkilöstö tunnistaa eri ammattiryhmien ammatilliset velvollisuudet, osaamiset ja vastuut osana varhaiskasvatustyön kokonaisuutta. Henkilöstö hyödyntää erilaista osaamista varhaiskasvatustyössä ja sen kehittämisessä</a:t>
            </a:r>
            <a:r>
              <a:rPr lang="fi-FI" sz="1200" dirty="0" smtClean="0"/>
              <a:t>. (indikaattori 23, keskiarvo 3)</a:t>
            </a:r>
          </a:p>
          <a:p>
            <a:pPr lvl="1"/>
            <a:r>
              <a:rPr lang="fi-FI" sz="1000" dirty="0" smtClean="0"/>
              <a:t>Yhteenvetosanat: </a:t>
            </a:r>
            <a:r>
              <a:rPr lang="fi-FI" sz="1000" dirty="0"/>
              <a:t>Tiimissä tehtävien jako toimii ja on selkeä. Tehdään kompromisseja, heittäydytään tilanteisiin, joustetaan ja luovitaan. Hyvät vuorovaikutustaidot.</a:t>
            </a:r>
            <a:endParaRPr lang="fi-FI" sz="1000" dirty="0" smtClean="0"/>
          </a:p>
          <a:p>
            <a:r>
              <a:rPr lang="fi-FI" sz="1200" dirty="0"/>
              <a:t>Kasvatusyhteistyön lähtökohtana on lapsen ja hänen huoltajiensa arvostaminen sekä avoin, tasavertainen ja luottamuksellinen suhde. Vuorovaikutuksessa näkyy kunnioitus huoltajien tuntemukseen lapsestaan sekä henkilöstön ammatillinen tieto ja osaaminen</a:t>
            </a:r>
            <a:r>
              <a:rPr lang="fi-FI" sz="1200" dirty="0" smtClean="0"/>
              <a:t>. (indikaattori 25, keskiarvo 3,6)</a:t>
            </a:r>
          </a:p>
          <a:p>
            <a:pPr lvl="1"/>
            <a:r>
              <a:rPr lang="fi-FI" sz="1000" dirty="0" smtClean="0"/>
              <a:t>Yhteenvetosanat: </a:t>
            </a:r>
            <a:r>
              <a:rPr lang="fi-FI" sz="1000" dirty="0"/>
              <a:t>Ymmärrämme, että vanhemmat on lastensa asiantuntijoita. Kunnioitus jokaista lasta ja perhettä kohtaan. Kuuntelemisen taito ja herkkyyttä aistia ja kohdata erilaisia tapoja/tyylejä.</a:t>
            </a:r>
          </a:p>
        </p:txBody>
      </p:sp>
    </p:spTree>
    <p:extLst>
      <p:ext uri="{BB962C8B-B14F-4D97-AF65-F5344CB8AC3E}">
        <p14:creationId xmlns:p14="http://schemas.microsoft.com/office/powerpoint/2010/main" val="3155290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600"/>
            <a:ext cx="9219020" cy="605742"/>
          </a:xfrm>
        </p:spPr>
        <p:txBody>
          <a:bodyPr>
            <a:normAutofit fontScale="90000"/>
          </a:bodyPr>
          <a:lstStyle/>
          <a:p>
            <a:r>
              <a:rPr lang="fi-FI" sz="1800" dirty="0" smtClean="0"/>
              <a:t>Toiminnan arviointi ja kehittäminen (ryhmien valitsemat indikaattorit, numeerinen arviointi 1-4)</a:t>
            </a:r>
            <a:endParaRPr lang="fi-FI" sz="1800" dirty="0"/>
          </a:p>
        </p:txBody>
      </p:sp>
      <p:sp>
        <p:nvSpPr>
          <p:cNvPr id="3" name="Sisällön paikkamerkki 2"/>
          <p:cNvSpPr>
            <a:spLocks noGrp="1"/>
          </p:cNvSpPr>
          <p:nvPr>
            <p:ph idx="1"/>
          </p:nvPr>
        </p:nvSpPr>
        <p:spPr>
          <a:xfrm>
            <a:off x="677334" y="1215342"/>
            <a:ext cx="8596668" cy="5034365"/>
          </a:xfrm>
        </p:spPr>
        <p:txBody>
          <a:bodyPr>
            <a:normAutofit/>
          </a:bodyPr>
          <a:lstStyle/>
          <a:p>
            <a:r>
              <a:rPr lang="fi-FI" sz="1200" dirty="0" smtClean="0"/>
              <a:t>Henkilöstö käyttää kieltä mahdollisimman rikkaalla ja monipuolisella tavalla lasten ikä- ja kehitystaso huomioiden. Henkilöstö mukauttaa kielenkäyttönsä lapsen kokemusmaailmaan, sanoittaa toimintaa kielellisesti ja innostaa lapsia osallistumaan päivittäiseen kielelliseen vuorovaikutukseen omien edellytystensä ja taitojensa mukaisesti.(Toukat, arviointi 2,5)</a:t>
            </a:r>
          </a:p>
          <a:p>
            <a:pPr lvl="1"/>
            <a:r>
              <a:rPr lang="fi-FI" sz="1000" dirty="0" smtClean="0"/>
              <a:t>Yhteenvetosanat: monipuolinen </a:t>
            </a:r>
            <a:r>
              <a:rPr lang="fi-FI" sz="1000" dirty="0"/>
              <a:t>kommunikointi ja sitä tukevat menetelmät</a:t>
            </a:r>
            <a:endParaRPr lang="fi-FI" sz="1000" dirty="0" smtClean="0"/>
          </a:p>
          <a:p>
            <a:r>
              <a:rPr lang="fi-FI" sz="1200" dirty="0" smtClean="0"/>
              <a:t>Lasten yksilöllisyys huomioidaan niin, että jokainen lapsi oppii tunnistamaan ja löytämään omat vahvuutensa ja kiinnostuksen kohteensa. (Kultakalat, arviointi 3)</a:t>
            </a:r>
          </a:p>
          <a:p>
            <a:pPr lvl="1"/>
            <a:r>
              <a:rPr lang="fi-FI" sz="1000" dirty="0" smtClean="0"/>
              <a:t>Yhteenvetosanat: </a:t>
            </a:r>
            <a:r>
              <a:rPr lang="fi-FI" sz="1000" dirty="0"/>
              <a:t>vahvuuksien vahvistaminen</a:t>
            </a:r>
            <a:endParaRPr lang="fi-FI" sz="1000" dirty="0" smtClean="0"/>
          </a:p>
          <a:p>
            <a:r>
              <a:rPr lang="fi-FI" sz="1200" dirty="0" smtClean="0"/>
              <a:t>Lapsen yksilöllinen tuen tarve tunnistetaan. Henkilöstö arvioi tuen tarvetta yhdessä huoltajien kanssa ja lapselle järjestetään tarvittaessa tarkoituksenmukaista tukea monialaisessa yhteistyössä. (Sisiliskot, arviointi 2)</a:t>
            </a:r>
          </a:p>
          <a:p>
            <a:pPr lvl="1"/>
            <a:r>
              <a:rPr lang="fi-FI" sz="1000" dirty="0" smtClean="0"/>
              <a:t>Yhteenvetosanat: </a:t>
            </a:r>
            <a:r>
              <a:rPr lang="fi-FI" sz="1000" dirty="0"/>
              <a:t>havainnoista tekoihin moniammatillisesti</a:t>
            </a:r>
            <a:endParaRPr lang="fi-FI" sz="1000" dirty="0" smtClean="0"/>
          </a:p>
          <a:p>
            <a:r>
              <a:rPr lang="fi-FI" sz="1200" dirty="0" smtClean="0"/>
              <a:t>Henkilöstö varmistaa, että jokaisella lapsella on hyvä olla varhaiskasvatuksessa. Lapset kokevat tulevansa kuulluksi sekä arvostetuksi sellaisina kuin ovat. (Perhoset, arviointi 3)</a:t>
            </a:r>
          </a:p>
          <a:p>
            <a:pPr lvl="1"/>
            <a:r>
              <a:rPr lang="fi-FI" sz="1000" dirty="0" smtClean="0"/>
              <a:t>Yhteenvetosanat: </a:t>
            </a:r>
            <a:r>
              <a:rPr lang="fi-FI" sz="1000" dirty="0"/>
              <a:t>ryhmään kuuluminen ja kaveritaidot</a:t>
            </a:r>
            <a:endParaRPr lang="fi-FI" sz="1000" dirty="0" smtClean="0"/>
          </a:p>
          <a:p>
            <a:r>
              <a:rPr lang="fi-FI" sz="1200" dirty="0" smtClean="0"/>
              <a:t>Henkilöstö rakentaa ja ylläpitää ryhmässä ilmapiiriä, joka perustuu lasten yksilöllisten erojen sekä kulttuurien, uskontojen ja katsomusten arvostamiselle. Henkilöstö tukee lasten monikielisyyttä ryhmässä. (</a:t>
            </a:r>
            <a:r>
              <a:rPr lang="fi-FI" sz="1200" dirty="0" err="1" smtClean="0"/>
              <a:t>Humpet</a:t>
            </a:r>
            <a:r>
              <a:rPr lang="fi-FI" sz="1200" dirty="0" smtClean="0"/>
              <a:t>, arviointi 2)</a:t>
            </a:r>
          </a:p>
          <a:p>
            <a:pPr lvl="1"/>
            <a:r>
              <a:rPr lang="fi-FI" sz="1000" dirty="0" smtClean="0"/>
              <a:t>Yhteenvetosanat: </a:t>
            </a:r>
            <a:r>
              <a:rPr lang="fi-FI" sz="1000" dirty="0"/>
              <a:t>kulttuurien moninaisuuden esille tuominen</a:t>
            </a:r>
          </a:p>
        </p:txBody>
      </p:sp>
    </p:spTree>
    <p:extLst>
      <p:ext uri="{BB962C8B-B14F-4D97-AF65-F5344CB8AC3E}">
        <p14:creationId xmlns:p14="http://schemas.microsoft.com/office/powerpoint/2010/main" val="2575340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Pin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30A2ACB79377F2478A89D97751AB4EC0" ma:contentTypeVersion="14" ma:contentTypeDescription="Luo uusi asiakirja." ma:contentTypeScope="" ma:versionID="3707fe71e86f7686f68cf8657170f95b">
  <xsd:schema xmlns:xsd="http://www.w3.org/2001/XMLSchema" xmlns:xs="http://www.w3.org/2001/XMLSchema" xmlns:p="http://schemas.microsoft.com/office/2006/metadata/properties" xmlns:ns3="8705407c-9d70-492e-b227-79403ed9f555" xmlns:ns4="c81b4413-e0a8-485a-a82e-b9bfbe946b5e" targetNamespace="http://schemas.microsoft.com/office/2006/metadata/properties" ma:root="true" ma:fieldsID="8a25e82f0c7279d1ef0f8563b76a27d0" ns3:_="" ns4:_="">
    <xsd:import namespace="8705407c-9d70-492e-b227-79403ed9f555"/>
    <xsd:import namespace="c81b4413-e0a8-485a-a82e-b9bfbe946b5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05407c-9d70-492e-b227-79403ed9f5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1b4413-e0a8-485a-a82e-b9bfbe946b5e"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SharingHintHash" ma:index="12"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772CC6-8AB0-4E77-B75A-BF4852F45D8D}">
  <ds:schemaRefs>
    <ds:schemaRef ds:uri="http://schemas.microsoft.com/office/2006/metadata/properties"/>
    <ds:schemaRef ds:uri="c81b4413-e0a8-485a-a82e-b9bfbe946b5e"/>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8705407c-9d70-492e-b227-79403ed9f555"/>
    <ds:schemaRef ds:uri="http://purl.org/dc/dcmitype/"/>
  </ds:schemaRefs>
</ds:datastoreItem>
</file>

<file path=customXml/itemProps2.xml><?xml version="1.0" encoding="utf-8"?>
<ds:datastoreItem xmlns:ds="http://schemas.openxmlformats.org/officeDocument/2006/customXml" ds:itemID="{1D61CE89-F430-434B-B741-DF166096A66E}">
  <ds:schemaRefs>
    <ds:schemaRef ds:uri="http://schemas.microsoft.com/sharepoint/v3/contenttype/forms"/>
  </ds:schemaRefs>
</ds:datastoreItem>
</file>

<file path=customXml/itemProps3.xml><?xml version="1.0" encoding="utf-8"?>
<ds:datastoreItem xmlns:ds="http://schemas.openxmlformats.org/officeDocument/2006/customXml" ds:itemID="{0E6F2733-51C5-41DF-A668-1D931CD15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05407c-9d70-492e-b227-79403ed9f555"/>
    <ds:schemaRef ds:uri="c81b4413-e0a8-485a-a82e-b9bfbe946b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55</TotalTime>
  <Words>507</Words>
  <Application>Microsoft Office PowerPoint</Application>
  <PresentationFormat>Laajakuva</PresentationFormat>
  <Paragraphs>25</Paragraphs>
  <Slides>3</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3</vt:i4>
      </vt:variant>
    </vt:vector>
  </HeadingPairs>
  <TitlesOfParts>
    <vt:vector size="7" baseType="lpstr">
      <vt:lpstr>Arial</vt:lpstr>
      <vt:lpstr>Trebuchet MS</vt:lpstr>
      <vt:lpstr>Wingdings 3</vt:lpstr>
      <vt:lpstr>Pinta</vt:lpstr>
      <vt:lpstr>Pikku Akatemia</vt:lpstr>
      <vt:lpstr>Toiminnan arviointi ja kehittäminen (kaikille yhteiset indikaattorit, numeerinen arviointi 1-4)</vt:lpstr>
      <vt:lpstr>Toiminnan arviointi ja kehittäminen (ryhmien valitsemat indikaattorit, numeerinen arviointi 1-4)</vt:lpstr>
    </vt:vector>
  </TitlesOfParts>
  <Company>Kauniainen Grankulla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Pikku Akatemia</dc:title>
  <dc:creator>Paula Somila</dc:creator>
  <cp:lastModifiedBy>Paula Somila</cp:lastModifiedBy>
  <cp:revision>10</cp:revision>
  <dcterms:created xsi:type="dcterms:W3CDTF">2022-02-16T11:33:23Z</dcterms:created>
  <dcterms:modified xsi:type="dcterms:W3CDTF">2022-02-16T12:35:00Z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0x01010030A2ACB79377F2478A89D97751AB4EC0</vt:lpwstr>
  </property>
</Properties>
</file>